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3.xml" ContentType="application/vnd.openxmlformats-officedocument.drawingml.chartshapes+xml"/>
  <Override PartName="/ppt/notesSlides/notesSlide3.xml" ContentType="application/vnd.openxmlformats-officedocument.presentationml.notesSlide+xml"/>
  <Override PartName="/ppt/charts/chart4.xml" ContentType="application/vnd.openxmlformats-officedocument.drawingml.chart+xml"/>
  <Override PartName="/ppt/drawings/drawing4.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5.xml" ContentType="application/vnd.openxmlformats-officedocument.drawingml.chartshapes+xml"/>
  <Override PartName="/ppt/notesSlides/notesSlide8.xml" ContentType="application/vnd.openxmlformats-officedocument.presentationml.notesSlid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6.xml" ContentType="application/vnd.openxmlformats-officedocument.drawingml.chartshapes+xml"/>
  <Override PartName="/ppt/notesSlides/notesSlide14.xml" ContentType="application/vnd.openxmlformats-officedocument.presentationml.notesSlid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1.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2.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3.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3.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4.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7.xml" ContentType="application/vnd.openxmlformats-officedocument.drawingml.chartshapes+xml"/>
  <Override PartName="/ppt/notesSlides/notesSlide26.xml" ContentType="application/vnd.openxmlformats-officedocument.presentationml.notesSlide+xml"/>
  <Override PartName="/ppt/charts/chart15.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4.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6.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7.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5.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8.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9.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6.xml" ContentType="application/vnd.openxmlformats-officedocument.themeOverr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20.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21.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7.xml" ContentType="application/vnd.openxmlformats-officedocument.themeOverr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22.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23.xml" ContentType="application/vnd.openxmlformats-officedocument.drawingml.chart+xml"/>
  <Override PartName="/ppt/charts/style20.xml" ContentType="application/vnd.ms-office.chartstyle+xml"/>
  <Override PartName="/ppt/charts/colors20.xml" ContentType="application/vnd.ms-office.chartcolorstyle+xml"/>
  <Override PartName="/ppt/drawings/drawing8.xml" ContentType="application/vnd.openxmlformats-officedocument.drawingml.chartshapes+xml"/>
  <Override PartName="/ppt/notesSlides/notesSlide50.xml" ContentType="application/vnd.openxmlformats-officedocument.presentationml.notesSlide+xml"/>
  <Override PartName="/ppt/charts/chart24.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8.xml" ContentType="application/vnd.openxmlformats-officedocument.themeOverr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25.xml" ContentType="application/vnd.openxmlformats-officedocument.drawingml.chart+xml"/>
  <Override PartName="/ppt/charts/style22.xml" ContentType="application/vnd.ms-office.chartstyle+xml"/>
  <Override PartName="/ppt/charts/colors22.xml" ContentType="application/vnd.ms-office.chartcolorstyle+xml"/>
  <Override PartName="/ppt/drawings/drawing9.xml" ContentType="application/vnd.openxmlformats-officedocument.drawingml.chartshape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26.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9.xml" ContentType="application/vnd.openxmlformats-officedocument.themeOverr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27.xml" ContentType="application/vnd.openxmlformats-officedocument.drawingml.chart+xml"/>
  <Override PartName="/ppt/drawings/drawing10.xml" ContentType="application/vnd.openxmlformats-officedocument.drawingml.chartshapes+xml"/>
  <Override PartName="/ppt/charts/chart28.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rts/chart29.xml" ContentType="application/vnd.openxmlformats-officedocument.drawingml.chart+xml"/>
  <Override PartName="/ppt/drawings/drawing11.xml" ContentType="application/vnd.openxmlformats-officedocument.drawingml.chartshapes+xml"/>
  <Override PartName="/ppt/notesSlides/notesSlide62.xml" ContentType="application/vnd.openxmlformats-officedocument.presentationml.notesSlide+xml"/>
  <Override PartName="/ppt/charts/chart30.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10.xml" ContentType="application/vnd.openxmlformats-officedocument.themeOverr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256" r:id="rId2"/>
    <p:sldId id="260" r:id="rId3"/>
    <p:sldId id="287" r:id="rId4"/>
    <p:sldId id="261" r:id="rId5"/>
    <p:sldId id="262" r:id="rId6"/>
    <p:sldId id="266" r:id="rId7"/>
    <p:sldId id="264" r:id="rId8"/>
    <p:sldId id="284" r:id="rId9"/>
    <p:sldId id="283" r:id="rId10"/>
    <p:sldId id="2442" r:id="rId11"/>
    <p:sldId id="288" r:id="rId12"/>
    <p:sldId id="268" r:id="rId13"/>
    <p:sldId id="289" r:id="rId14"/>
    <p:sldId id="2455" r:id="rId15"/>
    <p:sldId id="2444" r:id="rId16"/>
    <p:sldId id="2453" r:id="rId17"/>
    <p:sldId id="291" r:id="rId18"/>
    <p:sldId id="270" r:id="rId19"/>
    <p:sldId id="290" r:id="rId20"/>
    <p:sldId id="2467" r:id="rId21"/>
    <p:sldId id="2445" r:id="rId22"/>
    <p:sldId id="2468" r:id="rId23"/>
    <p:sldId id="292" r:id="rId24"/>
    <p:sldId id="272" r:id="rId25"/>
    <p:sldId id="293" r:id="rId26"/>
    <p:sldId id="2470" r:id="rId27"/>
    <p:sldId id="2446" r:id="rId28"/>
    <p:sldId id="2469" r:id="rId29"/>
    <p:sldId id="294" r:id="rId30"/>
    <p:sldId id="274" r:id="rId31"/>
    <p:sldId id="295" r:id="rId32"/>
    <p:sldId id="2471" r:id="rId33"/>
    <p:sldId id="2447" r:id="rId34"/>
    <p:sldId id="2472" r:id="rId35"/>
    <p:sldId id="296" r:id="rId36"/>
    <p:sldId id="276" r:id="rId37"/>
    <p:sldId id="297" r:id="rId38"/>
    <p:sldId id="2473" r:id="rId39"/>
    <p:sldId id="2448" r:id="rId40"/>
    <p:sldId id="2474" r:id="rId41"/>
    <p:sldId id="298" r:id="rId42"/>
    <p:sldId id="300" r:id="rId43"/>
    <p:sldId id="301" r:id="rId44"/>
    <p:sldId id="2475" r:id="rId45"/>
    <p:sldId id="2449" r:id="rId46"/>
    <p:sldId id="2476" r:id="rId47"/>
    <p:sldId id="302" r:id="rId48"/>
    <p:sldId id="278" r:id="rId49"/>
    <p:sldId id="303" r:id="rId50"/>
    <p:sldId id="2477" r:id="rId51"/>
    <p:sldId id="2450" r:id="rId52"/>
    <p:sldId id="2478" r:id="rId53"/>
    <p:sldId id="304" r:id="rId54"/>
    <p:sldId id="280" r:id="rId55"/>
    <p:sldId id="305" r:id="rId56"/>
    <p:sldId id="2479" r:id="rId57"/>
    <p:sldId id="2451" r:id="rId58"/>
    <p:sldId id="2480" r:id="rId59"/>
    <p:sldId id="2491" r:id="rId60"/>
    <p:sldId id="306" r:id="rId61"/>
    <p:sldId id="307" r:id="rId62"/>
    <p:sldId id="309" r:id="rId63"/>
    <p:sldId id="2482" r:id="rId64"/>
    <p:sldId id="2493" r:id="rId65"/>
    <p:sldId id="2483" r:id="rId66"/>
    <p:sldId id="310" r:id="rId67"/>
    <p:sldId id="2439" r:id="rId68"/>
    <p:sldId id="2440" r:id="rId69"/>
    <p:sldId id="2441" r:id="rId70"/>
    <p:sldId id="2487" r:id="rId71"/>
    <p:sldId id="2443" r:id="rId72"/>
    <p:sldId id="2466" r:id="rId73"/>
    <p:sldId id="2494" r:id="rId74"/>
    <p:sldId id="2495" r:id="rId75"/>
    <p:sldId id="2465" r:id="rId76"/>
    <p:sldId id="281"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E3F3"/>
    <a:srgbClr val="E0E8F5"/>
    <a:srgbClr val="F8FAFD"/>
    <a:srgbClr val="F7F9FD"/>
    <a:srgbClr val="FBFCFE"/>
    <a:srgbClr val="E2E9F6"/>
    <a:srgbClr val="E5ECF7"/>
    <a:srgbClr val="E7EAED"/>
    <a:srgbClr val="F6F8F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6.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8.xml"/><Relationship Id="rId1" Type="http://schemas.microsoft.com/office/2011/relationships/chartStyle" Target="style8.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0.xml"/><Relationship Id="rId1" Type="http://schemas.microsoft.com/office/2011/relationships/chartStyle" Target="style10.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7.xm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3.xml"/><Relationship Id="rId1" Type="http://schemas.microsoft.com/office/2011/relationships/chartStyle" Target="style13.xm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5.xml"/><Relationship Id="rId1" Type="http://schemas.microsoft.com/office/2011/relationships/chartStyle" Target="style15.xm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7.xml"/><Relationship Id="rId1" Type="http://schemas.microsoft.com/office/2011/relationships/chartStyle" Target="style17.xm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19.xml"/><Relationship Id="rId1" Type="http://schemas.microsoft.com/office/2011/relationships/chartStyle" Target="style19.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chartUserShapes" Target="../drawings/drawing8.xm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chartUserShapes" Target="../drawings/drawing9.xml"/></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4.xml"/><Relationship Id="rId1" Type="http://schemas.microsoft.com/office/2011/relationships/chartStyle" Target="style24.xml"/></Relationships>
</file>

<file path=ppt/charts/_rels/chart29.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package" Target="../embeddings/Microsoft_Excel_Worksheet2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482364236291909E-3"/>
          <c:y val="8.4321333427750292E-2"/>
          <c:w val="0.98064752131389221"/>
          <c:h val="0.78973229058791317"/>
        </c:manualLayout>
      </c:layout>
      <c:barChart>
        <c:barDir val="col"/>
        <c:grouping val="clustered"/>
        <c:varyColors val="0"/>
        <c:ser>
          <c:idx val="0"/>
          <c:order val="0"/>
          <c:tx>
            <c:strRef>
              <c:f>Sheet1!$B$1</c:f>
              <c:strCache>
                <c:ptCount val="1"/>
                <c:pt idx="0">
                  <c:v>Overall</c:v>
                </c:pt>
              </c:strCache>
            </c:strRef>
          </c:tx>
          <c:spPr>
            <a:solidFill>
              <a:schemeClr val="accent1">
                <a:lumMod val="75000"/>
              </a:schemeClr>
            </a:solidFill>
            <a:ln>
              <a:noFill/>
            </a:ln>
            <a:effectLst/>
            <a:scene3d>
              <a:camera prst="orthographicFront"/>
              <a:lightRig rig="threePt" dir="t"/>
            </a:scene3d>
            <a:sp3d prstMaterial="matte">
              <a:bevelT w="63500" h="63500" prst="artDeco"/>
              <a:contourClr>
                <a:srgbClr val="000000"/>
              </a:contourClr>
            </a:sp3d>
          </c:spPr>
          <c:invertIfNegative val="0"/>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Information on services</c:v>
                </c:pt>
                <c:pt idx="1">
                  <c:v>Quality of service</c:v>
                </c:pt>
                <c:pt idx="2">
                  <c:v>Signage</c:v>
                </c:pt>
                <c:pt idx="3">
                  <c:v>Accessibility</c:v>
                </c:pt>
                <c:pt idx="4">
                  <c:v>Courtesy</c:v>
                </c:pt>
                <c:pt idx="5">
                  <c:v>Speed of service</c:v>
                </c:pt>
              </c:strCache>
            </c:strRef>
          </c:cat>
          <c:val>
            <c:numRef>
              <c:f>Sheet1!$B$2:$B$7</c:f>
              <c:numCache>
                <c:formatCode>0%</c:formatCode>
                <c:ptCount val="6"/>
                <c:pt idx="0">
                  <c:v>0.87</c:v>
                </c:pt>
                <c:pt idx="1">
                  <c:v>0.81</c:v>
                </c:pt>
                <c:pt idx="2">
                  <c:v>0.81</c:v>
                </c:pt>
                <c:pt idx="3">
                  <c:v>0.8</c:v>
                </c:pt>
                <c:pt idx="4">
                  <c:v>0.8</c:v>
                </c:pt>
                <c:pt idx="5">
                  <c:v>0.76</c:v>
                </c:pt>
              </c:numCache>
            </c:numRef>
          </c:val>
          <c:extLst>
            <c:ext xmlns:c16="http://schemas.microsoft.com/office/drawing/2014/chart" uri="{C3380CC4-5D6E-409C-BE32-E72D297353CC}">
              <c16:uniqueId val="{00000000-C950-4219-AAEF-F2BF12802169}"/>
            </c:ext>
          </c:extLst>
        </c:ser>
        <c:dLbls>
          <c:dLblPos val="outEnd"/>
          <c:showLegendKey val="0"/>
          <c:showVal val="1"/>
          <c:showCatName val="0"/>
          <c:showSerName val="0"/>
          <c:showPercent val="0"/>
          <c:showBubbleSize val="0"/>
        </c:dLbls>
        <c:gapWidth val="219"/>
        <c:axId val="199464064"/>
        <c:axId val="199465984"/>
      </c:barChart>
      <c:catAx>
        <c:axId val="1994640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crossAx val="199465984"/>
        <c:crosses val="autoZero"/>
        <c:auto val="1"/>
        <c:lblAlgn val="ctr"/>
        <c:lblOffset val="100"/>
        <c:noMultiLvlLbl val="0"/>
      </c:catAx>
      <c:valAx>
        <c:axId val="199465984"/>
        <c:scaling>
          <c:orientation val="minMax"/>
          <c:max val="1"/>
          <c:min val="0"/>
        </c:scaling>
        <c:delete val="1"/>
        <c:axPos val="l"/>
        <c:numFmt formatCode="0%" sourceLinked="0"/>
        <c:majorTickMark val="out"/>
        <c:minorTickMark val="none"/>
        <c:tickLblPos val="nextTo"/>
        <c:crossAx val="199464064"/>
        <c:crosses val="autoZero"/>
        <c:crossBetween val="between"/>
        <c:majorUnit val="0.2"/>
      </c:valAx>
      <c:spPr>
        <a:noFill/>
        <a:ln w="25400">
          <a:noFill/>
        </a:ln>
        <a:effectLst/>
      </c:spPr>
    </c:plotArea>
    <c:plotVisOnly val="1"/>
    <c:dispBlanksAs val="gap"/>
    <c:showDLblsOverMax val="0"/>
  </c:chart>
  <c:spPr>
    <a:noFill/>
    <a:ln>
      <a:solidFill>
        <a:schemeClr val="tx2">
          <a:lumMod val="60000"/>
          <a:lumOff val="40000"/>
        </a:schemeClr>
      </a:solidFill>
    </a:ln>
    <a:effectLst/>
  </c:spPr>
  <c:txPr>
    <a:bodyPr/>
    <a:lstStyle/>
    <a:p>
      <a:pPr>
        <a:defRPr sz="1600">
          <a:solidFill>
            <a:schemeClr val="tx1"/>
          </a:solidFill>
          <a:latin typeface="Arial" panose="020B0604020202020204" pitchFamily="34" charset="0"/>
          <a:cs typeface="Arial" panose="020B0604020202020204" pitchFamily="34" charset="0"/>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482364236291909E-3"/>
          <c:y val="8.4321333427750292E-2"/>
          <c:w val="0.98064752131389221"/>
          <c:h val="0.88950726562824312"/>
        </c:manualLayout>
      </c:layout>
      <c:barChart>
        <c:barDir val="col"/>
        <c:grouping val="clustered"/>
        <c:varyColors val="0"/>
        <c:ser>
          <c:idx val="0"/>
          <c:order val="0"/>
          <c:tx>
            <c:strRef>
              <c:f>Sheet1!$B$1</c:f>
              <c:strCache>
                <c:ptCount val="1"/>
                <c:pt idx="0">
                  <c:v>Overall</c:v>
                </c:pt>
              </c:strCache>
            </c:strRef>
          </c:tx>
          <c:spPr>
            <a:solidFill>
              <a:schemeClr val="accent1">
                <a:lumMod val="75000"/>
              </a:schemeClr>
            </a:solidFill>
            <a:ln>
              <a:noFill/>
            </a:ln>
            <a:effectLst/>
            <a:scene3d>
              <a:camera prst="orthographicFront"/>
              <a:lightRig rig="threePt" dir="t"/>
            </a:scene3d>
            <a:sp3d prstMaterial="matte">
              <a:bevelT w="63500" h="63500" prst="artDeco"/>
              <a:contourClr>
                <a:srgbClr val="000000"/>
              </a:contourClr>
            </a:sp3d>
          </c:spPr>
          <c:invertIfNegative val="0"/>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Integrity</c:v>
                </c:pt>
                <c:pt idx="1">
                  <c:v>Accountability</c:v>
                </c:pt>
                <c:pt idx="2">
                  <c:v>Continuous improvement</c:v>
                </c:pt>
                <c:pt idx="3">
                  <c:v>Customer focus</c:v>
                </c:pt>
                <c:pt idx="4">
                  <c:v>Innovation</c:v>
                </c:pt>
                <c:pt idx="5">
                  <c:v>Teamwork</c:v>
                </c:pt>
                <c:pt idx="6">
                  <c:v>None</c:v>
                </c:pt>
              </c:strCache>
            </c:strRef>
          </c:cat>
          <c:val>
            <c:numRef>
              <c:f>Sheet1!$B$2:$B$8</c:f>
              <c:numCache>
                <c:formatCode>0%</c:formatCode>
                <c:ptCount val="7"/>
                <c:pt idx="0">
                  <c:v>0.68</c:v>
                </c:pt>
                <c:pt idx="1">
                  <c:v>0.57999999999999996</c:v>
                </c:pt>
                <c:pt idx="2">
                  <c:v>0.52</c:v>
                </c:pt>
                <c:pt idx="3">
                  <c:v>0.49</c:v>
                </c:pt>
                <c:pt idx="4">
                  <c:v>0.47</c:v>
                </c:pt>
                <c:pt idx="5">
                  <c:v>0.43</c:v>
                </c:pt>
                <c:pt idx="6">
                  <c:v>0.02</c:v>
                </c:pt>
              </c:numCache>
            </c:numRef>
          </c:val>
          <c:extLst>
            <c:ext xmlns:c16="http://schemas.microsoft.com/office/drawing/2014/chart" uri="{C3380CC4-5D6E-409C-BE32-E72D297353CC}">
              <c16:uniqueId val="{00000000-C950-4219-AAEF-F2BF12802169}"/>
            </c:ext>
          </c:extLst>
        </c:ser>
        <c:dLbls>
          <c:dLblPos val="outEnd"/>
          <c:showLegendKey val="0"/>
          <c:showVal val="1"/>
          <c:showCatName val="0"/>
          <c:showSerName val="0"/>
          <c:showPercent val="0"/>
          <c:showBubbleSize val="0"/>
        </c:dLbls>
        <c:gapWidth val="219"/>
        <c:axId val="199464064"/>
        <c:axId val="199465984"/>
      </c:barChart>
      <c:catAx>
        <c:axId val="1994640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crossAx val="199465984"/>
        <c:crosses val="autoZero"/>
        <c:auto val="1"/>
        <c:lblAlgn val="ctr"/>
        <c:lblOffset val="100"/>
        <c:noMultiLvlLbl val="0"/>
      </c:catAx>
      <c:valAx>
        <c:axId val="199465984"/>
        <c:scaling>
          <c:orientation val="minMax"/>
          <c:max val="0.85000000000000009"/>
          <c:min val="0"/>
        </c:scaling>
        <c:delete val="1"/>
        <c:axPos val="l"/>
        <c:numFmt formatCode="0%" sourceLinked="0"/>
        <c:majorTickMark val="out"/>
        <c:minorTickMark val="none"/>
        <c:tickLblPos val="nextTo"/>
        <c:crossAx val="199464064"/>
        <c:crosses val="autoZero"/>
        <c:crossBetween val="between"/>
        <c:majorUnit val="0.2"/>
      </c:valAx>
      <c:spPr>
        <a:noFill/>
        <a:ln w="25400">
          <a:noFill/>
        </a:ln>
        <a:effectLst/>
      </c:spPr>
    </c:plotArea>
    <c:plotVisOnly val="1"/>
    <c:dispBlanksAs val="gap"/>
    <c:showDLblsOverMax val="0"/>
  </c:chart>
  <c:spPr>
    <a:noFill/>
    <a:ln>
      <a:solidFill>
        <a:schemeClr val="tx2">
          <a:lumMod val="60000"/>
          <a:lumOff val="40000"/>
        </a:schemeClr>
      </a:solidFill>
    </a:ln>
    <a:effectLst/>
  </c:spPr>
  <c:txPr>
    <a:bodyPr/>
    <a:lstStyle/>
    <a:p>
      <a:pPr>
        <a:defRPr sz="1600">
          <a:solidFill>
            <a:schemeClr val="tx1"/>
          </a:solidFill>
          <a:latin typeface="Arial" panose="020B0604020202020204" pitchFamily="34" charset="0"/>
          <a:cs typeface="Arial" panose="020B0604020202020204" pitchFamily="34" charset="0"/>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094303871185843"/>
          <c:y val="4.2714275032114828E-2"/>
          <c:w val="0.76336369223310252"/>
          <c:h val="0.93246085667532574"/>
        </c:manualLayout>
      </c:layout>
      <c:barChart>
        <c:barDir val="bar"/>
        <c:grouping val="clustered"/>
        <c:varyColors val="0"/>
        <c:ser>
          <c:idx val="0"/>
          <c:order val="0"/>
          <c:tx>
            <c:strRef>
              <c:f>Sheet1!$B$1</c:f>
              <c:strCache>
                <c:ptCount val="1"/>
                <c:pt idx="0">
                  <c:v>Overall</c:v>
                </c:pt>
              </c:strCache>
            </c:strRef>
          </c:tx>
          <c:spPr>
            <a:solidFill>
              <a:srgbClr val="337289"/>
            </a:solidFill>
            <a:ln>
              <a:noFill/>
            </a:ln>
            <a:effectLst/>
            <a:scene3d>
              <a:camera prst="orthographicFront"/>
              <a:lightRig rig="threePt" dir="t"/>
            </a:scene3d>
            <a:sp3d prstMaterial="matte">
              <a:bevelT w="63500" h="63500" prst="artDeco"/>
              <a:contourClr>
                <a:srgbClr val="000000"/>
              </a:contourClr>
            </a:sp3d>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c:v>
                </c:pt>
                <c:pt idx="1">
                  <c:v>Yes</c:v>
                </c:pt>
              </c:strCache>
            </c:strRef>
          </c:cat>
          <c:val>
            <c:numRef>
              <c:f>Sheet1!$B$2:$B$3</c:f>
              <c:numCache>
                <c:formatCode>###0%</c:formatCode>
                <c:ptCount val="2"/>
                <c:pt idx="0">
                  <c:v>0.03</c:v>
                </c:pt>
                <c:pt idx="1">
                  <c:v>0.97</c:v>
                </c:pt>
              </c:numCache>
            </c:numRef>
          </c:val>
          <c:extLst>
            <c:ext xmlns:c16="http://schemas.microsoft.com/office/drawing/2014/chart" uri="{C3380CC4-5D6E-409C-BE32-E72D297353CC}">
              <c16:uniqueId val="{00000000-D01C-4EC3-8EDF-F564EEFAF249}"/>
            </c:ext>
          </c:extLst>
        </c:ser>
        <c:dLbls>
          <c:dLblPos val="outEnd"/>
          <c:showLegendKey val="0"/>
          <c:showVal val="1"/>
          <c:showCatName val="0"/>
          <c:showSerName val="0"/>
          <c:showPercent val="0"/>
          <c:showBubbleSize val="0"/>
        </c:dLbls>
        <c:gapWidth val="219"/>
        <c:axId val="156020096"/>
        <c:axId val="156109056"/>
      </c:barChart>
      <c:catAx>
        <c:axId val="15602009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crossAx val="156109056"/>
        <c:crosses val="autoZero"/>
        <c:auto val="1"/>
        <c:lblAlgn val="ctr"/>
        <c:lblOffset val="100"/>
        <c:noMultiLvlLbl val="0"/>
      </c:catAx>
      <c:valAx>
        <c:axId val="156109056"/>
        <c:scaling>
          <c:orientation val="minMax"/>
          <c:max val="1"/>
          <c:min val="0"/>
        </c:scaling>
        <c:delete val="1"/>
        <c:axPos val="b"/>
        <c:numFmt formatCode="0%" sourceLinked="0"/>
        <c:majorTickMark val="out"/>
        <c:minorTickMark val="none"/>
        <c:tickLblPos val="nextTo"/>
        <c:crossAx val="156020096"/>
        <c:crosses val="autoZero"/>
        <c:crossBetween val="between"/>
        <c:majorUnit val="0.1"/>
      </c:valAx>
      <c:spPr>
        <a:noFill/>
        <a:ln w="25400">
          <a:noFill/>
        </a:ln>
        <a:effectLst/>
      </c:spPr>
    </c:plotArea>
    <c:plotVisOnly val="1"/>
    <c:dispBlanksAs val="gap"/>
    <c:showDLblsOverMax val="0"/>
  </c:chart>
  <c:spPr>
    <a:noFill/>
    <a:ln>
      <a:solidFill>
        <a:schemeClr val="tx2">
          <a:lumMod val="60000"/>
          <a:lumOff val="40000"/>
        </a:schemeClr>
      </a:solidFill>
    </a:ln>
    <a:effectLst/>
  </c:spPr>
  <c:txPr>
    <a:bodyPr/>
    <a:lstStyle/>
    <a:p>
      <a:pPr>
        <a:defRPr sz="1300">
          <a:solidFill>
            <a:schemeClr val="tx1"/>
          </a:solidFill>
          <a:latin typeface="Aptos" panose="020B0004020202020204" pitchFamily="34" charset="0"/>
          <a:cs typeface="Arial" panose="020B0604020202020204" pitchFamily="34" charset="0"/>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482364236291909E-3"/>
          <c:y val="2.9209013580062677E-2"/>
          <c:w val="0.98064752131389221"/>
          <c:h val="0.68966136397552602"/>
        </c:manualLayout>
      </c:layout>
      <c:barChart>
        <c:barDir val="col"/>
        <c:grouping val="clustered"/>
        <c:varyColors val="0"/>
        <c:ser>
          <c:idx val="0"/>
          <c:order val="0"/>
          <c:tx>
            <c:strRef>
              <c:f>Sheet1!$B$1</c:f>
              <c:strCache>
                <c:ptCount val="1"/>
                <c:pt idx="0">
                  <c:v>2024</c:v>
                </c:pt>
              </c:strCache>
            </c:strRef>
          </c:tx>
          <c:spPr>
            <a:scene3d>
              <a:camera prst="orthographicFront"/>
              <a:lightRig rig="threePt" dir="t"/>
            </a:scene3d>
            <a:sp3d prstMaterial="matte">
              <a:bevelT w="63500" h="63500" prst="artDeco"/>
              <a:contourClr>
                <a:srgbClr val="000000"/>
              </a:contourClr>
            </a:sp3d>
          </c:spPr>
          <c:invertIfNegative val="0"/>
          <c:dLbls>
            <c:dLbl>
              <c:idx val="1"/>
              <c:layout>
                <c:manualLayout>
                  <c:x val="6.3521523209447471E-3"/>
                  <c:y val="-6.064766452768243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77D-4AB5-9E93-572C8E077DD6}"/>
                </c:ext>
              </c:extLst>
            </c:dLbl>
            <c:spPr>
              <a:noFill/>
              <a:ln>
                <a:noFill/>
              </a:ln>
              <a:effectLst/>
            </c:spPr>
            <c:txPr>
              <a:bodyPr wrap="square" lIns="38100" tIns="19050" rIns="38100" bIns="19050" anchor="ctr">
                <a:spAutoFit/>
              </a:bodyPr>
              <a:lstStyle/>
              <a:p>
                <a:pPr>
                  <a:defRPr sz="1300" b="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 Satisfactory Control of Import Activities</c:v>
                </c:pt>
                <c:pt idx="1">
                  <c:v>Objective GMP inspections </c:v>
                </c:pt>
                <c:pt idx="2">
                  <c:v> Quick and Efficient Approval processes for new clinical trials applications</c:v>
                </c:pt>
                <c:pt idx="3">
                  <c:v>Quick response for post-approval submissions (Amendments to Imports/Exports, Monitoring Reports)</c:v>
                </c:pt>
                <c:pt idx="4">
                  <c:v> Objectivity of Inspections</c:v>
                </c:pt>
                <c:pt idx="5">
                  <c:v>Product Recall Notifications</c:v>
                </c:pt>
                <c:pt idx="6">
                  <c:v>Timely reports after inspections</c:v>
                </c:pt>
                <c:pt idx="7">
                  <c:v>Effective response to Substandard and Falsified Products in the market</c:v>
                </c:pt>
                <c:pt idx="8">
                  <c:v> Satisfactory Control of Export Activities</c:v>
                </c:pt>
              </c:strCache>
            </c:strRef>
          </c:cat>
          <c:val>
            <c:numRef>
              <c:f>Sheet1!$B$2:$B$10</c:f>
              <c:numCache>
                <c:formatCode>0.00</c:formatCode>
                <c:ptCount val="9"/>
                <c:pt idx="0">
                  <c:v>6.6</c:v>
                </c:pt>
                <c:pt idx="1">
                  <c:v>6</c:v>
                </c:pt>
                <c:pt idx="2">
                  <c:v>5.89</c:v>
                </c:pt>
                <c:pt idx="3">
                  <c:v>5.86</c:v>
                </c:pt>
                <c:pt idx="4">
                  <c:v>5.79</c:v>
                </c:pt>
                <c:pt idx="5">
                  <c:v>5.43</c:v>
                </c:pt>
                <c:pt idx="6">
                  <c:v>5.37</c:v>
                </c:pt>
                <c:pt idx="7">
                  <c:v>4.5999999999999996</c:v>
                </c:pt>
                <c:pt idx="8">
                  <c:v>4.37</c:v>
                </c:pt>
              </c:numCache>
            </c:numRef>
          </c:val>
          <c:extLst>
            <c:ext xmlns:c16="http://schemas.microsoft.com/office/drawing/2014/chart" uri="{C3380CC4-5D6E-409C-BE32-E72D297353CC}">
              <c16:uniqueId val="{00000000-5C00-4DB7-8727-140481DC47C3}"/>
            </c:ext>
          </c:extLst>
        </c:ser>
        <c:dLbls>
          <c:dLblPos val="outEnd"/>
          <c:showLegendKey val="0"/>
          <c:showVal val="1"/>
          <c:showCatName val="0"/>
          <c:showSerName val="0"/>
          <c:showPercent val="0"/>
          <c:showBubbleSize val="0"/>
        </c:dLbls>
        <c:gapWidth val="219"/>
        <c:axId val="199464064"/>
        <c:axId val="199465984"/>
      </c:barChart>
      <c:catAx>
        <c:axId val="1994640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sz="1100"/>
            </a:pPr>
            <a:endParaRPr lang="en-US"/>
          </a:p>
        </c:txPr>
        <c:crossAx val="199465984"/>
        <c:crosses val="autoZero"/>
        <c:auto val="1"/>
        <c:lblAlgn val="ctr"/>
        <c:lblOffset val="100"/>
        <c:noMultiLvlLbl val="0"/>
      </c:catAx>
      <c:valAx>
        <c:axId val="199465984"/>
        <c:scaling>
          <c:orientation val="minMax"/>
          <c:max val="7"/>
          <c:min val="1"/>
        </c:scaling>
        <c:delete val="1"/>
        <c:axPos val="l"/>
        <c:numFmt formatCode="General" sourceLinked="0"/>
        <c:majorTickMark val="out"/>
        <c:minorTickMark val="none"/>
        <c:tickLblPos val="nextTo"/>
        <c:crossAx val="199464064"/>
        <c:crosses val="autoZero"/>
        <c:crossBetween val="between"/>
        <c:majorUnit val="1"/>
      </c:valAx>
      <c:spPr>
        <a:noFill/>
        <a:ln w="25400">
          <a:noFill/>
        </a:ln>
        <a:effectLst/>
      </c:spPr>
    </c:plotArea>
    <c:plotVisOnly val="1"/>
    <c:dispBlanksAs val="gap"/>
    <c:showDLblsOverMax val="0"/>
  </c:chart>
  <c:spPr>
    <a:noFill/>
    <a:ln>
      <a:solidFill>
        <a:srgbClr val="8497B0"/>
      </a:solidFill>
    </a:ln>
    <a:effectLst/>
  </c:spPr>
  <c:txPr>
    <a:bodyPr/>
    <a:lstStyle/>
    <a:p>
      <a:pPr>
        <a:defRPr sz="1300">
          <a:solidFill>
            <a:schemeClr val="tx1"/>
          </a:solidFill>
          <a:latin typeface="Aptos" panose="020B0004020202020204" pitchFamily="34" charset="0"/>
          <a:cs typeface="Arial" panose="020B0604020202020204" pitchFamily="34" charset="0"/>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792166321535938E-3"/>
          <c:y val="1.5122855165899902E-2"/>
          <c:w val="0.98355298421530379"/>
          <c:h val="0.80424948855555922"/>
        </c:manualLayout>
      </c:layout>
      <c:barChart>
        <c:barDir val="col"/>
        <c:grouping val="clustered"/>
        <c:varyColors val="0"/>
        <c:ser>
          <c:idx val="0"/>
          <c:order val="0"/>
          <c:tx>
            <c:strRef>
              <c:f>Sheet1!$B$1</c:f>
              <c:strCache>
                <c:ptCount val="1"/>
                <c:pt idx="0">
                  <c:v>Total</c:v>
                </c:pt>
              </c:strCache>
            </c:strRef>
          </c:tx>
          <c:spPr>
            <a:solidFill>
              <a:srgbClr val="276399"/>
            </a:solidFill>
            <a:ln>
              <a:noFill/>
            </a:ln>
            <a:effectLst/>
            <a:scene3d>
              <a:camera prst="orthographicFront"/>
              <a:lightRig rig="threePt" dir="t"/>
            </a:scene3d>
            <a:sp3d prstMaterial="matte">
              <a:bevelT w="63500" h="63500" prst="artDeco"/>
              <a:contourClr>
                <a:srgbClr val="000000"/>
              </a:contourClr>
            </a:sp3d>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Effective communication</c:v>
                </c:pt>
                <c:pt idx="1">
                  <c:v>Quick turnaround times when issuing premises licenses</c:v>
                </c:pt>
                <c:pt idx="2">
                  <c:v>Accessibility of information</c:v>
                </c:pt>
                <c:pt idx="3">
                  <c:v>Quick turnaround time when issuing persons licences</c:v>
                </c:pt>
                <c:pt idx="4">
                  <c:v>Quick complaint resolution</c:v>
                </c:pt>
                <c:pt idx="5">
                  <c:v>Functional online submissions</c:v>
                </c:pt>
                <c:pt idx="6">
                  <c:v>Clear Guidelines</c:v>
                </c:pt>
                <c:pt idx="7">
                  <c:v>Timely Reports after Inspections</c:v>
                </c:pt>
              </c:strCache>
            </c:strRef>
          </c:cat>
          <c:val>
            <c:numRef>
              <c:f>Sheet1!$B$2:$B$9</c:f>
              <c:numCache>
                <c:formatCode>###0%</c:formatCode>
                <c:ptCount val="8"/>
                <c:pt idx="0">
                  <c:v>0.42007434944237898</c:v>
                </c:pt>
                <c:pt idx="1">
                  <c:v>0.25278810408921898</c:v>
                </c:pt>
                <c:pt idx="2">
                  <c:v>0.24535315985130099</c:v>
                </c:pt>
                <c:pt idx="3">
                  <c:v>0.21189591078066899</c:v>
                </c:pt>
                <c:pt idx="4">
                  <c:v>0.20817843866171001</c:v>
                </c:pt>
                <c:pt idx="5">
                  <c:v>0.178438661710037</c:v>
                </c:pt>
                <c:pt idx="6">
                  <c:v>0.15241635687732299</c:v>
                </c:pt>
                <c:pt idx="7">
                  <c:v>0.15241635687732299</c:v>
                </c:pt>
              </c:numCache>
            </c:numRef>
          </c:val>
          <c:extLst>
            <c:ext xmlns:c16="http://schemas.microsoft.com/office/drawing/2014/chart" uri="{C3380CC4-5D6E-409C-BE32-E72D297353CC}">
              <c16:uniqueId val="{00000000-0856-4710-8512-E1DE910F3D62}"/>
            </c:ext>
          </c:extLst>
        </c:ser>
        <c:dLbls>
          <c:showLegendKey val="0"/>
          <c:showVal val="1"/>
          <c:showCatName val="0"/>
          <c:showSerName val="0"/>
          <c:showPercent val="0"/>
          <c:showBubbleSize val="0"/>
        </c:dLbls>
        <c:gapWidth val="219"/>
        <c:axId val="157655424"/>
        <c:axId val="157656960"/>
      </c:barChart>
      <c:lineChart>
        <c:grouping val="standard"/>
        <c:varyColors val="0"/>
        <c:ser>
          <c:idx val="2"/>
          <c:order val="1"/>
          <c:tx>
            <c:strRef>
              <c:f>Sheet1!#REF!</c:f>
              <c:strCache>
                <c:ptCount val="1"/>
                <c:pt idx="0">
                  <c:v>#REF!</c:v>
                </c:pt>
              </c:strCache>
            </c:strRef>
          </c:tx>
          <c:spPr>
            <a:ln w="28575" cap="rnd">
              <a:solidFill>
                <a:schemeClr val="accent3"/>
              </a:solidFill>
              <a:round/>
            </a:ln>
            <a:effectLst/>
          </c:spPr>
          <c:marker>
            <c:symbol val="none"/>
          </c:marker>
          <c:dLbls>
            <c:delete val="1"/>
          </c:dLbls>
          <c:cat>
            <c:strRef>
              <c:f>Sheet1!$A$2:$A$9</c:f>
              <c:strCache>
                <c:ptCount val="8"/>
                <c:pt idx="0">
                  <c:v>Effective communication</c:v>
                </c:pt>
                <c:pt idx="1">
                  <c:v>Quick turnaround times when issuing premises licenses</c:v>
                </c:pt>
                <c:pt idx="2">
                  <c:v>Accessibility of information</c:v>
                </c:pt>
                <c:pt idx="3">
                  <c:v>Quick turnaround time when issuing persons licences</c:v>
                </c:pt>
                <c:pt idx="4">
                  <c:v>Quick complaint resolution</c:v>
                </c:pt>
                <c:pt idx="5">
                  <c:v>Functional online submissions</c:v>
                </c:pt>
                <c:pt idx="6">
                  <c:v>Clear Guidelines</c:v>
                </c:pt>
                <c:pt idx="7">
                  <c:v>Timely Reports after Inspections</c:v>
                </c:pt>
              </c:strCache>
            </c:strRef>
          </c:cat>
          <c:val>
            <c:numRef>
              <c:f>Sheet1!#REF!</c:f>
              <c:numCache>
                <c:formatCode>General</c:formatCode>
                <c:ptCount val="1"/>
                <c:pt idx="0">
                  <c:v>1</c:v>
                </c:pt>
              </c:numCache>
            </c:numRef>
          </c:val>
          <c:smooth val="0"/>
          <c:extLst>
            <c:ext xmlns:c16="http://schemas.microsoft.com/office/drawing/2014/chart" uri="{C3380CC4-5D6E-409C-BE32-E72D297353CC}">
              <c16:uniqueId val="{00000001-0856-4710-8512-E1DE910F3D62}"/>
            </c:ext>
          </c:extLst>
        </c:ser>
        <c:dLbls>
          <c:showLegendKey val="0"/>
          <c:showVal val="1"/>
          <c:showCatName val="0"/>
          <c:showSerName val="0"/>
          <c:showPercent val="0"/>
          <c:showBubbleSize val="0"/>
        </c:dLbls>
        <c:marker val="1"/>
        <c:smooth val="0"/>
        <c:axId val="157655424"/>
        <c:axId val="157656960"/>
      </c:lineChart>
      <c:catAx>
        <c:axId val="1576554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200" b="0"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crossAx val="157656960"/>
        <c:crosses val="autoZero"/>
        <c:auto val="1"/>
        <c:lblAlgn val="ctr"/>
        <c:lblOffset val="100"/>
        <c:noMultiLvlLbl val="0"/>
      </c:catAx>
      <c:valAx>
        <c:axId val="157656960"/>
        <c:scaling>
          <c:orientation val="minMax"/>
          <c:max val="0.52"/>
          <c:min val="0"/>
        </c:scaling>
        <c:delete val="1"/>
        <c:axPos val="l"/>
        <c:numFmt formatCode="0%" sourceLinked="0"/>
        <c:majorTickMark val="out"/>
        <c:minorTickMark val="none"/>
        <c:tickLblPos val="nextTo"/>
        <c:crossAx val="157655424"/>
        <c:crosses val="autoZero"/>
        <c:crossBetween val="between"/>
        <c:majorUnit val="0.2"/>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28669F"/>
    </a:solidFill>
    <a:ln>
      <a:noFill/>
    </a:ln>
    <a:effectLst/>
  </c:spPr>
  <c:txPr>
    <a:bodyPr/>
    <a:lstStyle/>
    <a:p>
      <a:pPr>
        <a:defRPr sz="1200">
          <a:solidFill>
            <a:schemeClr val="bg1"/>
          </a:solidFill>
          <a:latin typeface="Aptos" panose="020B0004020202020204" pitchFamily="34" charset="0"/>
          <a:cs typeface="Arial" panose="020B06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795763770820326E-2"/>
          <c:y val="3.9559270593105759E-2"/>
          <c:w val="0.97150002871593566"/>
          <c:h val="0.82890987949269124"/>
        </c:manualLayout>
      </c:layout>
      <c:barChart>
        <c:barDir val="col"/>
        <c:grouping val="clustered"/>
        <c:varyColors val="0"/>
        <c:ser>
          <c:idx val="0"/>
          <c:order val="0"/>
          <c:tx>
            <c:strRef>
              <c:f>Sheet1!$B$1</c:f>
              <c:strCache>
                <c:ptCount val="1"/>
                <c:pt idx="0">
                  <c:v>Overall</c:v>
                </c:pt>
              </c:strCache>
            </c:strRef>
          </c:tx>
          <c:spPr>
            <a:solidFill>
              <a:srgbClr val="28669F"/>
            </a:solidFill>
            <a:ln>
              <a:noFill/>
            </a:ln>
            <a:effectLst/>
            <a:scene3d>
              <a:camera prst="orthographicFront"/>
              <a:lightRig rig="threePt" dir="t"/>
            </a:scene3d>
            <a:sp3d prstMaterial="matte">
              <a:bevelT w="63500" h="63500" prst="artDeco"/>
              <a:contourClr>
                <a:srgbClr val="000000"/>
              </a:contourClr>
            </a:sp3d>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Regulatory complaint</c:v>
                </c:pt>
                <c:pt idx="1">
                  <c:v>General query</c:v>
                </c:pt>
                <c:pt idx="2">
                  <c:v>Service complaint</c:v>
                </c:pt>
              </c:strCache>
            </c:strRef>
          </c:cat>
          <c:val>
            <c:numRef>
              <c:f>Sheet1!$B$2:$B$4</c:f>
              <c:numCache>
                <c:formatCode>###0%</c:formatCode>
                <c:ptCount val="3"/>
                <c:pt idx="0">
                  <c:v>0.60869565217391297</c:v>
                </c:pt>
                <c:pt idx="1">
                  <c:v>0.26086956521739102</c:v>
                </c:pt>
                <c:pt idx="2">
                  <c:v>0.13043478260869601</c:v>
                </c:pt>
              </c:numCache>
            </c:numRef>
          </c:val>
          <c:extLst>
            <c:ext xmlns:c16="http://schemas.microsoft.com/office/drawing/2014/chart" uri="{C3380CC4-5D6E-409C-BE32-E72D297353CC}">
              <c16:uniqueId val="{00000000-20E7-4178-9F07-E9288CF098CD}"/>
            </c:ext>
          </c:extLst>
        </c:ser>
        <c:dLbls>
          <c:dLblPos val="outEnd"/>
          <c:showLegendKey val="0"/>
          <c:showVal val="1"/>
          <c:showCatName val="0"/>
          <c:showSerName val="0"/>
          <c:showPercent val="0"/>
          <c:showBubbleSize val="0"/>
        </c:dLbls>
        <c:gapWidth val="219"/>
        <c:overlap val="-27"/>
        <c:axId val="156509312"/>
        <c:axId val="156524544"/>
      </c:barChart>
      <c:catAx>
        <c:axId val="1565093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crossAx val="156524544"/>
        <c:crosses val="autoZero"/>
        <c:auto val="1"/>
        <c:lblAlgn val="ctr"/>
        <c:lblOffset val="100"/>
        <c:noMultiLvlLbl val="0"/>
      </c:catAx>
      <c:valAx>
        <c:axId val="156524544"/>
        <c:scaling>
          <c:orientation val="minMax"/>
          <c:max val="0.70000000000000007"/>
          <c:min val="0"/>
        </c:scaling>
        <c:delete val="1"/>
        <c:axPos val="l"/>
        <c:numFmt formatCode="0%" sourceLinked="0"/>
        <c:majorTickMark val="out"/>
        <c:minorTickMark val="none"/>
        <c:tickLblPos val="nextTo"/>
        <c:crossAx val="156509312"/>
        <c:crosses val="autoZero"/>
        <c:crossBetween val="between"/>
        <c:majorUnit val="0.1"/>
      </c:valAx>
      <c:spPr>
        <a:noFill/>
        <a:ln w="25400">
          <a:noFill/>
        </a:ln>
        <a:effectLst/>
      </c:spPr>
    </c:plotArea>
    <c:plotVisOnly val="1"/>
    <c:dispBlanksAs val="gap"/>
    <c:showDLblsOverMax val="0"/>
  </c:chart>
  <c:spPr>
    <a:noFill/>
    <a:ln>
      <a:solidFill>
        <a:schemeClr val="tx2">
          <a:lumMod val="60000"/>
          <a:lumOff val="40000"/>
        </a:schemeClr>
      </a:solidFill>
    </a:ln>
    <a:effectLst/>
  </c:spPr>
  <c:txPr>
    <a:bodyPr/>
    <a:lstStyle/>
    <a:p>
      <a:pPr>
        <a:defRPr sz="1300">
          <a:solidFill>
            <a:schemeClr val="tx1"/>
          </a:solidFill>
          <a:latin typeface="Aptos" panose="020B0004020202020204" pitchFamily="34" charset="0"/>
          <a:cs typeface="Arial" panose="020B0604020202020204" pitchFamily="34" charset="0"/>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277527718487248E-3"/>
          <c:y val="7.9275681796530786E-2"/>
          <c:w val="0.92349543069376783"/>
          <c:h val="0.73773614889220673"/>
        </c:manualLayout>
      </c:layout>
      <c:barChart>
        <c:barDir val="bar"/>
        <c:grouping val="percentStacked"/>
        <c:varyColors val="0"/>
        <c:ser>
          <c:idx val="0"/>
          <c:order val="0"/>
          <c:tx>
            <c:strRef>
              <c:f>Sheet2!$B$1</c:f>
              <c:strCache>
                <c:ptCount val="1"/>
                <c:pt idx="0">
                  <c:v>Detractors </c:v>
                </c:pt>
              </c:strCache>
            </c:strRef>
          </c:tx>
          <c:spPr>
            <a:solidFill>
              <a:srgbClr val="C00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Sheet2!$B$2:$B$3</c:f>
              <c:numCache>
                <c:formatCode>0%</c:formatCode>
                <c:ptCount val="2"/>
                <c:pt idx="0" formatCode="###0%">
                  <c:v>0.17</c:v>
                </c:pt>
                <c:pt idx="1">
                  <c:v>0.09</c:v>
                </c:pt>
              </c:numCache>
            </c:numRef>
          </c:val>
          <c:extLst>
            <c:ext xmlns:c16="http://schemas.microsoft.com/office/drawing/2014/chart" uri="{C3380CC4-5D6E-409C-BE32-E72D297353CC}">
              <c16:uniqueId val="{00000000-ACF9-4BA2-9D24-C03E26CD0AF6}"/>
            </c:ext>
          </c:extLst>
        </c:ser>
        <c:ser>
          <c:idx val="1"/>
          <c:order val="1"/>
          <c:tx>
            <c:strRef>
              <c:f>Sheet2!$C$1</c:f>
              <c:strCache>
                <c:ptCount val="1"/>
                <c:pt idx="0">
                  <c:v>Passives</c:v>
                </c:pt>
              </c:strCache>
            </c:strRef>
          </c:tx>
          <c:spPr>
            <a:solidFill>
              <a:srgbClr val="FFC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Sheet2!$C$2:$C$3</c:f>
              <c:numCache>
                <c:formatCode>0%</c:formatCode>
                <c:ptCount val="2"/>
                <c:pt idx="0" formatCode="###0%">
                  <c:v>0.31</c:v>
                </c:pt>
                <c:pt idx="1">
                  <c:v>0.3</c:v>
                </c:pt>
              </c:numCache>
            </c:numRef>
          </c:val>
          <c:extLst>
            <c:ext xmlns:c16="http://schemas.microsoft.com/office/drawing/2014/chart" uri="{C3380CC4-5D6E-409C-BE32-E72D297353CC}">
              <c16:uniqueId val="{00000001-ACF9-4BA2-9D24-C03E26CD0AF6}"/>
            </c:ext>
          </c:extLst>
        </c:ser>
        <c:ser>
          <c:idx val="2"/>
          <c:order val="2"/>
          <c:tx>
            <c:strRef>
              <c:f>Sheet2!$D$1</c:f>
              <c:strCache>
                <c:ptCount val="1"/>
                <c:pt idx="0">
                  <c:v>Promoters</c:v>
                </c:pt>
              </c:strCache>
            </c:strRef>
          </c:tx>
          <c:spPr>
            <a:solidFill>
              <a:srgbClr val="00B05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Sheet2!$D$2:$D$3</c:f>
              <c:numCache>
                <c:formatCode>0%</c:formatCode>
                <c:ptCount val="2"/>
                <c:pt idx="0" formatCode="###0%">
                  <c:v>0.52</c:v>
                </c:pt>
                <c:pt idx="1">
                  <c:v>0.62</c:v>
                </c:pt>
              </c:numCache>
            </c:numRef>
          </c:val>
          <c:extLst>
            <c:ext xmlns:c16="http://schemas.microsoft.com/office/drawing/2014/chart" uri="{C3380CC4-5D6E-409C-BE32-E72D297353CC}">
              <c16:uniqueId val="{00000002-ACF9-4BA2-9D24-C03E26CD0AF6}"/>
            </c:ext>
          </c:extLst>
        </c:ser>
        <c:dLbls>
          <c:dLblPos val="ctr"/>
          <c:showLegendKey val="0"/>
          <c:showVal val="1"/>
          <c:showCatName val="0"/>
          <c:showSerName val="0"/>
          <c:showPercent val="0"/>
          <c:showBubbleSize val="0"/>
        </c:dLbls>
        <c:gapWidth val="150"/>
        <c:overlap val="100"/>
        <c:axId val="455911424"/>
        <c:axId val="455917408"/>
      </c:barChart>
      <c:catAx>
        <c:axId val="455911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crossAx val="455917408"/>
        <c:crosses val="autoZero"/>
        <c:auto val="1"/>
        <c:lblAlgn val="ctr"/>
        <c:lblOffset val="100"/>
        <c:noMultiLvlLbl val="0"/>
      </c:catAx>
      <c:valAx>
        <c:axId val="455917408"/>
        <c:scaling>
          <c:orientation val="minMax"/>
          <c:max val="1"/>
        </c:scaling>
        <c:delete val="1"/>
        <c:axPos val="b"/>
        <c:numFmt formatCode="0%" sourceLinked="1"/>
        <c:majorTickMark val="none"/>
        <c:minorTickMark val="none"/>
        <c:tickLblPos val="nextTo"/>
        <c:crossAx val="455911424"/>
        <c:crosses val="autoZero"/>
        <c:crossBetween val="between"/>
      </c:valAx>
      <c:spPr>
        <a:noFill/>
        <a:ln w="25400">
          <a:noFill/>
        </a:ln>
        <a:effectLst/>
      </c:spPr>
    </c:plotArea>
    <c:legend>
      <c:legendPos val="b"/>
      <c:layout>
        <c:manualLayout>
          <c:xMode val="edge"/>
          <c:yMode val="edge"/>
          <c:x val="0.270052867357573"/>
          <c:y val="0.69143127436740315"/>
          <c:w val="0.48333066654627105"/>
          <c:h val="0.26002478783656846"/>
        </c:manualLayout>
      </c:layout>
      <c:overlay val="0"/>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legend>
    <c:plotVisOnly val="1"/>
    <c:dispBlanksAs val="gap"/>
    <c:showDLblsOverMax val="0"/>
  </c:chart>
  <c:spPr>
    <a:noFill/>
    <a:ln>
      <a:solidFill>
        <a:srgbClr val="8497B0"/>
      </a:solidFill>
    </a:ln>
    <a:effectLst/>
  </c:spPr>
  <c:txPr>
    <a:bodyPr/>
    <a:lstStyle/>
    <a:p>
      <a:pPr>
        <a:defRPr sz="1300" b="1">
          <a:solidFill>
            <a:srgbClr val="000000"/>
          </a:solidFill>
          <a:latin typeface="Aptos" panose="020B0004020202020204" pitchFamily="34" charset="0"/>
          <a:cs typeface="Arial" panose="020B0604020202020204" pitchFamily="34" charset="0"/>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792166321535938E-3"/>
          <c:y val="1.5122855165899902E-2"/>
          <c:w val="0.98355298421530379"/>
          <c:h val="0.80424948855555922"/>
        </c:manualLayout>
      </c:layout>
      <c:barChart>
        <c:barDir val="col"/>
        <c:grouping val="clustered"/>
        <c:varyColors val="0"/>
        <c:ser>
          <c:idx val="0"/>
          <c:order val="0"/>
          <c:spPr>
            <a:solidFill>
              <a:srgbClr val="276399"/>
            </a:solidFill>
            <a:ln>
              <a:noFill/>
            </a:ln>
            <a:effectLst/>
            <a:scene3d>
              <a:camera prst="orthographicFront"/>
              <a:lightRig rig="threePt" dir="t"/>
            </a:scene3d>
            <a:sp3d prstMaterial="matte">
              <a:bevelT w="63500" h="63500" prst="artDeco"/>
              <a:contourClr>
                <a:srgbClr val="000000"/>
              </a:contourClr>
            </a:sp3d>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Quick timelines when issuing persons licenses</c:v>
                </c:pt>
                <c:pt idx="1">
                  <c:v>Quick timelines when issuing premises licenses</c:v>
                </c:pt>
                <c:pt idx="2">
                  <c:v>Functional online submissions</c:v>
                </c:pt>
                <c:pt idx="3">
                  <c:v>Quick customer complaint resolution.</c:v>
                </c:pt>
                <c:pt idx="4">
                  <c:v>Staff responsiveness</c:v>
                </c:pt>
                <c:pt idx="5">
                  <c:v>Quick query resolution</c:v>
                </c:pt>
                <c:pt idx="6">
                  <c:v>Clear Guidelines</c:v>
                </c:pt>
                <c:pt idx="7">
                  <c:v>Online submissions status updates</c:v>
                </c:pt>
              </c:strCache>
            </c:strRef>
          </c:cat>
          <c:val>
            <c:numRef>
              <c:f>Sheet1!$B$2:$B$9</c:f>
              <c:numCache>
                <c:formatCode>###0%</c:formatCode>
                <c:ptCount val="8"/>
                <c:pt idx="0">
                  <c:v>0.5</c:v>
                </c:pt>
                <c:pt idx="1">
                  <c:v>0.41666666666666702</c:v>
                </c:pt>
                <c:pt idx="2">
                  <c:v>0.40833333333333299</c:v>
                </c:pt>
                <c:pt idx="3">
                  <c:v>0.34166666666666701</c:v>
                </c:pt>
                <c:pt idx="4">
                  <c:v>0.34166666666666701</c:v>
                </c:pt>
                <c:pt idx="5">
                  <c:v>0.27500000000000002</c:v>
                </c:pt>
                <c:pt idx="6">
                  <c:v>0.241666666666667</c:v>
                </c:pt>
                <c:pt idx="7">
                  <c:v>0.241666666666667</c:v>
                </c:pt>
              </c:numCache>
            </c:numRef>
          </c:val>
          <c:extLst>
            <c:ext xmlns:c16="http://schemas.microsoft.com/office/drawing/2014/chart" uri="{C3380CC4-5D6E-409C-BE32-E72D297353CC}">
              <c16:uniqueId val="{00000000-0856-4710-8512-E1DE910F3D62}"/>
            </c:ext>
          </c:extLst>
        </c:ser>
        <c:dLbls>
          <c:showLegendKey val="0"/>
          <c:showVal val="1"/>
          <c:showCatName val="0"/>
          <c:showSerName val="0"/>
          <c:showPercent val="0"/>
          <c:showBubbleSize val="0"/>
        </c:dLbls>
        <c:gapWidth val="219"/>
        <c:axId val="157655424"/>
        <c:axId val="157656960"/>
      </c:barChart>
      <c:catAx>
        <c:axId val="1576554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200" b="0"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crossAx val="157656960"/>
        <c:crosses val="autoZero"/>
        <c:auto val="1"/>
        <c:lblAlgn val="ctr"/>
        <c:lblOffset val="100"/>
        <c:noMultiLvlLbl val="0"/>
      </c:catAx>
      <c:valAx>
        <c:axId val="157656960"/>
        <c:scaling>
          <c:orientation val="minMax"/>
          <c:max val="0.62000000000000011"/>
          <c:min val="0"/>
        </c:scaling>
        <c:delete val="1"/>
        <c:axPos val="l"/>
        <c:numFmt formatCode="0%" sourceLinked="0"/>
        <c:majorTickMark val="out"/>
        <c:minorTickMark val="none"/>
        <c:tickLblPos val="nextTo"/>
        <c:crossAx val="157655424"/>
        <c:crosses val="autoZero"/>
        <c:crossBetween val="between"/>
        <c:majorUnit val="0.2"/>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28669F"/>
    </a:solidFill>
    <a:ln>
      <a:noFill/>
    </a:ln>
    <a:effectLst/>
  </c:spPr>
  <c:txPr>
    <a:bodyPr/>
    <a:lstStyle/>
    <a:p>
      <a:pPr>
        <a:defRPr sz="1200">
          <a:solidFill>
            <a:schemeClr val="bg1"/>
          </a:solidFill>
          <a:latin typeface="Aptos" panose="020B0004020202020204" pitchFamily="34" charset="0"/>
          <a:cs typeface="Arial" panose="020B06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795763770820326E-2"/>
          <c:y val="3.9559270593105759E-2"/>
          <c:w val="0.97150002871593566"/>
          <c:h val="0.82890987949269124"/>
        </c:manualLayout>
      </c:layout>
      <c:barChart>
        <c:barDir val="col"/>
        <c:grouping val="clustered"/>
        <c:varyColors val="0"/>
        <c:ser>
          <c:idx val="0"/>
          <c:order val="0"/>
          <c:tx>
            <c:strRef>
              <c:f>Sheet1!$B$1</c:f>
              <c:strCache>
                <c:ptCount val="1"/>
                <c:pt idx="0">
                  <c:v>Overall</c:v>
                </c:pt>
              </c:strCache>
            </c:strRef>
          </c:tx>
          <c:spPr>
            <a:solidFill>
              <a:srgbClr val="28669F"/>
            </a:solidFill>
            <a:ln>
              <a:noFill/>
            </a:ln>
            <a:effectLst/>
            <a:scene3d>
              <a:camera prst="orthographicFront"/>
              <a:lightRig rig="threePt" dir="t"/>
            </a:scene3d>
            <a:sp3d prstMaterial="matte">
              <a:bevelT w="63500" h="63500" prst="artDeco"/>
              <a:contourClr>
                <a:srgbClr val="000000"/>
              </a:contourClr>
            </a:sp3d>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Service complaint</c:v>
                </c:pt>
                <c:pt idx="1">
                  <c:v>Regulatory complaint</c:v>
                </c:pt>
                <c:pt idx="2">
                  <c:v>General query</c:v>
                </c:pt>
              </c:strCache>
            </c:strRef>
          </c:cat>
          <c:val>
            <c:numRef>
              <c:f>Sheet1!$B$2:$B$4</c:f>
              <c:numCache>
                <c:formatCode>###0%</c:formatCode>
                <c:ptCount val="3"/>
                <c:pt idx="0">
                  <c:v>0.44</c:v>
                </c:pt>
                <c:pt idx="1">
                  <c:v>0.28000000000000003</c:v>
                </c:pt>
                <c:pt idx="2">
                  <c:v>0.28000000000000003</c:v>
                </c:pt>
              </c:numCache>
            </c:numRef>
          </c:val>
          <c:extLst>
            <c:ext xmlns:c16="http://schemas.microsoft.com/office/drawing/2014/chart" uri="{C3380CC4-5D6E-409C-BE32-E72D297353CC}">
              <c16:uniqueId val="{00000000-20E7-4178-9F07-E9288CF098CD}"/>
            </c:ext>
          </c:extLst>
        </c:ser>
        <c:dLbls>
          <c:dLblPos val="outEnd"/>
          <c:showLegendKey val="0"/>
          <c:showVal val="1"/>
          <c:showCatName val="0"/>
          <c:showSerName val="0"/>
          <c:showPercent val="0"/>
          <c:showBubbleSize val="0"/>
        </c:dLbls>
        <c:gapWidth val="219"/>
        <c:overlap val="-27"/>
        <c:axId val="156509312"/>
        <c:axId val="156524544"/>
      </c:barChart>
      <c:catAx>
        <c:axId val="1565093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crossAx val="156524544"/>
        <c:crosses val="autoZero"/>
        <c:auto val="1"/>
        <c:lblAlgn val="ctr"/>
        <c:lblOffset val="100"/>
        <c:noMultiLvlLbl val="0"/>
      </c:catAx>
      <c:valAx>
        <c:axId val="156524544"/>
        <c:scaling>
          <c:orientation val="minMax"/>
          <c:max val="0.60000000000000009"/>
          <c:min val="0"/>
        </c:scaling>
        <c:delete val="1"/>
        <c:axPos val="l"/>
        <c:numFmt formatCode="0%" sourceLinked="0"/>
        <c:majorTickMark val="out"/>
        <c:minorTickMark val="none"/>
        <c:tickLblPos val="nextTo"/>
        <c:crossAx val="156509312"/>
        <c:crosses val="autoZero"/>
        <c:crossBetween val="between"/>
        <c:majorUnit val="0.1"/>
      </c:valAx>
      <c:spPr>
        <a:noFill/>
        <a:ln w="25400">
          <a:noFill/>
        </a:ln>
        <a:effectLst/>
      </c:spPr>
    </c:plotArea>
    <c:plotVisOnly val="1"/>
    <c:dispBlanksAs val="gap"/>
    <c:showDLblsOverMax val="0"/>
  </c:chart>
  <c:spPr>
    <a:noFill/>
    <a:ln>
      <a:solidFill>
        <a:schemeClr val="tx2">
          <a:lumMod val="60000"/>
          <a:lumOff val="40000"/>
        </a:schemeClr>
      </a:solidFill>
    </a:ln>
    <a:effectLst/>
  </c:spPr>
  <c:txPr>
    <a:bodyPr/>
    <a:lstStyle/>
    <a:p>
      <a:pPr>
        <a:defRPr sz="1300">
          <a:solidFill>
            <a:schemeClr val="tx1"/>
          </a:solidFill>
          <a:latin typeface="Aptos" panose="020B0004020202020204" pitchFamily="34" charset="0"/>
          <a:cs typeface="Arial" panose="020B0604020202020204" pitchFamily="34" charset="0"/>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277527718487248E-3"/>
          <c:y val="7.9275681796530786E-2"/>
          <c:w val="0.92349543069376783"/>
          <c:h val="0.73773614889220673"/>
        </c:manualLayout>
      </c:layout>
      <c:barChart>
        <c:barDir val="bar"/>
        <c:grouping val="percentStacked"/>
        <c:varyColors val="0"/>
        <c:ser>
          <c:idx val="0"/>
          <c:order val="0"/>
          <c:tx>
            <c:strRef>
              <c:f>Sheet2!$B$1</c:f>
              <c:strCache>
                <c:ptCount val="1"/>
                <c:pt idx="0">
                  <c:v>Detractors </c:v>
                </c:pt>
              </c:strCache>
            </c:strRef>
          </c:tx>
          <c:spPr>
            <a:solidFill>
              <a:srgbClr val="C00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Sheet2!$B$2:$B$3</c:f>
              <c:numCache>
                <c:formatCode>0%</c:formatCode>
                <c:ptCount val="2"/>
                <c:pt idx="0" formatCode="###0%">
                  <c:v>0.15</c:v>
                </c:pt>
                <c:pt idx="1">
                  <c:v>0.09</c:v>
                </c:pt>
              </c:numCache>
            </c:numRef>
          </c:val>
          <c:extLst>
            <c:ext xmlns:c16="http://schemas.microsoft.com/office/drawing/2014/chart" uri="{C3380CC4-5D6E-409C-BE32-E72D297353CC}">
              <c16:uniqueId val="{00000000-ACF9-4BA2-9D24-C03E26CD0AF6}"/>
            </c:ext>
          </c:extLst>
        </c:ser>
        <c:ser>
          <c:idx val="1"/>
          <c:order val="1"/>
          <c:tx>
            <c:strRef>
              <c:f>Sheet2!$C$1</c:f>
              <c:strCache>
                <c:ptCount val="1"/>
                <c:pt idx="0">
                  <c:v>Passives</c:v>
                </c:pt>
              </c:strCache>
            </c:strRef>
          </c:tx>
          <c:spPr>
            <a:solidFill>
              <a:srgbClr val="FFC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Sheet2!$C$2:$C$3</c:f>
              <c:numCache>
                <c:formatCode>0%</c:formatCode>
                <c:ptCount val="2"/>
                <c:pt idx="0" formatCode="###0%">
                  <c:v>0.35</c:v>
                </c:pt>
                <c:pt idx="1">
                  <c:v>0.28000000000000003</c:v>
                </c:pt>
              </c:numCache>
            </c:numRef>
          </c:val>
          <c:extLst>
            <c:ext xmlns:c16="http://schemas.microsoft.com/office/drawing/2014/chart" uri="{C3380CC4-5D6E-409C-BE32-E72D297353CC}">
              <c16:uniqueId val="{00000001-ACF9-4BA2-9D24-C03E26CD0AF6}"/>
            </c:ext>
          </c:extLst>
        </c:ser>
        <c:ser>
          <c:idx val="2"/>
          <c:order val="2"/>
          <c:tx>
            <c:strRef>
              <c:f>Sheet2!$D$1</c:f>
              <c:strCache>
                <c:ptCount val="1"/>
                <c:pt idx="0">
                  <c:v>Promoters</c:v>
                </c:pt>
              </c:strCache>
            </c:strRef>
          </c:tx>
          <c:spPr>
            <a:solidFill>
              <a:srgbClr val="00B05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Sheet2!$D$2:$D$3</c:f>
              <c:numCache>
                <c:formatCode>0%</c:formatCode>
                <c:ptCount val="2"/>
                <c:pt idx="0" formatCode="###0%">
                  <c:v>0.5</c:v>
                </c:pt>
                <c:pt idx="1">
                  <c:v>0.63</c:v>
                </c:pt>
              </c:numCache>
            </c:numRef>
          </c:val>
          <c:extLst>
            <c:ext xmlns:c16="http://schemas.microsoft.com/office/drawing/2014/chart" uri="{C3380CC4-5D6E-409C-BE32-E72D297353CC}">
              <c16:uniqueId val="{00000002-ACF9-4BA2-9D24-C03E26CD0AF6}"/>
            </c:ext>
          </c:extLst>
        </c:ser>
        <c:dLbls>
          <c:dLblPos val="ctr"/>
          <c:showLegendKey val="0"/>
          <c:showVal val="1"/>
          <c:showCatName val="0"/>
          <c:showSerName val="0"/>
          <c:showPercent val="0"/>
          <c:showBubbleSize val="0"/>
        </c:dLbls>
        <c:gapWidth val="150"/>
        <c:overlap val="100"/>
        <c:axId val="455911424"/>
        <c:axId val="455917408"/>
      </c:barChart>
      <c:catAx>
        <c:axId val="455911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crossAx val="455917408"/>
        <c:crosses val="autoZero"/>
        <c:auto val="1"/>
        <c:lblAlgn val="ctr"/>
        <c:lblOffset val="100"/>
        <c:noMultiLvlLbl val="0"/>
      </c:catAx>
      <c:valAx>
        <c:axId val="455917408"/>
        <c:scaling>
          <c:orientation val="minMax"/>
          <c:max val="1"/>
        </c:scaling>
        <c:delete val="1"/>
        <c:axPos val="b"/>
        <c:numFmt formatCode="0%" sourceLinked="1"/>
        <c:majorTickMark val="none"/>
        <c:minorTickMark val="none"/>
        <c:tickLblPos val="nextTo"/>
        <c:crossAx val="455911424"/>
        <c:crosses val="autoZero"/>
        <c:crossBetween val="between"/>
      </c:valAx>
      <c:spPr>
        <a:noFill/>
        <a:ln w="25400">
          <a:noFill/>
        </a:ln>
        <a:effectLst/>
      </c:spPr>
    </c:plotArea>
    <c:legend>
      <c:legendPos val="b"/>
      <c:layout>
        <c:manualLayout>
          <c:xMode val="edge"/>
          <c:yMode val="edge"/>
          <c:x val="0.270052867357573"/>
          <c:y val="0.69143127436740315"/>
          <c:w val="0.48333066654627105"/>
          <c:h val="0.26002478783656846"/>
        </c:manualLayout>
      </c:layout>
      <c:overlay val="0"/>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legend>
    <c:plotVisOnly val="1"/>
    <c:dispBlanksAs val="gap"/>
    <c:showDLblsOverMax val="0"/>
  </c:chart>
  <c:spPr>
    <a:noFill/>
    <a:ln>
      <a:solidFill>
        <a:srgbClr val="8497B0"/>
      </a:solidFill>
    </a:ln>
    <a:effectLst/>
  </c:spPr>
  <c:txPr>
    <a:bodyPr/>
    <a:lstStyle/>
    <a:p>
      <a:pPr>
        <a:defRPr sz="1300" b="1">
          <a:solidFill>
            <a:srgbClr val="000000"/>
          </a:solidFill>
          <a:latin typeface="Aptos" panose="020B0004020202020204" pitchFamily="34" charset="0"/>
          <a:cs typeface="Arial" panose="020B0604020202020204" pitchFamily="34" charset="0"/>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792166321535938E-3"/>
          <c:y val="1.5122855165899902E-2"/>
          <c:w val="0.98355298421530379"/>
          <c:h val="0.80424948855555922"/>
        </c:manualLayout>
      </c:layout>
      <c:barChart>
        <c:barDir val="col"/>
        <c:grouping val="clustered"/>
        <c:varyColors val="0"/>
        <c:ser>
          <c:idx val="0"/>
          <c:order val="0"/>
          <c:spPr>
            <a:solidFill>
              <a:srgbClr val="276399"/>
            </a:solidFill>
            <a:ln>
              <a:noFill/>
            </a:ln>
            <a:effectLst/>
            <a:scene3d>
              <a:camera prst="orthographicFront"/>
              <a:lightRig rig="threePt" dir="t"/>
            </a:scene3d>
            <a:sp3d prstMaterial="matte">
              <a:bevelT w="63500" h="63500" prst="artDeco"/>
              <a:contourClr>
                <a:srgbClr val="000000"/>
              </a:contourClr>
            </a:sp3d>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Quick timeline when issuing premises licenses</c:v>
                </c:pt>
                <c:pt idx="1">
                  <c:v>Quick timeline when issuing persons licenses</c:v>
                </c:pt>
                <c:pt idx="2">
                  <c:v>Responsiveness of MCAZ</c:v>
                </c:pt>
                <c:pt idx="3">
                  <c:v>Communication and guidance</c:v>
                </c:pt>
                <c:pt idx="4">
                  <c:v>Staff helpfulness</c:v>
                </c:pt>
                <c:pt idx="5">
                  <c:v>Functional online submissions</c:v>
                </c:pt>
                <c:pt idx="6">
                  <c:v>Clear Guidelines</c:v>
                </c:pt>
                <c:pt idx="7">
                  <c:v>Processes simplicity</c:v>
                </c:pt>
              </c:strCache>
            </c:strRef>
          </c:cat>
          <c:val>
            <c:numRef>
              <c:f>Sheet1!$B$2:$B$9</c:f>
              <c:numCache>
                <c:formatCode>###0%</c:formatCode>
                <c:ptCount val="8"/>
                <c:pt idx="0">
                  <c:v>0.61728395061728403</c:v>
                </c:pt>
                <c:pt idx="1">
                  <c:v>0.55555555555555602</c:v>
                </c:pt>
                <c:pt idx="2">
                  <c:v>0.43209876543209902</c:v>
                </c:pt>
                <c:pt idx="3">
                  <c:v>0.39506172839506198</c:v>
                </c:pt>
                <c:pt idx="4">
                  <c:v>0.37037037037037002</c:v>
                </c:pt>
                <c:pt idx="5">
                  <c:v>0.33333333333333298</c:v>
                </c:pt>
                <c:pt idx="6">
                  <c:v>0.32098765432098803</c:v>
                </c:pt>
                <c:pt idx="7">
                  <c:v>0.30864197530864201</c:v>
                </c:pt>
              </c:numCache>
            </c:numRef>
          </c:val>
          <c:extLst>
            <c:ext xmlns:c16="http://schemas.microsoft.com/office/drawing/2014/chart" uri="{C3380CC4-5D6E-409C-BE32-E72D297353CC}">
              <c16:uniqueId val="{00000000-0856-4710-8512-E1DE910F3D62}"/>
            </c:ext>
          </c:extLst>
        </c:ser>
        <c:dLbls>
          <c:showLegendKey val="0"/>
          <c:showVal val="1"/>
          <c:showCatName val="0"/>
          <c:showSerName val="0"/>
          <c:showPercent val="0"/>
          <c:showBubbleSize val="0"/>
        </c:dLbls>
        <c:gapWidth val="219"/>
        <c:axId val="157655424"/>
        <c:axId val="157656960"/>
      </c:barChart>
      <c:catAx>
        <c:axId val="1576554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200" b="0"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crossAx val="157656960"/>
        <c:crosses val="autoZero"/>
        <c:auto val="1"/>
        <c:lblAlgn val="ctr"/>
        <c:lblOffset val="100"/>
        <c:noMultiLvlLbl val="0"/>
      </c:catAx>
      <c:valAx>
        <c:axId val="157656960"/>
        <c:scaling>
          <c:orientation val="minMax"/>
          <c:max val="0.75000000000000011"/>
          <c:min val="0"/>
        </c:scaling>
        <c:delete val="1"/>
        <c:axPos val="l"/>
        <c:numFmt formatCode="0%" sourceLinked="0"/>
        <c:majorTickMark val="out"/>
        <c:minorTickMark val="none"/>
        <c:tickLblPos val="nextTo"/>
        <c:crossAx val="157655424"/>
        <c:crosses val="autoZero"/>
        <c:crossBetween val="between"/>
        <c:majorUnit val="0.2"/>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28669F"/>
    </a:solidFill>
    <a:ln>
      <a:noFill/>
    </a:ln>
    <a:effectLst/>
  </c:spPr>
  <c:txPr>
    <a:bodyPr/>
    <a:lstStyle/>
    <a:p>
      <a:pPr>
        <a:defRPr sz="1200">
          <a:solidFill>
            <a:schemeClr val="bg1"/>
          </a:solidFill>
          <a:latin typeface="Aptos" panose="020B0004020202020204" pitchFamily="34" charset="0"/>
          <a:cs typeface="Arial"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277527718487248E-3"/>
          <c:y val="7.9275681796530786E-2"/>
          <c:w val="0.92349543069376783"/>
          <c:h val="0.73773614889220673"/>
        </c:manualLayout>
      </c:layout>
      <c:barChart>
        <c:barDir val="bar"/>
        <c:grouping val="percentStacked"/>
        <c:varyColors val="0"/>
        <c:ser>
          <c:idx val="0"/>
          <c:order val="0"/>
          <c:tx>
            <c:strRef>
              <c:f>Sheet2!$B$1</c:f>
              <c:strCache>
                <c:ptCount val="1"/>
                <c:pt idx="0">
                  <c:v>Detractors </c:v>
                </c:pt>
              </c:strCache>
            </c:strRef>
          </c:tx>
          <c:spPr>
            <a:solidFill>
              <a:srgbClr val="C00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Sheet2!$B$2:$B$3</c:f>
              <c:numCache>
                <c:formatCode>0%</c:formatCode>
                <c:ptCount val="2"/>
                <c:pt idx="0" formatCode="###0%">
                  <c:v>0.1</c:v>
                </c:pt>
                <c:pt idx="1">
                  <c:v>0.09</c:v>
                </c:pt>
              </c:numCache>
            </c:numRef>
          </c:val>
          <c:extLst>
            <c:ext xmlns:c16="http://schemas.microsoft.com/office/drawing/2014/chart" uri="{C3380CC4-5D6E-409C-BE32-E72D297353CC}">
              <c16:uniqueId val="{00000000-ACF9-4BA2-9D24-C03E26CD0AF6}"/>
            </c:ext>
          </c:extLst>
        </c:ser>
        <c:ser>
          <c:idx val="1"/>
          <c:order val="1"/>
          <c:tx>
            <c:strRef>
              <c:f>Sheet2!$C$1</c:f>
              <c:strCache>
                <c:ptCount val="1"/>
                <c:pt idx="0">
                  <c:v>Passives</c:v>
                </c:pt>
              </c:strCache>
            </c:strRef>
          </c:tx>
          <c:spPr>
            <a:solidFill>
              <a:srgbClr val="FFC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Sheet2!$C$2:$C$3</c:f>
              <c:numCache>
                <c:formatCode>0%</c:formatCode>
                <c:ptCount val="2"/>
                <c:pt idx="0" formatCode="###0%">
                  <c:v>0.34</c:v>
                </c:pt>
                <c:pt idx="1">
                  <c:v>0.3</c:v>
                </c:pt>
              </c:numCache>
            </c:numRef>
          </c:val>
          <c:extLst>
            <c:ext xmlns:c16="http://schemas.microsoft.com/office/drawing/2014/chart" uri="{C3380CC4-5D6E-409C-BE32-E72D297353CC}">
              <c16:uniqueId val="{00000001-ACF9-4BA2-9D24-C03E26CD0AF6}"/>
            </c:ext>
          </c:extLst>
        </c:ser>
        <c:ser>
          <c:idx val="2"/>
          <c:order val="2"/>
          <c:tx>
            <c:strRef>
              <c:f>Sheet2!$D$1</c:f>
              <c:strCache>
                <c:ptCount val="1"/>
                <c:pt idx="0">
                  <c:v>Promoters</c:v>
                </c:pt>
              </c:strCache>
            </c:strRef>
          </c:tx>
          <c:spPr>
            <a:solidFill>
              <a:srgbClr val="00B05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Sheet2!$D$2:$D$3</c:f>
              <c:numCache>
                <c:formatCode>0%</c:formatCode>
                <c:ptCount val="2"/>
                <c:pt idx="0" formatCode="###0%">
                  <c:v>0.56000000000000005</c:v>
                </c:pt>
                <c:pt idx="1">
                  <c:v>0.62</c:v>
                </c:pt>
              </c:numCache>
            </c:numRef>
          </c:val>
          <c:extLst>
            <c:ext xmlns:c16="http://schemas.microsoft.com/office/drawing/2014/chart" uri="{C3380CC4-5D6E-409C-BE32-E72D297353CC}">
              <c16:uniqueId val="{00000002-ACF9-4BA2-9D24-C03E26CD0AF6}"/>
            </c:ext>
          </c:extLst>
        </c:ser>
        <c:dLbls>
          <c:dLblPos val="ctr"/>
          <c:showLegendKey val="0"/>
          <c:showVal val="1"/>
          <c:showCatName val="0"/>
          <c:showSerName val="0"/>
          <c:showPercent val="0"/>
          <c:showBubbleSize val="0"/>
        </c:dLbls>
        <c:gapWidth val="150"/>
        <c:overlap val="100"/>
        <c:axId val="455911424"/>
        <c:axId val="455917408"/>
      </c:barChart>
      <c:catAx>
        <c:axId val="455911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crossAx val="455917408"/>
        <c:crosses val="autoZero"/>
        <c:auto val="1"/>
        <c:lblAlgn val="ctr"/>
        <c:lblOffset val="100"/>
        <c:noMultiLvlLbl val="0"/>
      </c:catAx>
      <c:valAx>
        <c:axId val="455917408"/>
        <c:scaling>
          <c:orientation val="minMax"/>
          <c:max val="1"/>
        </c:scaling>
        <c:delete val="1"/>
        <c:axPos val="b"/>
        <c:numFmt formatCode="0%" sourceLinked="1"/>
        <c:majorTickMark val="none"/>
        <c:minorTickMark val="none"/>
        <c:tickLblPos val="nextTo"/>
        <c:crossAx val="455911424"/>
        <c:crosses val="autoZero"/>
        <c:crossBetween val="between"/>
      </c:valAx>
      <c:spPr>
        <a:noFill/>
        <a:ln w="25400">
          <a:noFill/>
        </a:ln>
        <a:effectLst/>
      </c:spPr>
    </c:plotArea>
    <c:legend>
      <c:legendPos val="b"/>
      <c:layout>
        <c:manualLayout>
          <c:xMode val="edge"/>
          <c:yMode val="edge"/>
          <c:x val="0.270052867357573"/>
          <c:y val="0.69143127436740315"/>
          <c:w val="0.48333066654627105"/>
          <c:h val="0.26002478783656846"/>
        </c:manualLayout>
      </c:layout>
      <c:overlay val="0"/>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legend>
    <c:plotVisOnly val="1"/>
    <c:dispBlanksAs val="gap"/>
    <c:showDLblsOverMax val="0"/>
  </c:chart>
  <c:spPr>
    <a:noFill/>
    <a:ln>
      <a:solidFill>
        <a:srgbClr val="8497B0"/>
      </a:solidFill>
    </a:ln>
    <a:effectLst/>
  </c:spPr>
  <c:txPr>
    <a:bodyPr/>
    <a:lstStyle/>
    <a:p>
      <a:pPr>
        <a:defRPr sz="1300" b="1">
          <a:solidFill>
            <a:srgbClr val="000000"/>
          </a:solidFill>
          <a:latin typeface="Aptos" panose="020B0004020202020204" pitchFamily="34" charset="0"/>
          <a:cs typeface="Arial" panose="020B0604020202020204" pitchFamily="34" charset="0"/>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792166321535938E-3"/>
          <c:y val="1.5122855165899902E-2"/>
          <c:w val="0.98355298421530379"/>
          <c:h val="0.80424948855555922"/>
        </c:manualLayout>
      </c:layout>
      <c:barChart>
        <c:barDir val="col"/>
        <c:grouping val="clustered"/>
        <c:varyColors val="0"/>
        <c:ser>
          <c:idx val="0"/>
          <c:order val="0"/>
          <c:spPr>
            <a:solidFill>
              <a:srgbClr val="276399"/>
            </a:solidFill>
            <a:ln>
              <a:noFill/>
            </a:ln>
            <a:effectLst/>
            <a:scene3d>
              <a:camera prst="orthographicFront"/>
              <a:lightRig rig="threePt" dir="t"/>
            </a:scene3d>
            <a:sp3d prstMaterial="matte">
              <a:bevelT w="63500" h="63500" prst="artDeco"/>
              <a:contourClr>
                <a:srgbClr val="000000"/>
              </a:contourClr>
            </a:sp3d>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Quick turnaround time when issuing permits</c:v>
                </c:pt>
                <c:pt idx="1">
                  <c:v>Processes simplicity</c:v>
                </c:pt>
                <c:pt idx="2">
                  <c:v>Accessibility of Information</c:v>
                </c:pt>
                <c:pt idx="3">
                  <c:v>Quick customer complaint resolution</c:v>
                </c:pt>
                <c:pt idx="4">
                  <c:v>Delivers on promises</c:v>
                </c:pt>
                <c:pt idx="5">
                  <c:v>Easy and efficient payment processes</c:v>
                </c:pt>
                <c:pt idx="6">
                  <c:v>Staff responsiveness</c:v>
                </c:pt>
                <c:pt idx="7">
                  <c:v>Clear Guidelines</c:v>
                </c:pt>
              </c:strCache>
            </c:strRef>
          </c:cat>
          <c:val>
            <c:numRef>
              <c:f>Sheet1!$B$2:$B$9</c:f>
              <c:numCache>
                <c:formatCode>###0%</c:formatCode>
                <c:ptCount val="8"/>
                <c:pt idx="0">
                  <c:v>0.476190476190476</c:v>
                </c:pt>
                <c:pt idx="1">
                  <c:v>0.32142857142857101</c:v>
                </c:pt>
                <c:pt idx="2">
                  <c:v>0.25</c:v>
                </c:pt>
                <c:pt idx="3">
                  <c:v>0.214285714285714</c:v>
                </c:pt>
                <c:pt idx="4">
                  <c:v>0.202380952380952</c:v>
                </c:pt>
                <c:pt idx="5">
                  <c:v>0.202380952380952</c:v>
                </c:pt>
                <c:pt idx="6">
                  <c:v>0.202380952380952</c:v>
                </c:pt>
                <c:pt idx="7">
                  <c:v>0.19047619047618999</c:v>
                </c:pt>
              </c:numCache>
            </c:numRef>
          </c:val>
          <c:extLst>
            <c:ext xmlns:c16="http://schemas.microsoft.com/office/drawing/2014/chart" uri="{C3380CC4-5D6E-409C-BE32-E72D297353CC}">
              <c16:uniqueId val="{00000000-0856-4710-8512-E1DE910F3D62}"/>
            </c:ext>
          </c:extLst>
        </c:ser>
        <c:dLbls>
          <c:showLegendKey val="0"/>
          <c:showVal val="1"/>
          <c:showCatName val="0"/>
          <c:showSerName val="0"/>
          <c:showPercent val="0"/>
          <c:showBubbleSize val="0"/>
        </c:dLbls>
        <c:gapWidth val="219"/>
        <c:axId val="157655424"/>
        <c:axId val="157656960"/>
      </c:barChart>
      <c:catAx>
        <c:axId val="1576554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200" b="0"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crossAx val="157656960"/>
        <c:crosses val="autoZero"/>
        <c:auto val="1"/>
        <c:lblAlgn val="ctr"/>
        <c:lblOffset val="100"/>
        <c:noMultiLvlLbl val="0"/>
      </c:catAx>
      <c:valAx>
        <c:axId val="157656960"/>
        <c:scaling>
          <c:orientation val="minMax"/>
          <c:max val="0.60000000000000009"/>
          <c:min val="0"/>
        </c:scaling>
        <c:delete val="1"/>
        <c:axPos val="l"/>
        <c:numFmt formatCode="0%" sourceLinked="0"/>
        <c:majorTickMark val="out"/>
        <c:minorTickMark val="none"/>
        <c:tickLblPos val="nextTo"/>
        <c:crossAx val="157655424"/>
        <c:crosses val="autoZero"/>
        <c:crossBetween val="between"/>
        <c:majorUnit val="0.2"/>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28669F"/>
    </a:solidFill>
    <a:ln>
      <a:noFill/>
    </a:ln>
    <a:effectLst/>
  </c:spPr>
  <c:txPr>
    <a:bodyPr/>
    <a:lstStyle/>
    <a:p>
      <a:pPr>
        <a:defRPr sz="1200">
          <a:solidFill>
            <a:schemeClr val="bg1"/>
          </a:solidFill>
          <a:latin typeface="Aptos" panose="020B0004020202020204" pitchFamily="34" charset="0"/>
          <a:cs typeface="Arial" panose="020B060402020202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795763770820326E-2"/>
          <c:y val="3.9559270593105759E-2"/>
          <c:w val="0.97150002871593566"/>
          <c:h val="0.82890987949269124"/>
        </c:manualLayout>
      </c:layout>
      <c:barChart>
        <c:barDir val="col"/>
        <c:grouping val="clustered"/>
        <c:varyColors val="0"/>
        <c:ser>
          <c:idx val="0"/>
          <c:order val="0"/>
          <c:tx>
            <c:strRef>
              <c:f>Sheet1!$B$1</c:f>
              <c:strCache>
                <c:ptCount val="1"/>
                <c:pt idx="0">
                  <c:v>Overall</c:v>
                </c:pt>
              </c:strCache>
            </c:strRef>
          </c:tx>
          <c:spPr>
            <a:solidFill>
              <a:srgbClr val="28669F"/>
            </a:solidFill>
            <a:ln>
              <a:noFill/>
            </a:ln>
            <a:effectLst/>
            <a:scene3d>
              <a:camera prst="orthographicFront"/>
              <a:lightRig rig="threePt" dir="t"/>
            </a:scene3d>
            <a:sp3d prstMaterial="matte">
              <a:bevelT w="63500" h="63500" prst="artDeco"/>
              <a:contourClr>
                <a:srgbClr val="000000"/>
              </a:contourClr>
            </a:sp3d>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Service complaint</c:v>
                </c:pt>
                <c:pt idx="1">
                  <c:v>Regulatory complaint</c:v>
                </c:pt>
                <c:pt idx="2">
                  <c:v>General query</c:v>
                </c:pt>
              </c:strCache>
            </c:strRef>
          </c:cat>
          <c:val>
            <c:numRef>
              <c:f>Sheet1!$B$2:$B$4</c:f>
              <c:numCache>
                <c:formatCode>###0%</c:formatCode>
                <c:ptCount val="3"/>
                <c:pt idx="0">
                  <c:v>0.5</c:v>
                </c:pt>
                <c:pt idx="1">
                  <c:v>0.33</c:v>
                </c:pt>
                <c:pt idx="2">
                  <c:v>0.17</c:v>
                </c:pt>
              </c:numCache>
            </c:numRef>
          </c:val>
          <c:extLst>
            <c:ext xmlns:c16="http://schemas.microsoft.com/office/drawing/2014/chart" uri="{C3380CC4-5D6E-409C-BE32-E72D297353CC}">
              <c16:uniqueId val="{00000000-20E7-4178-9F07-E9288CF098CD}"/>
            </c:ext>
          </c:extLst>
        </c:ser>
        <c:dLbls>
          <c:dLblPos val="outEnd"/>
          <c:showLegendKey val="0"/>
          <c:showVal val="1"/>
          <c:showCatName val="0"/>
          <c:showSerName val="0"/>
          <c:showPercent val="0"/>
          <c:showBubbleSize val="0"/>
        </c:dLbls>
        <c:gapWidth val="219"/>
        <c:overlap val="-27"/>
        <c:axId val="156509312"/>
        <c:axId val="156524544"/>
      </c:barChart>
      <c:catAx>
        <c:axId val="1565093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crossAx val="156524544"/>
        <c:crosses val="autoZero"/>
        <c:auto val="1"/>
        <c:lblAlgn val="ctr"/>
        <c:lblOffset val="100"/>
        <c:noMultiLvlLbl val="0"/>
      </c:catAx>
      <c:valAx>
        <c:axId val="156524544"/>
        <c:scaling>
          <c:orientation val="minMax"/>
          <c:max val="0.70000000000000007"/>
          <c:min val="0"/>
        </c:scaling>
        <c:delete val="1"/>
        <c:axPos val="l"/>
        <c:numFmt formatCode="0%" sourceLinked="0"/>
        <c:majorTickMark val="out"/>
        <c:minorTickMark val="none"/>
        <c:tickLblPos val="nextTo"/>
        <c:crossAx val="156509312"/>
        <c:crosses val="autoZero"/>
        <c:crossBetween val="between"/>
        <c:majorUnit val="0.1"/>
      </c:valAx>
      <c:spPr>
        <a:noFill/>
        <a:ln w="25400">
          <a:noFill/>
        </a:ln>
        <a:effectLst/>
      </c:spPr>
    </c:plotArea>
    <c:plotVisOnly val="1"/>
    <c:dispBlanksAs val="gap"/>
    <c:showDLblsOverMax val="0"/>
  </c:chart>
  <c:spPr>
    <a:noFill/>
    <a:ln>
      <a:solidFill>
        <a:schemeClr val="tx2">
          <a:lumMod val="60000"/>
          <a:lumOff val="40000"/>
        </a:schemeClr>
      </a:solidFill>
    </a:ln>
    <a:effectLst/>
  </c:spPr>
  <c:txPr>
    <a:bodyPr/>
    <a:lstStyle/>
    <a:p>
      <a:pPr>
        <a:defRPr sz="1300">
          <a:solidFill>
            <a:schemeClr val="tx1"/>
          </a:solidFill>
          <a:latin typeface="Aptos" panose="020B0004020202020204" pitchFamily="34" charset="0"/>
          <a:cs typeface="Arial" panose="020B0604020202020204" pitchFamily="34" charset="0"/>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277527718487248E-3"/>
          <c:y val="7.9275681796530786E-2"/>
          <c:w val="0.92349543069376783"/>
          <c:h val="0.73773614889220673"/>
        </c:manualLayout>
      </c:layout>
      <c:barChart>
        <c:barDir val="bar"/>
        <c:grouping val="percentStacked"/>
        <c:varyColors val="0"/>
        <c:ser>
          <c:idx val="0"/>
          <c:order val="0"/>
          <c:tx>
            <c:strRef>
              <c:f>Sheet2!$B$1</c:f>
              <c:strCache>
                <c:ptCount val="1"/>
                <c:pt idx="0">
                  <c:v>Detractors </c:v>
                </c:pt>
              </c:strCache>
            </c:strRef>
          </c:tx>
          <c:spPr>
            <a:solidFill>
              <a:srgbClr val="C00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Sheet2!$B$2:$B$3</c:f>
              <c:numCache>
                <c:formatCode>0%</c:formatCode>
                <c:ptCount val="2"/>
                <c:pt idx="0" formatCode="###0%">
                  <c:v>0.12</c:v>
                </c:pt>
                <c:pt idx="1">
                  <c:v>0.1</c:v>
                </c:pt>
              </c:numCache>
            </c:numRef>
          </c:val>
          <c:extLst>
            <c:ext xmlns:c16="http://schemas.microsoft.com/office/drawing/2014/chart" uri="{C3380CC4-5D6E-409C-BE32-E72D297353CC}">
              <c16:uniqueId val="{00000000-ACF9-4BA2-9D24-C03E26CD0AF6}"/>
            </c:ext>
          </c:extLst>
        </c:ser>
        <c:ser>
          <c:idx val="1"/>
          <c:order val="1"/>
          <c:tx>
            <c:strRef>
              <c:f>Sheet2!$C$1</c:f>
              <c:strCache>
                <c:ptCount val="1"/>
                <c:pt idx="0">
                  <c:v>Passives</c:v>
                </c:pt>
              </c:strCache>
            </c:strRef>
          </c:tx>
          <c:spPr>
            <a:solidFill>
              <a:srgbClr val="FFC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Sheet2!$C$2:$C$3</c:f>
              <c:numCache>
                <c:formatCode>0%</c:formatCode>
                <c:ptCount val="2"/>
                <c:pt idx="0" formatCode="###0%">
                  <c:v>0.4</c:v>
                </c:pt>
                <c:pt idx="1">
                  <c:v>0.17</c:v>
                </c:pt>
              </c:numCache>
            </c:numRef>
          </c:val>
          <c:extLst>
            <c:ext xmlns:c16="http://schemas.microsoft.com/office/drawing/2014/chart" uri="{C3380CC4-5D6E-409C-BE32-E72D297353CC}">
              <c16:uniqueId val="{00000001-ACF9-4BA2-9D24-C03E26CD0AF6}"/>
            </c:ext>
          </c:extLst>
        </c:ser>
        <c:ser>
          <c:idx val="2"/>
          <c:order val="2"/>
          <c:tx>
            <c:strRef>
              <c:f>Sheet2!$D$1</c:f>
              <c:strCache>
                <c:ptCount val="1"/>
                <c:pt idx="0">
                  <c:v>Promoters</c:v>
                </c:pt>
              </c:strCache>
            </c:strRef>
          </c:tx>
          <c:spPr>
            <a:solidFill>
              <a:srgbClr val="00B05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Sheet2!$D$2:$D$3</c:f>
              <c:numCache>
                <c:formatCode>0%</c:formatCode>
                <c:ptCount val="2"/>
                <c:pt idx="0" formatCode="###0%">
                  <c:v>0.48</c:v>
                </c:pt>
                <c:pt idx="1">
                  <c:v>0.73</c:v>
                </c:pt>
              </c:numCache>
            </c:numRef>
          </c:val>
          <c:extLst>
            <c:ext xmlns:c16="http://schemas.microsoft.com/office/drawing/2014/chart" uri="{C3380CC4-5D6E-409C-BE32-E72D297353CC}">
              <c16:uniqueId val="{00000002-ACF9-4BA2-9D24-C03E26CD0AF6}"/>
            </c:ext>
          </c:extLst>
        </c:ser>
        <c:dLbls>
          <c:dLblPos val="ctr"/>
          <c:showLegendKey val="0"/>
          <c:showVal val="1"/>
          <c:showCatName val="0"/>
          <c:showSerName val="0"/>
          <c:showPercent val="0"/>
          <c:showBubbleSize val="0"/>
        </c:dLbls>
        <c:gapWidth val="150"/>
        <c:overlap val="100"/>
        <c:axId val="455911424"/>
        <c:axId val="455917408"/>
      </c:barChart>
      <c:catAx>
        <c:axId val="455911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crossAx val="455917408"/>
        <c:crosses val="autoZero"/>
        <c:auto val="1"/>
        <c:lblAlgn val="ctr"/>
        <c:lblOffset val="100"/>
        <c:noMultiLvlLbl val="0"/>
      </c:catAx>
      <c:valAx>
        <c:axId val="455917408"/>
        <c:scaling>
          <c:orientation val="minMax"/>
          <c:max val="1"/>
        </c:scaling>
        <c:delete val="1"/>
        <c:axPos val="b"/>
        <c:numFmt formatCode="0%" sourceLinked="1"/>
        <c:majorTickMark val="none"/>
        <c:minorTickMark val="none"/>
        <c:tickLblPos val="nextTo"/>
        <c:crossAx val="455911424"/>
        <c:crosses val="autoZero"/>
        <c:crossBetween val="between"/>
      </c:valAx>
      <c:spPr>
        <a:noFill/>
        <a:ln w="25400">
          <a:noFill/>
        </a:ln>
        <a:effectLst/>
      </c:spPr>
    </c:plotArea>
    <c:legend>
      <c:legendPos val="b"/>
      <c:layout>
        <c:manualLayout>
          <c:xMode val="edge"/>
          <c:yMode val="edge"/>
          <c:x val="0.270052867357573"/>
          <c:y val="0.69143127436740315"/>
          <c:w val="0.48333066654627105"/>
          <c:h val="0.26002478783656846"/>
        </c:manualLayout>
      </c:layout>
      <c:overlay val="0"/>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legend>
    <c:plotVisOnly val="1"/>
    <c:dispBlanksAs val="gap"/>
    <c:showDLblsOverMax val="0"/>
  </c:chart>
  <c:spPr>
    <a:noFill/>
    <a:ln>
      <a:solidFill>
        <a:srgbClr val="8497B0"/>
      </a:solidFill>
    </a:ln>
    <a:effectLst/>
  </c:spPr>
  <c:txPr>
    <a:bodyPr/>
    <a:lstStyle/>
    <a:p>
      <a:pPr>
        <a:defRPr sz="1300" b="1">
          <a:solidFill>
            <a:srgbClr val="000000"/>
          </a:solidFill>
          <a:latin typeface="Aptos" panose="020B0004020202020204" pitchFamily="34" charset="0"/>
          <a:cs typeface="Arial" panose="020B0604020202020204" pitchFamily="34" charset="0"/>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792166321535938E-3"/>
          <c:y val="1.5122855165899902E-2"/>
          <c:w val="0.98355298421530379"/>
          <c:h val="0.70171478645733487"/>
        </c:manualLayout>
      </c:layout>
      <c:barChart>
        <c:barDir val="col"/>
        <c:grouping val="clustered"/>
        <c:varyColors val="0"/>
        <c:ser>
          <c:idx val="0"/>
          <c:order val="0"/>
          <c:spPr>
            <a:solidFill>
              <a:srgbClr val="276399"/>
            </a:solidFill>
            <a:ln>
              <a:noFill/>
            </a:ln>
            <a:effectLst/>
            <a:scene3d>
              <a:camera prst="orthographicFront"/>
              <a:lightRig rig="threePt" dir="t"/>
            </a:scene3d>
            <a:sp3d prstMaterial="matte">
              <a:bevelT w="63500" h="63500" prst="artDeco"/>
              <a:contourClr>
                <a:srgbClr val="000000"/>
              </a:contourClr>
            </a:sp3d>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Quick and efficient approval processes for new clinical trials applications</c:v>
                </c:pt>
                <c:pt idx="1">
                  <c:v>Effective communication</c:v>
                </c:pt>
                <c:pt idx="2">
                  <c:v>Quick response for post-approval submissions (Amendments to Imports/Exports, Monitoring Reports)</c:v>
                </c:pt>
                <c:pt idx="3">
                  <c:v>Easy accessibility of service</c:v>
                </c:pt>
                <c:pt idx="4">
                  <c:v>Process simplicity</c:v>
                </c:pt>
                <c:pt idx="5">
                  <c:v>Guidance on best practice</c:v>
                </c:pt>
                <c:pt idx="6">
                  <c:v>Easy application guideline</c:v>
                </c:pt>
                <c:pt idx="7">
                  <c:v>Timely reports after inspections</c:v>
                </c:pt>
              </c:strCache>
            </c:strRef>
          </c:cat>
          <c:val>
            <c:numRef>
              <c:f>Sheet1!$B$2:$B$9</c:f>
              <c:numCache>
                <c:formatCode>###0%</c:formatCode>
                <c:ptCount val="8"/>
                <c:pt idx="0">
                  <c:v>0.94736842105263197</c:v>
                </c:pt>
                <c:pt idx="1">
                  <c:v>0.78947368421052599</c:v>
                </c:pt>
                <c:pt idx="2">
                  <c:v>0.73684210526315796</c:v>
                </c:pt>
                <c:pt idx="3">
                  <c:v>0.68421052631578905</c:v>
                </c:pt>
                <c:pt idx="4">
                  <c:v>0.52631578947368396</c:v>
                </c:pt>
                <c:pt idx="5">
                  <c:v>0.47368421052631599</c:v>
                </c:pt>
                <c:pt idx="6">
                  <c:v>0.42105263157894701</c:v>
                </c:pt>
                <c:pt idx="7">
                  <c:v>0.36842105263157898</c:v>
                </c:pt>
              </c:numCache>
            </c:numRef>
          </c:val>
          <c:extLst>
            <c:ext xmlns:c16="http://schemas.microsoft.com/office/drawing/2014/chart" uri="{C3380CC4-5D6E-409C-BE32-E72D297353CC}">
              <c16:uniqueId val="{00000000-0856-4710-8512-E1DE910F3D62}"/>
            </c:ext>
          </c:extLst>
        </c:ser>
        <c:dLbls>
          <c:showLegendKey val="0"/>
          <c:showVal val="1"/>
          <c:showCatName val="0"/>
          <c:showSerName val="0"/>
          <c:showPercent val="0"/>
          <c:showBubbleSize val="0"/>
        </c:dLbls>
        <c:gapWidth val="219"/>
        <c:axId val="157655424"/>
        <c:axId val="157656960"/>
      </c:barChart>
      <c:catAx>
        <c:axId val="1576554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00" b="0"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crossAx val="157656960"/>
        <c:crosses val="autoZero"/>
        <c:auto val="1"/>
        <c:lblAlgn val="ctr"/>
        <c:lblOffset val="100"/>
        <c:noMultiLvlLbl val="0"/>
      </c:catAx>
      <c:valAx>
        <c:axId val="157656960"/>
        <c:scaling>
          <c:orientation val="minMax"/>
          <c:max val="1"/>
          <c:min val="0"/>
        </c:scaling>
        <c:delete val="1"/>
        <c:axPos val="l"/>
        <c:numFmt formatCode="0%" sourceLinked="0"/>
        <c:majorTickMark val="out"/>
        <c:minorTickMark val="none"/>
        <c:tickLblPos val="nextTo"/>
        <c:crossAx val="157655424"/>
        <c:crosses val="autoZero"/>
        <c:crossBetween val="between"/>
        <c:majorUnit val="0.2"/>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28669F"/>
    </a:solidFill>
    <a:ln>
      <a:noFill/>
    </a:ln>
    <a:effectLst/>
  </c:spPr>
  <c:txPr>
    <a:bodyPr/>
    <a:lstStyle/>
    <a:p>
      <a:pPr>
        <a:defRPr sz="1200">
          <a:solidFill>
            <a:schemeClr val="bg1"/>
          </a:solidFill>
          <a:latin typeface="Aptos" panose="020B0004020202020204" pitchFamily="34" charset="0"/>
          <a:cs typeface="Arial" panose="020B0604020202020204"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277527718487248E-3"/>
          <c:y val="7.9275681796530786E-2"/>
          <c:w val="0.92349543069376783"/>
          <c:h val="0.73773614889220673"/>
        </c:manualLayout>
      </c:layout>
      <c:barChart>
        <c:barDir val="bar"/>
        <c:grouping val="percentStacked"/>
        <c:varyColors val="0"/>
        <c:ser>
          <c:idx val="0"/>
          <c:order val="0"/>
          <c:tx>
            <c:strRef>
              <c:f>Sheet2!$B$1</c:f>
              <c:strCache>
                <c:ptCount val="1"/>
                <c:pt idx="0">
                  <c:v>Detractors </c:v>
                </c:pt>
              </c:strCache>
            </c:strRef>
          </c:tx>
          <c:spPr>
            <a:solidFill>
              <a:srgbClr val="C00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Sheet2!$B$2:$B$3</c:f>
              <c:numCache>
                <c:formatCode>General</c:formatCode>
                <c:ptCount val="2"/>
                <c:pt idx="0" formatCode="###0%">
                  <c:v>0.45</c:v>
                </c:pt>
              </c:numCache>
            </c:numRef>
          </c:val>
          <c:extLst>
            <c:ext xmlns:c16="http://schemas.microsoft.com/office/drawing/2014/chart" uri="{C3380CC4-5D6E-409C-BE32-E72D297353CC}">
              <c16:uniqueId val="{00000000-ACF9-4BA2-9D24-C03E26CD0AF6}"/>
            </c:ext>
          </c:extLst>
        </c:ser>
        <c:ser>
          <c:idx val="1"/>
          <c:order val="1"/>
          <c:tx>
            <c:strRef>
              <c:f>Sheet2!$C$1</c:f>
              <c:strCache>
                <c:ptCount val="1"/>
                <c:pt idx="0">
                  <c:v>Passives</c:v>
                </c:pt>
              </c:strCache>
            </c:strRef>
          </c:tx>
          <c:spPr>
            <a:solidFill>
              <a:srgbClr val="FFC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Sheet2!$C$2:$C$3</c:f>
              <c:numCache>
                <c:formatCode>0%</c:formatCode>
                <c:ptCount val="2"/>
                <c:pt idx="0" formatCode="###0%">
                  <c:v>0.45</c:v>
                </c:pt>
                <c:pt idx="1">
                  <c:v>0.53</c:v>
                </c:pt>
              </c:numCache>
            </c:numRef>
          </c:val>
          <c:extLst>
            <c:ext xmlns:c16="http://schemas.microsoft.com/office/drawing/2014/chart" uri="{C3380CC4-5D6E-409C-BE32-E72D297353CC}">
              <c16:uniqueId val="{00000001-ACF9-4BA2-9D24-C03E26CD0AF6}"/>
            </c:ext>
          </c:extLst>
        </c:ser>
        <c:ser>
          <c:idx val="2"/>
          <c:order val="2"/>
          <c:tx>
            <c:strRef>
              <c:f>Sheet2!$D$1</c:f>
              <c:strCache>
                <c:ptCount val="1"/>
                <c:pt idx="0">
                  <c:v>Promoters</c:v>
                </c:pt>
              </c:strCache>
            </c:strRef>
          </c:tx>
          <c:spPr>
            <a:solidFill>
              <a:srgbClr val="00B05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Sheet2!$D$2:$D$3</c:f>
              <c:numCache>
                <c:formatCode>0%</c:formatCode>
                <c:ptCount val="2"/>
                <c:pt idx="0" formatCode="###0%">
                  <c:v>0.1</c:v>
                </c:pt>
                <c:pt idx="1">
                  <c:v>0.47</c:v>
                </c:pt>
              </c:numCache>
            </c:numRef>
          </c:val>
          <c:extLst>
            <c:ext xmlns:c16="http://schemas.microsoft.com/office/drawing/2014/chart" uri="{C3380CC4-5D6E-409C-BE32-E72D297353CC}">
              <c16:uniqueId val="{00000002-ACF9-4BA2-9D24-C03E26CD0AF6}"/>
            </c:ext>
          </c:extLst>
        </c:ser>
        <c:dLbls>
          <c:dLblPos val="ctr"/>
          <c:showLegendKey val="0"/>
          <c:showVal val="1"/>
          <c:showCatName val="0"/>
          <c:showSerName val="0"/>
          <c:showPercent val="0"/>
          <c:showBubbleSize val="0"/>
        </c:dLbls>
        <c:gapWidth val="150"/>
        <c:overlap val="100"/>
        <c:axId val="455911424"/>
        <c:axId val="455917408"/>
      </c:barChart>
      <c:catAx>
        <c:axId val="455911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crossAx val="455917408"/>
        <c:crosses val="autoZero"/>
        <c:auto val="1"/>
        <c:lblAlgn val="ctr"/>
        <c:lblOffset val="100"/>
        <c:noMultiLvlLbl val="0"/>
      </c:catAx>
      <c:valAx>
        <c:axId val="455917408"/>
        <c:scaling>
          <c:orientation val="minMax"/>
          <c:max val="1"/>
        </c:scaling>
        <c:delete val="1"/>
        <c:axPos val="b"/>
        <c:numFmt formatCode="0%" sourceLinked="1"/>
        <c:majorTickMark val="none"/>
        <c:minorTickMark val="none"/>
        <c:tickLblPos val="nextTo"/>
        <c:crossAx val="455911424"/>
        <c:crosses val="autoZero"/>
        <c:crossBetween val="between"/>
      </c:valAx>
      <c:spPr>
        <a:noFill/>
        <a:ln w="25400">
          <a:noFill/>
        </a:ln>
        <a:effectLst/>
      </c:spPr>
    </c:plotArea>
    <c:legend>
      <c:legendPos val="b"/>
      <c:layout>
        <c:manualLayout>
          <c:xMode val="edge"/>
          <c:yMode val="edge"/>
          <c:x val="0.270052867357573"/>
          <c:y val="0.69143127436740315"/>
          <c:w val="0.48333066654627105"/>
          <c:h val="0.26002478783656846"/>
        </c:manualLayout>
      </c:layout>
      <c:overlay val="0"/>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legend>
    <c:plotVisOnly val="1"/>
    <c:dispBlanksAs val="gap"/>
    <c:showDLblsOverMax val="0"/>
  </c:chart>
  <c:spPr>
    <a:noFill/>
    <a:ln>
      <a:solidFill>
        <a:srgbClr val="8497B0"/>
      </a:solidFill>
    </a:ln>
    <a:effectLst/>
  </c:spPr>
  <c:txPr>
    <a:bodyPr/>
    <a:lstStyle/>
    <a:p>
      <a:pPr>
        <a:defRPr sz="1300" b="1">
          <a:solidFill>
            <a:srgbClr val="000000"/>
          </a:solidFill>
          <a:latin typeface="Aptos" panose="020B0004020202020204" pitchFamily="34" charset="0"/>
          <a:cs typeface="Arial" panose="020B0604020202020204" pitchFamily="34" charset="0"/>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792166321535938E-3"/>
          <c:y val="1.5122855165899902E-2"/>
          <c:w val="0.98355298421530379"/>
          <c:h val="0.80424948855555922"/>
        </c:manualLayout>
      </c:layout>
      <c:barChart>
        <c:barDir val="col"/>
        <c:grouping val="clustered"/>
        <c:varyColors val="0"/>
        <c:ser>
          <c:idx val="0"/>
          <c:order val="0"/>
          <c:spPr>
            <a:solidFill>
              <a:srgbClr val="276399"/>
            </a:solidFill>
            <a:ln>
              <a:noFill/>
            </a:ln>
            <a:effectLst/>
            <a:scene3d>
              <a:camera prst="orthographicFront"/>
              <a:lightRig rig="threePt" dir="t"/>
            </a:scene3d>
            <a:sp3d prstMaterial="matte">
              <a:bevelT w="63500" h="63500" prst="artDeco"/>
              <a:contourClr>
                <a:srgbClr val="000000"/>
              </a:contourClr>
            </a:sp3d>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Quick turnaround time when issuing premises licenses</c:v>
                </c:pt>
                <c:pt idx="1">
                  <c:v>Quick turnaround time when issuing persons licenses</c:v>
                </c:pt>
                <c:pt idx="2">
                  <c:v>Clear Guidelines</c:v>
                </c:pt>
                <c:pt idx="3">
                  <c:v>Responsiveness of MCAZ</c:v>
                </c:pt>
                <c:pt idx="4">
                  <c:v>Processes simplicity</c:v>
                </c:pt>
                <c:pt idx="5">
                  <c:v>Accessibility of Information</c:v>
                </c:pt>
                <c:pt idx="6">
                  <c:v>Functional online submissions</c:v>
                </c:pt>
                <c:pt idx="7">
                  <c:v>Easy and efficient payment processes</c:v>
                </c:pt>
              </c:strCache>
            </c:strRef>
          </c:cat>
          <c:val>
            <c:numRef>
              <c:f>Sheet1!$B$2:$B$9</c:f>
              <c:numCache>
                <c:formatCode>###0%</c:formatCode>
                <c:ptCount val="8"/>
                <c:pt idx="0">
                  <c:v>0.671875</c:v>
                </c:pt>
                <c:pt idx="1">
                  <c:v>0.609375</c:v>
                </c:pt>
                <c:pt idx="2">
                  <c:v>0.578125</c:v>
                </c:pt>
                <c:pt idx="3">
                  <c:v>0.5625</c:v>
                </c:pt>
                <c:pt idx="4">
                  <c:v>0.5</c:v>
                </c:pt>
                <c:pt idx="5">
                  <c:v>0.4375</c:v>
                </c:pt>
                <c:pt idx="6">
                  <c:v>0.40625</c:v>
                </c:pt>
                <c:pt idx="7">
                  <c:v>0.34375</c:v>
                </c:pt>
              </c:numCache>
            </c:numRef>
          </c:val>
          <c:extLst>
            <c:ext xmlns:c16="http://schemas.microsoft.com/office/drawing/2014/chart" uri="{C3380CC4-5D6E-409C-BE32-E72D297353CC}">
              <c16:uniqueId val="{00000000-0856-4710-8512-E1DE910F3D62}"/>
            </c:ext>
          </c:extLst>
        </c:ser>
        <c:dLbls>
          <c:showLegendKey val="0"/>
          <c:showVal val="1"/>
          <c:showCatName val="0"/>
          <c:showSerName val="0"/>
          <c:showPercent val="0"/>
          <c:showBubbleSize val="0"/>
        </c:dLbls>
        <c:gapWidth val="219"/>
        <c:axId val="157655424"/>
        <c:axId val="157656960"/>
      </c:barChart>
      <c:catAx>
        <c:axId val="1576554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200" b="0"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crossAx val="157656960"/>
        <c:crosses val="autoZero"/>
        <c:auto val="1"/>
        <c:lblAlgn val="ctr"/>
        <c:lblOffset val="100"/>
        <c:noMultiLvlLbl val="0"/>
      </c:catAx>
      <c:valAx>
        <c:axId val="157656960"/>
        <c:scaling>
          <c:orientation val="minMax"/>
          <c:max val="0.83000000000000007"/>
          <c:min val="0"/>
        </c:scaling>
        <c:delete val="1"/>
        <c:axPos val="l"/>
        <c:numFmt formatCode="0%" sourceLinked="0"/>
        <c:majorTickMark val="out"/>
        <c:minorTickMark val="none"/>
        <c:tickLblPos val="nextTo"/>
        <c:crossAx val="157655424"/>
        <c:crosses val="autoZero"/>
        <c:crossBetween val="between"/>
        <c:majorUnit val="0.2"/>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28669F"/>
    </a:solidFill>
    <a:ln>
      <a:noFill/>
    </a:ln>
    <a:effectLst/>
  </c:spPr>
  <c:txPr>
    <a:bodyPr/>
    <a:lstStyle/>
    <a:p>
      <a:pPr>
        <a:defRPr sz="1200">
          <a:solidFill>
            <a:schemeClr val="bg1"/>
          </a:solidFill>
          <a:latin typeface="Aptos" panose="020B0004020202020204" pitchFamily="34" charset="0"/>
          <a:cs typeface="Arial" panose="020B0604020202020204" pitchFamily="34"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277527718487248E-3"/>
          <c:y val="7.9275681796530786E-2"/>
          <c:w val="0.92349543069376783"/>
          <c:h val="0.73773614889220673"/>
        </c:manualLayout>
      </c:layout>
      <c:barChart>
        <c:barDir val="bar"/>
        <c:grouping val="percentStacked"/>
        <c:varyColors val="0"/>
        <c:ser>
          <c:idx val="0"/>
          <c:order val="0"/>
          <c:tx>
            <c:strRef>
              <c:f>Sheet2!$B$1</c:f>
              <c:strCache>
                <c:ptCount val="1"/>
                <c:pt idx="0">
                  <c:v>Detractors </c:v>
                </c:pt>
              </c:strCache>
            </c:strRef>
          </c:tx>
          <c:spPr>
            <a:solidFill>
              <a:srgbClr val="C00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Sheet2!$B$2:$B$3</c:f>
              <c:numCache>
                <c:formatCode>0%</c:formatCode>
                <c:ptCount val="2"/>
                <c:pt idx="0" formatCode="###0%">
                  <c:v>0.16</c:v>
                </c:pt>
                <c:pt idx="1">
                  <c:v>0.14000000000000001</c:v>
                </c:pt>
              </c:numCache>
            </c:numRef>
          </c:val>
          <c:extLst>
            <c:ext xmlns:c16="http://schemas.microsoft.com/office/drawing/2014/chart" uri="{C3380CC4-5D6E-409C-BE32-E72D297353CC}">
              <c16:uniqueId val="{00000000-ACF9-4BA2-9D24-C03E26CD0AF6}"/>
            </c:ext>
          </c:extLst>
        </c:ser>
        <c:ser>
          <c:idx val="1"/>
          <c:order val="1"/>
          <c:tx>
            <c:strRef>
              <c:f>Sheet2!$C$1</c:f>
              <c:strCache>
                <c:ptCount val="1"/>
                <c:pt idx="0">
                  <c:v>Passives</c:v>
                </c:pt>
              </c:strCache>
            </c:strRef>
          </c:tx>
          <c:spPr>
            <a:solidFill>
              <a:srgbClr val="FFC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Sheet2!$C$2:$C$3</c:f>
              <c:numCache>
                <c:formatCode>0%</c:formatCode>
                <c:ptCount val="2"/>
                <c:pt idx="0" formatCode="###0%">
                  <c:v>0.14000000000000001</c:v>
                </c:pt>
                <c:pt idx="1">
                  <c:v>0.52</c:v>
                </c:pt>
              </c:numCache>
            </c:numRef>
          </c:val>
          <c:extLst>
            <c:ext xmlns:c16="http://schemas.microsoft.com/office/drawing/2014/chart" uri="{C3380CC4-5D6E-409C-BE32-E72D297353CC}">
              <c16:uniqueId val="{00000001-ACF9-4BA2-9D24-C03E26CD0AF6}"/>
            </c:ext>
          </c:extLst>
        </c:ser>
        <c:ser>
          <c:idx val="2"/>
          <c:order val="2"/>
          <c:tx>
            <c:strRef>
              <c:f>Sheet2!$D$1</c:f>
              <c:strCache>
                <c:ptCount val="1"/>
                <c:pt idx="0">
                  <c:v>Promoters</c:v>
                </c:pt>
              </c:strCache>
            </c:strRef>
          </c:tx>
          <c:spPr>
            <a:solidFill>
              <a:srgbClr val="00B05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Sheet2!$D$2:$D$3</c:f>
              <c:numCache>
                <c:formatCode>0%</c:formatCode>
                <c:ptCount val="2"/>
                <c:pt idx="0" formatCode="###0%">
                  <c:v>0.7</c:v>
                </c:pt>
                <c:pt idx="1">
                  <c:v>0.34</c:v>
                </c:pt>
              </c:numCache>
            </c:numRef>
          </c:val>
          <c:extLst>
            <c:ext xmlns:c16="http://schemas.microsoft.com/office/drawing/2014/chart" uri="{C3380CC4-5D6E-409C-BE32-E72D297353CC}">
              <c16:uniqueId val="{00000002-ACF9-4BA2-9D24-C03E26CD0AF6}"/>
            </c:ext>
          </c:extLst>
        </c:ser>
        <c:dLbls>
          <c:dLblPos val="ctr"/>
          <c:showLegendKey val="0"/>
          <c:showVal val="1"/>
          <c:showCatName val="0"/>
          <c:showSerName val="0"/>
          <c:showPercent val="0"/>
          <c:showBubbleSize val="0"/>
        </c:dLbls>
        <c:gapWidth val="150"/>
        <c:overlap val="100"/>
        <c:axId val="455911424"/>
        <c:axId val="455917408"/>
      </c:barChart>
      <c:catAx>
        <c:axId val="455911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crossAx val="455917408"/>
        <c:crosses val="autoZero"/>
        <c:auto val="1"/>
        <c:lblAlgn val="ctr"/>
        <c:lblOffset val="100"/>
        <c:noMultiLvlLbl val="0"/>
      </c:catAx>
      <c:valAx>
        <c:axId val="455917408"/>
        <c:scaling>
          <c:orientation val="minMax"/>
          <c:max val="1"/>
        </c:scaling>
        <c:delete val="1"/>
        <c:axPos val="b"/>
        <c:numFmt formatCode="0%" sourceLinked="1"/>
        <c:majorTickMark val="none"/>
        <c:minorTickMark val="none"/>
        <c:tickLblPos val="nextTo"/>
        <c:crossAx val="455911424"/>
        <c:crosses val="autoZero"/>
        <c:crossBetween val="between"/>
      </c:valAx>
      <c:spPr>
        <a:noFill/>
        <a:ln w="25400">
          <a:noFill/>
        </a:ln>
        <a:effectLst/>
      </c:spPr>
    </c:plotArea>
    <c:legend>
      <c:legendPos val="b"/>
      <c:layout>
        <c:manualLayout>
          <c:xMode val="edge"/>
          <c:yMode val="edge"/>
          <c:x val="0.270052867357573"/>
          <c:y val="0.69143127436740315"/>
          <c:w val="0.48333066654627105"/>
          <c:h val="0.26002478783656846"/>
        </c:manualLayout>
      </c:layout>
      <c:overlay val="0"/>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legend>
    <c:plotVisOnly val="1"/>
    <c:dispBlanksAs val="gap"/>
    <c:showDLblsOverMax val="0"/>
  </c:chart>
  <c:spPr>
    <a:noFill/>
    <a:ln>
      <a:solidFill>
        <a:srgbClr val="8497B0"/>
      </a:solidFill>
    </a:ln>
    <a:effectLst/>
  </c:spPr>
  <c:txPr>
    <a:bodyPr/>
    <a:lstStyle/>
    <a:p>
      <a:pPr>
        <a:defRPr sz="1300" b="1">
          <a:solidFill>
            <a:srgbClr val="000000"/>
          </a:solidFill>
          <a:latin typeface="Aptos" panose="020B0004020202020204" pitchFamily="34" charset="0"/>
          <a:cs typeface="Arial" panose="020B0604020202020204" pitchFamily="34" charset="0"/>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792166321535938E-3"/>
          <c:y val="1.5122855165899902E-2"/>
          <c:w val="0.98355298421530379"/>
          <c:h val="0.80424948855555922"/>
        </c:manualLayout>
      </c:layout>
      <c:barChart>
        <c:barDir val="col"/>
        <c:grouping val="clustered"/>
        <c:varyColors val="0"/>
        <c:ser>
          <c:idx val="0"/>
          <c:order val="0"/>
          <c:spPr>
            <a:solidFill>
              <a:srgbClr val="276399"/>
            </a:solidFill>
            <a:ln>
              <a:noFill/>
            </a:ln>
            <a:effectLst/>
            <a:scene3d>
              <a:camera prst="orthographicFront"/>
              <a:lightRig rig="threePt" dir="t"/>
            </a:scene3d>
            <a:sp3d prstMaterial="matte">
              <a:bevelT w="63500" h="63500" prst="artDeco"/>
              <a:contourClr>
                <a:srgbClr val="000000"/>
              </a:contourClr>
            </a:sp3d>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Quick and efficient registration processes</c:v>
                </c:pt>
                <c:pt idx="1">
                  <c:v>Effective communication</c:v>
                </c:pt>
                <c:pt idx="2">
                  <c:v>Delivers on promises</c:v>
                </c:pt>
                <c:pt idx="3">
                  <c:v>Quick turnaround time when issuing premises licenses</c:v>
                </c:pt>
                <c:pt idx="4">
                  <c:v>Timely reports after inspections</c:v>
                </c:pt>
                <c:pt idx="5">
                  <c:v>Clear Guidelines</c:v>
                </c:pt>
                <c:pt idx="6">
                  <c:v>Timely resolution of regulatory problems</c:v>
                </c:pt>
                <c:pt idx="7">
                  <c:v>Fair evaluations of registration applications</c:v>
                </c:pt>
              </c:strCache>
            </c:strRef>
          </c:cat>
          <c:val>
            <c:numRef>
              <c:f>Sheet1!$B$2:$B$9</c:f>
              <c:numCache>
                <c:formatCode>###0%</c:formatCode>
                <c:ptCount val="8"/>
                <c:pt idx="0">
                  <c:v>0.53846153846153799</c:v>
                </c:pt>
                <c:pt idx="1">
                  <c:v>0.53846153846153799</c:v>
                </c:pt>
                <c:pt idx="2">
                  <c:v>0.53846153846153799</c:v>
                </c:pt>
                <c:pt idx="3">
                  <c:v>0.38461538461538503</c:v>
                </c:pt>
                <c:pt idx="4">
                  <c:v>0.30769230769230799</c:v>
                </c:pt>
                <c:pt idx="5">
                  <c:v>0.30769230769230799</c:v>
                </c:pt>
                <c:pt idx="6">
                  <c:v>0.30769230769230799</c:v>
                </c:pt>
                <c:pt idx="7">
                  <c:v>0.230769230769231</c:v>
                </c:pt>
              </c:numCache>
            </c:numRef>
          </c:val>
          <c:extLst>
            <c:ext xmlns:c16="http://schemas.microsoft.com/office/drawing/2014/chart" uri="{C3380CC4-5D6E-409C-BE32-E72D297353CC}">
              <c16:uniqueId val="{00000000-0856-4710-8512-E1DE910F3D62}"/>
            </c:ext>
          </c:extLst>
        </c:ser>
        <c:dLbls>
          <c:showLegendKey val="0"/>
          <c:showVal val="1"/>
          <c:showCatName val="0"/>
          <c:showSerName val="0"/>
          <c:showPercent val="0"/>
          <c:showBubbleSize val="0"/>
        </c:dLbls>
        <c:gapWidth val="219"/>
        <c:axId val="157655424"/>
        <c:axId val="157656960"/>
      </c:barChart>
      <c:catAx>
        <c:axId val="1576554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00" b="0"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crossAx val="157656960"/>
        <c:crosses val="autoZero"/>
        <c:auto val="1"/>
        <c:lblAlgn val="ctr"/>
        <c:lblOffset val="100"/>
        <c:noMultiLvlLbl val="0"/>
      </c:catAx>
      <c:valAx>
        <c:axId val="157656960"/>
        <c:scaling>
          <c:orientation val="minMax"/>
          <c:max val="0.9"/>
          <c:min val="0"/>
        </c:scaling>
        <c:delete val="1"/>
        <c:axPos val="l"/>
        <c:numFmt formatCode="0%" sourceLinked="0"/>
        <c:majorTickMark val="out"/>
        <c:minorTickMark val="none"/>
        <c:tickLblPos val="nextTo"/>
        <c:crossAx val="157655424"/>
        <c:crosses val="autoZero"/>
        <c:crossBetween val="between"/>
        <c:majorUnit val="0.2"/>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28669F"/>
    </a:solidFill>
    <a:ln>
      <a:noFill/>
    </a:ln>
    <a:effectLst/>
  </c:spPr>
  <c:txPr>
    <a:bodyPr/>
    <a:lstStyle/>
    <a:p>
      <a:pPr>
        <a:defRPr sz="1200">
          <a:solidFill>
            <a:schemeClr val="bg1"/>
          </a:solidFill>
          <a:latin typeface="Aptos" panose="020B0004020202020204" pitchFamily="34" charset="0"/>
          <a:cs typeface="Arial" panose="020B0604020202020204"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277527718487248E-3"/>
          <c:y val="7.9275681796530786E-2"/>
          <c:w val="0.92349543069376783"/>
          <c:h val="0.73773614889220673"/>
        </c:manualLayout>
      </c:layout>
      <c:barChart>
        <c:barDir val="bar"/>
        <c:grouping val="percentStacked"/>
        <c:varyColors val="0"/>
        <c:ser>
          <c:idx val="0"/>
          <c:order val="0"/>
          <c:tx>
            <c:strRef>
              <c:f>Sheet2!$B$1</c:f>
              <c:strCache>
                <c:ptCount val="1"/>
                <c:pt idx="0">
                  <c:v>Detractors </c:v>
                </c:pt>
              </c:strCache>
            </c:strRef>
          </c:tx>
          <c:spPr>
            <a:solidFill>
              <a:srgbClr val="C00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Sheet2!$B$2:$B$3</c:f>
              <c:numCache>
                <c:formatCode>General</c:formatCode>
                <c:ptCount val="2"/>
                <c:pt idx="0" formatCode="###0%">
                  <c:v>7.0000000000000007E-2</c:v>
                </c:pt>
              </c:numCache>
            </c:numRef>
          </c:val>
          <c:extLst>
            <c:ext xmlns:c16="http://schemas.microsoft.com/office/drawing/2014/chart" uri="{C3380CC4-5D6E-409C-BE32-E72D297353CC}">
              <c16:uniqueId val="{00000000-ACF9-4BA2-9D24-C03E26CD0AF6}"/>
            </c:ext>
          </c:extLst>
        </c:ser>
        <c:ser>
          <c:idx val="1"/>
          <c:order val="1"/>
          <c:tx>
            <c:strRef>
              <c:f>Sheet2!$C$1</c:f>
              <c:strCache>
                <c:ptCount val="1"/>
                <c:pt idx="0">
                  <c:v>Passives</c:v>
                </c:pt>
              </c:strCache>
            </c:strRef>
          </c:tx>
          <c:spPr>
            <a:solidFill>
              <a:srgbClr val="FFC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Sheet2!$C$2:$C$3</c:f>
              <c:numCache>
                <c:formatCode>0%</c:formatCode>
                <c:ptCount val="2"/>
                <c:pt idx="0" formatCode="###0%">
                  <c:v>0.27</c:v>
                </c:pt>
                <c:pt idx="1">
                  <c:v>0.64</c:v>
                </c:pt>
              </c:numCache>
            </c:numRef>
          </c:val>
          <c:extLst>
            <c:ext xmlns:c16="http://schemas.microsoft.com/office/drawing/2014/chart" uri="{C3380CC4-5D6E-409C-BE32-E72D297353CC}">
              <c16:uniqueId val="{00000001-ACF9-4BA2-9D24-C03E26CD0AF6}"/>
            </c:ext>
          </c:extLst>
        </c:ser>
        <c:ser>
          <c:idx val="2"/>
          <c:order val="2"/>
          <c:tx>
            <c:strRef>
              <c:f>Sheet2!$D$1</c:f>
              <c:strCache>
                <c:ptCount val="1"/>
                <c:pt idx="0">
                  <c:v>Promoters</c:v>
                </c:pt>
              </c:strCache>
            </c:strRef>
          </c:tx>
          <c:spPr>
            <a:solidFill>
              <a:srgbClr val="00B05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Sheet2!$D$2:$D$3</c:f>
              <c:numCache>
                <c:formatCode>0%</c:formatCode>
                <c:ptCount val="2"/>
                <c:pt idx="0" formatCode="###0%">
                  <c:v>0.66</c:v>
                </c:pt>
                <c:pt idx="1">
                  <c:v>0.36</c:v>
                </c:pt>
              </c:numCache>
            </c:numRef>
          </c:val>
          <c:extLst>
            <c:ext xmlns:c16="http://schemas.microsoft.com/office/drawing/2014/chart" uri="{C3380CC4-5D6E-409C-BE32-E72D297353CC}">
              <c16:uniqueId val="{00000002-ACF9-4BA2-9D24-C03E26CD0AF6}"/>
            </c:ext>
          </c:extLst>
        </c:ser>
        <c:dLbls>
          <c:dLblPos val="ctr"/>
          <c:showLegendKey val="0"/>
          <c:showVal val="1"/>
          <c:showCatName val="0"/>
          <c:showSerName val="0"/>
          <c:showPercent val="0"/>
          <c:showBubbleSize val="0"/>
        </c:dLbls>
        <c:gapWidth val="150"/>
        <c:overlap val="100"/>
        <c:axId val="455911424"/>
        <c:axId val="455917408"/>
      </c:barChart>
      <c:catAx>
        <c:axId val="455911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crossAx val="455917408"/>
        <c:crosses val="autoZero"/>
        <c:auto val="1"/>
        <c:lblAlgn val="ctr"/>
        <c:lblOffset val="100"/>
        <c:noMultiLvlLbl val="0"/>
      </c:catAx>
      <c:valAx>
        <c:axId val="455917408"/>
        <c:scaling>
          <c:orientation val="minMax"/>
          <c:max val="1"/>
        </c:scaling>
        <c:delete val="1"/>
        <c:axPos val="b"/>
        <c:numFmt formatCode="0%" sourceLinked="1"/>
        <c:majorTickMark val="none"/>
        <c:minorTickMark val="none"/>
        <c:tickLblPos val="nextTo"/>
        <c:crossAx val="455911424"/>
        <c:crosses val="autoZero"/>
        <c:crossBetween val="between"/>
      </c:valAx>
      <c:spPr>
        <a:noFill/>
        <a:ln w="25400">
          <a:noFill/>
        </a:ln>
        <a:effectLst/>
      </c:spPr>
    </c:plotArea>
    <c:legend>
      <c:legendPos val="b"/>
      <c:layout>
        <c:manualLayout>
          <c:xMode val="edge"/>
          <c:yMode val="edge"/>
          <c:x val="0.270052867357573"/>
          <c:y val="0.69143127436740315"/>
          <c:w val="0.48333066654627105"/>
          <c:h val="0.26002478783656846"/>
        </c:manualLayout>
      </c:layout>
      <c:overlay val="0"/>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legend>
    <c:plotVisOnly val="1"/>
    <c:dispBlanksAs val="gap"/>
    <c:showDLblsOverMax val="0"/>
  </c:chart>
  <c:spPr>
    <a:noFill/>
    <a:ln>
      <a:solidFill>
        <a:srgbClr val="8497B0"/>
      </a:solidFill>
    </a:ln>
    <a:effectLst/>
  </c:spPr>
  <c:txPr>
    <a:bodyPr/>
    <a:lstStyle/>
    <a:p>
      <a:pPr>
        <a:defRPr sz="1300" b="1">
          <a:solidFill>
            <a:srgbClr val="000000"/>
          </a:solidFill>
          <a:latin typeface="Aptos" panose="020B0004020202020204" pitchFamily="34" charset="0"/>
          <a:cs typeface="Arial" panose="020B0604020202020204" pitchFamily="34" charset="0"/>
        </a:defRPr>
      </a:pPr>
      <a:endParaRPr lang="en-U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792166321535956E-3"/>
          <c:y val="1.5122855165899902E-2"/>
          <c:w val="0.98355298421530379"/>
          <c:h val="0.77894420629146377"/>
        </c:manualLayout>
      </c:layout>
      <c:barChart>
        <c:barDir val="col"/>
        <c:grouping val="clustered"/>
        <c:varyColors val="0"/>
        <c:ser>
          <c:idx val="0"/>
          <c:order val="0"/>
          <c:spPr>
            <a:solidFill>
              <a:srgbClr val="276399"/>
            </a:solidFill>
            <a:ln>
              <a:noFill/>
            </a:ln>
            <a:effectLst/>
            <a:scene3d>
              <a:camera prst="orthographicFront"/>
              <a:lightRig rig="threePt" dir="t"/>
            </a:scene3d>
            <a:sp3d prstMaterial="matte">
              <a:bevelT w="63500" h="63500" prst="artDeco"/>
              <a:contourClr>
                <a:srgbClr val="000000"/>
              </a:contourClr>
            </a:sp3d>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Quick turnaround time when issuing Import permits / clearance</c:v>
                </c:pt>
                <c:pt idx="1">
                  <c:v>Delivers on promises</c:v>
                </c:pt>
                <c:pt idx="2">
                  <c:v>Processes simplicity</c:v>
                </c:pt>
                <c:pt idx="3">
                  <c:v>Staff responsiveness</c:v>
                </c:pt>
                <c:pt idx="4">
                  <c:v>Clear Guidelines</c:v>
                </c:pt>
                <c:pt idx="5">
                  <c:v>Accessibility of information</c:v>
                </c:pt>
                <c:pt idx="6">
                  <c:v>Online submissions status updates</c:v>
                </c:pt>
                <c:pt idx="7">
                  <c:v>Satisfactory Control of Import Activities</c:v>
                </c:pt>
              </c:strCache>
            </c:strRef>
          </c:cat>
          <c:val>
            <c:numRef>
              <c:f>Sheet1!$B$2:$B$9</c:f>
              <c:numCache>
                <c:formatCode>###0%</c:formatCode>
                <c:ptCount val="8"/>
                <c:pt idx="0">
                  <c:v>0.5</c:v>
                </c:pt>
                <c:pt idx="1">
                  <c:v>0.5</c:v>
                </c:pt>
                <c:pt idx="2">
                  <c:v>0.35</c:v>
                </c:pt>
                <c:pt idx="3">
                  <c:v>0.3</c:v>
                </c:pt>
                <c:pt idx="4">
                  <c:v>0.25</c:v>
                </c:pt>
                <c:pt idx="5">
                  <c:v>0.25</c:v>
                </c:pt>
                <c:pt idx="6">
                  <c:v>0.25</c:v>
                </c:pt>
                <c:pt idx="7">
                  <c:v>0.25</c:v>
                </c:pt>
              </c:numCache>
            </c:numRef>
          </c:val>
          <c:extLst>
            <c:ext xmlns:c16="http://schemas.microsoft.com/office/drawing/2014/chart" uri="{C3380CC4-5D6E-409C-BE32-E72D297353CC}">
              <c16:uniqueId val="{00000000-0856-4710-8512-E1DE910F3D62}"/>
            </c:ext>
          </c:extLst>
        </c:ser>
        <c:dLbls>
          <c:showLegendKey val="0"/>
          <c:showVal val="1"/>
          <c:showCatName val="0"/>
          <c:showSerName val="0"/>
          <c:showPercent val="0"/>
          <c:showBubbleSize val="0"/>
        </c:dLbls>
        <c:gapWidth val="219"/>
        <c:axId val="157655424"/>
        <c:axId val="157656960"/>
      </c:barChart>
      <c:catAx>
        <c:axId val="1576554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00" b="0"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crossAx val="157656960"/>
        <c:crosses val="autoZero"/>
        <c:auto val="1"/>
        <c:lblAlgn val="ctr"/>
        <c:lblOffset val="100"/>
        <c:noMultiLvlLbl val="0"/>
      </c:catAx>
      <c:valAx>
        <c:axId val="157656960"/>
        <c:scaling>
          <c:orientation val="minMax"/>
          <c:max val="0.65000000000000013"/>
          <c:min val="0"/>
        </c:scaling>
        <c:delete val="1"/>
        <c:axPos val="l"/>
        <c:numFmt formatCode="0%" sourceLinked="0"/>
        <c:majorTickMark val="out"/>
        <c:minorTickMark val="none"/>
        <c:tickLblPos val="nextTo"/>
        <c:crossAx val="157655424"/>
        <c:crosses val="autoZero"/>
        <c:crossBetween val="between"/>
        <c:majorUnit val="0.2"/>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28669F"/>
    </a:solidFill>
    <a:ln>
      <a:noFill/>
    </a:ln>
    <a:effectLst/>
  </c:spPr>
  <c:txPr>
    <a:bodyPr/>
    <a:lstStyle/>
    <a:p>
      <a:pPr>
        <a:defRPr sz="1200">
          <a:solidFill>
            <a:schemeClr val="bg1"/>
          </a:solidFill>
          <a:latin typeface="Aptos" panose="020B0004020202020204" pitchFamily="34" charset="0"/>
          <a:cs typeface="Arial" panose="020B0604020202020204" pitchFamily="34" charset="0"/>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795763770820326E-2"/>
          <c:y val="3.9559270593105759E-2"/>
          <c:w val="0.97150002871593566"/>
          <c:h val="0.82890987949269124"/>
        </c:manualLayout>
      </c:layout>
      <c:barChart>
        <c:barDir val="col"/>
        <c:grouping val="clustered"/>
        <c:varyColors val="0"/>
        <c:ser>
          <c:idx val="0"/>
          <c:order val="0"/>
          <c:tx>
            <c:strRef>
              <c:f>Sheet1!$B$1</c:f>
              <c:strCache>
                <c:ptCount val="1"/>
                <c:pt idx="0">
                  <c:v>Overall</c:v>
                </c:pt>
              </c:strCache>
            </c:strRef>
          </c:tx>
          <c:spPr>
            <a:solidFill>
              <a:srgbClr val="28669F"/>
            </a:solidFill>
            <a:ln>
              <a:noFill/>
            </a:ln>
            <a:effectLst/>
            <a:scene3d>
              <a:camera prst="orthographicFront"/>
              <a:lightRig rig="threePt" dir="t"/>
            </a:scene3d>
            <a:sp3d prstMaterial="matte">
              <a:bevelT w="63500" h="63500" prst="artDeco"/>
              <a:contourClr>
                <a:srgbClr val="000000"/>
              </a:contourClr>
            </a:sp3d>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Service complaint</c:v>
                </c:pt>
                <c:pt idx="1">
                  <c:v>Regulatory complaint</c:v>
                </c:pt>
              </c:strCache>
            </c:strRef>
          </c:cat>
          <c:val>
            <c:numRef>
              <c:f>Sheet1!$B$2:$B$3</c:f>
              <c:numCache>
                <c:formatCode>###0%</c:formatCode>
                <c:ptCount val="2"/>
                <c:pt idx="0">
                  <c:v>0.5</c:v>
                </c:pt>
                <c:pt idx="1">
                  <c:v>0.5</c:v>
                </c:pt>
              </c:numCache>
            </c:numRef>
          </c:val>
          <c:extLst>
            <c:ext xmlns:c16="http://schemas.microsoft.com/office/drawing/2014/chart" uri="{C3380CC4-5D6E-409C-BE32-E72D297353CC}">
              <c16:uniqueId val="{00000000-3094-4E54-B144-1569705920C9}"/>
            </c:ext>
          </c:extLst>
        </c:ser>
        <c:dLbls>
          <c:dLblPos val="outEnd"/>
          <c:showLegendKey val="0"/>
          <c:showVal val="1"/>
          <c:showCatName val="0"/>
          <c:showSerName val="0"/>
          <c:showPercent val="0"/>
          <c:showBubbleSize val="0"/>
        </c:dLbls>
        <c:gapWidth val="219"/>
        <c:overlap val="-27"/>
        <c:axId val="156509312"/>
        <c:axId val="156524544"/>
      </c:barChart>
      <c:catAx>
        <c:axId val="1565093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crossAx val="156524544"/>
        <c:crosses val="autoZero"/>
        <c:auto val="1"/>
        <c:lblAlgn val="ctr"/>
        <c:lblOffset val="100"/>
        <c:noMultiLvlLbl val="0"/>
      </c:catAx>
      <c:valAx>
        <c:axId val="156524544"/>
        <c:scaling>
          <c:orientation val="minMax"/>
          <c:max val="0.70000000000000007"/>
          <c:min val="0"/>
        </c:scaling>
        <c:delete val="1"/>
        <c:axPos val="l"/>
        <c:numFmt formatCode="0%" sourceLinked="0"/>
        <c:majorTickMark val="out"/>
        <c:minorTickMark val="none"/>
        <c:tickLblPos val="nextTo"/>
        <c:crossAx val="156509312"/>
        <c:crosses val="autoZero"/>
        <c:crossBetween val="between"/>
        <c:majorUnit val="0.1"/>
      </c:valAx>
      <c:spPr>
        <a:noFill/>
        <a:ln w="25400">
          <a:noFill/>
        </a:ln>
        <a:effectLst/>
      </c:spPr>
    </c:plotArea>
    <c:plotVisOnly val="1"/>
    <c:dispBlanksAs val="gap"/>
    <c:showDLblsOverMax val="0"/>
  </c:chart>
  <c:spPr>
    <a:noFill/>
    <a:ln>
      <a:solidFill>
        <a:schemeClr val="tx2">
          <a:lumMod val="60000"/>
          <a:lumOff val="40000"/>
        </a:schemeClr>
      </a:solidFill>
    </a:ln>
    <a:effectLst/>
  </c:spPr>
  <c:txPr>
    <a:bodyPr/>
    <a:lstStyle/>
    <a:p>
      <a:pPr>
        <a:defRPr sz="1300">
          <a:solidFill>
            <a:schemeClr val="tx1"/>
          </a:solidFill>
          <a:latin typeface="Aptos" panose="020B0004020202020204" pitchFamily="34" charset="0"/>
          <a:cs typeface="Arial" panose="020B0604020202020204" pitchFamily="34" charset="0"/>
        </a:defRPr>
      </a:pPr>
      <a:endParaRPr lang="en-US"/>
    </a:p>
  </c:txPr>
  <c:externalData r:id="rId3">
    <c:autoUpdate val="0"/>
  </c:externalData>
  <c:userShapes r:id="rId4"/>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277527718487248E-3"/>
          <c:y val="7.9275681796530786E-2"/>
          <c:w val="0.92349543069376783"/>
          <c:h val="0.73773614889220673"/>
        </c:manualLayout>
      </c:layout>
      <c:barChart>
        <c:barDir val="bar"/>
        <c:grouping val="percentStacked"/>
        <c:varyColors val="0"/>
        <c:ser>
          <c:idx val="0"/>
          <c:order val="0"/>
          <c:tx>
            <c:strRef>
              <c:f>Sheet2!$B$1</c:f>
              <c:strCache>
                <c:ptCount val="1"/>
                <c:pt idx="0">
                  <c:v>Detractors </c:v>
                </c:pt>
              </c:strCache>
            </c:strRef>
          </c:tx>
          <c:spPr>
            <a:solidFill>
              <a:srgbClr val="C00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Sheet2!$B$2:$B$3</c:f>
              <c:numCache>
                <c:formatCode>0%</c:formatCode>
                <c:ptCount val="2"/>
                <c:pt idx="0" formatCode="###0%">
                  <c:v>0.21</c:v>
                </c:pt>
                <c:pt idx="1">
                  <c:v>0.1</c:v>
                </c:pt>
              </c:numCache>
            </c:numRef>
          </c:val>
          <c:extLst>
            <c:ext xmlns:c16="http://schemas.microsoft.com/office/drawing/2014/chart" uri="{C3380CC4-5D6E-409C-BE32-E72D297353CC}">
              <c16:uniqueId val="{00000000-ACF9-4BA2-9D24-C03E26CD0AF6}"/>
            </c:ext>
          </c:extLst>
        </c:ser>
        <c:ser>
          <c:idx val="1"/>
          <c:order val="1"/>
          <c:tx>
            <c:strRef>
              <c:f>Sheet2!$C$1</c:f>
              <c:strCache>
                <c:ptCount val="1"/>
                <c:pt idx="0">
                  <c:v>Passives</c:v>
                </c:pt>
              </c:strCache>
            </c:strRef>
          </c:tx>
          <c:spPr>
            <a:solidFill>
              <a:srgbClr val="FFC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Sheet2!$C$2:$C$3</c:f>
              <c:numCache>
                <c:formatCode>0%</c:formatCode>
                <c:ptCount val="2"/>
                <c:pt idx="0" formatCode="###0%">
                  <c:v>0.17</c:v>
                </c:pt>
                <c:pt idx="1">
                  <c:v>0.45</c:v>
                </c:pt>
              </c:numCache>
            </c:numRef>
          </c:val>
          <c:extLst>
            <c:ext xmlns:c16="http://schemas.microsoft.com/office/drawing/2014/chart" uri="{C3380CC4-5D6E-409C-BE32-E72D297353CC}">
              <c16:uniqueId val="{00000001-ACF9-4BA2-9D24-C03E26CD0AF6}"/>
            </c:ext>
          </c:extLst>
        </c:ser>
        <c:ser>
          <c:idx val="2"/>
          <c:order val="2"/>
          <c:tx>
            <c:strRef>
              <c:f>Sheet2!$D$1</c:f>
              <c:strCache>
                <c:ptCount val="1"/>
                <c:pt idx="0">
                  <c:v>Promoters</c:v>
                </c:pt>
              </c:strCache>
            </c:strRef>
          </c:tx>
          <c:spPr>
            <a:solidFill>
              <a:srgbClr val="00B05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Sheet2!$D$2:$D$3</c:f>
              <c:numCache>
                <c:formatCode>0%</c:formatCode>
                <c:ptCount val="2"/>
                <c:pt idx="0" formatCode="###0%">
                  <c:v>0.62</c:v>
                </c:pt>
                <c:pt idx="1">
                  <c:v>0.45</c:v>
                </c:pt>
              </c:numCache>
            </c:numRef>
          </c:val>
          <c:extLst>
            <c:ext xmlns:c16="http://schemas.microsoft.com/office/drawing/2014/chart" uri="{C3380CC4-5D6E-409C-BE32-E72D297353CC}">
              <c16:uniqueId val="{00000002-ACF9-4BA2-9D24-C03E26CD0AF6}"/>
            </c:ext>
          </c:extLst>
        </c:ser>
        <c:dLbls>
          <c:dLblPos val="ctr"/>
          <c:showLegendKey val="0"/>
          <c:showVal val="1"/>
          <c:showCatName val="0"/>
          <c:showSerName val="0"/>
          <c:showPercent val="0"/>
          <c:showBubbleSize val="0"/>
        </c:dLbls>
        <c:gapWidth val="150"/>
        <c:overlap val="100"/>
        <c:axId val="455911424"/>
        <c:axId val="455917408"/>
      </c:barChart>
      <c:catAx>
        <c:axId val="455911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crossAx val="455917408"/>
        <c:crosses val="autoZero"/>
        <c:auto val="1"/>
        <c:lblAlgn val="ctr"/>
        <c:lblOffset val="100"/>
        <c:noMultiLvlLbl val="0"/>
      </c:catAx>
      <c:valAx>
        <c:axId val="455917408"/>
        <c:scaling>
          <c:orientation val="minMax"/>
          <c:max val="1"/>
        </c:scaling>
        <c:delete val="1"/>
        <c:axPos val="b"/>
        <c:numFmt formatCode="0%" sourceLinked="1"/>
        <c:majorTickMark val="none"/>
        <c:minorTickMark val="none"/>
        <c:tickLblPos val="nextTo"/>
        <c:crossAx val="455911424"/>
        <c:crosses val="autoZero"/>
        <c:crossBetween val="between"/>
      </c:valAx>
      <c:spPr>
        <a:noFill/>
        <a:ln w="25400">
          <a:noFill/>
        </a:ln>
        <a:effectLst/>
      </c:spPr>
    </c:plotArea>
    <c:legend>
      <c:legendPos val="b"/>
      <c:layout>
        <c:manualLayout>
          <c:xMode val="edge"/>
          <c:yMode val="edge"/>
          <c:x val="0.270052867357573"/>
          <c:y val="0.69143127436740315"/>
          <c:w val="0.48333066654627105"/>
          <c:h val="0.26002478783656846"/>
        </c:manualLayout>
      </c:layout>
      <c:overlay val="0"/>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legend>
    <c:plotVisOnly val="1"/>
    <c:dispBlanksAs val="gap"/>
    <c:showDLblsOverMax val="0"/>
  </c:chart>
  <c:spPr>
    <a:noFill/>
    <a:ln>
      <a:solidFill>
        <a:srgbClr val="8497B0"/>
      </a:solidFill>
    </a:ln>
    <a:effectLst/>
  </c:spPr>
  <c:txPr>
    <a:bodyPr/>
    <a:lstStyle/>
    <a:p>
      <a:pPr>
        <a:defRPr sz="1300" b="1">
          <a:solidFill>
            <a:srgbClr val="000000"/>
          </a:solidFill>
          <a:latin typeface="Aptos" panose="020B0004020202020204" pitchFamily="34" charset="0"/>
          <a:cs typeface="Arial" panose="020B0604020202020204" pitchFamily="34" charset="0"/>
        </a:defRPr>
      </a:pPr>
      <a:endParaRPr lang="en-US"/>
    </a:p>
  </c:txPr>
  <c:externalData r:id="rId4">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1375580821488"/>
          <c:y val="1.5122855165899902E-2"/>
          <c:w val="0.88459464276530864"/>
          <c:h val="0.72712899047078228"/>
        </c:manualLayout>
      </c:layout>
      <c:barChart>
        <c:barDir val="col"/>
        <c:grouping val="clustered"/>
        <c:varyColors val="0"/>
        <c:ser>
          <c:idx val="0"/>
          <c:order val="0"/>
          <c:tx>
            <c:strRef>
              <c:f>Sheet1!$B$1</c:f>
              <c:strCache>
                <c:ptCount val="1"/>
                <c:pt idx="0">
                  <c:v>Total</c:v>
                </c:pt>
              </c:strCache>
            </c:strRef>
          </c:tx>
          <c:spPr>
            <a:solidFill>
              <a:srgbClr val="276399"/>
            </a:solidFill>
            <a:ln>
              <a:noFill/>
            </a:ln>
            <a:effectLst/>
            <a:scene3d>
              <a:camera prst="orthographicFront"/>
              <a:lightRig rig="threePt" dir="t"/>
            </a:scene3d>
            <a:sp3d prstMaterial="matte">
              <a:bevelT w="63500" h="63500" prst="artDeco"/>
              <a:contourClr>
                <a:srgbClr val="000000"/>
              </a:contourClr>
            </a:sp3d>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Quick and efficient registration processes</c:v>
                </c:pt>
                <c:pt idx="1">
                  <c:v>Timely communications for processing of Renewal / Registration Applications</c:v>
                </c:pt>
                <c:pt idx="2">
                  <c:v>Quick complaint resolution</c:v>
                </c:pt>
                <c:pt idx="3">
                  <c:v>Easy accessibility of service</c:v>
                </c:pt>
                <c:pt idx="4">
                  <c:v>Quick timeline from initial submission of an application to regulatory decision (registration / refusal)</c:v>
                </c:pt>
                <c:pt idx="5">
                  <c:v>Staff helpfulness</c:v>
                </c:pt>
                <c:pt idx="6">
                  <c:v>Staff responsiveness</c:v>
                </c:pt>
                <c:pt idx="7">
                  <c:v>Ease of Access to Medicines Registers</c:v>
                </c:pt>
              </c:strCache>
            </c:strRef>
          </c:cat>
          <c:val>
            <c:numRef>
              <c:f>Sheet1!$B$2:$B$9</c:f>
              <c:numCache>
                <c:formatCode>###0%</c:formatCode>
                <c:ptCount val="8"/>
                <c:pt idx="0">
                  <c:v>0.45454545454545497</c:v>
                </c:pt>
                <c:pt idx="1">
                  <c:v>0.36363636363636398</c:v>
                </c:pt>
                <c:pt idx="2">
                  <c:v>0.27272727272727298</c:v>
                </c:pt>
                <c:pt idx="3">
                  <c:v>0.22727272727272699</c:v>
                </c:pt>
                <c:pt idx="4">
                  <c:v>0.22727272727272699</c:v>
                </c:pt>
                <c:pt idx="5">
                  <c:v>0.22727272727272699</c:v>
                </c:pt>
                <c:pt idx="6">
                  <c:v>0.22727272727272699</c:v>
                </c:pt>
                <c:pt idx="7">
                  <c:v>0.14000000000000001</c:v>
                </c:pt>
              </c:numCache>
            </c:numRef>
          </c:val>
          <c:extLst>
            <c:ext xmlns:c16="http://schemas.microsoft.com/office/drawing/2014/chart" uri="{C3380CC4-5D6E-409C-BE32-E72D297353CC}">
              <c16:uniqueId val="{00000000-0856-4710-8512-E1DE910F3D62}"/>
            </c:ext>
          </c:extLst>
        </c:ser>
        <c:dLbls>
          <c:showLegendKey val="0"/>
          <c:showVal val="1"/>
          <c:showCatName val="0"/>
          <c:showSerName val="0"/>
          <c:showPercent val="0"/>
          <c:showBubbleSize val="0"/>
        </c:dLbls>
        <c:gapWidth val="219"/>
        <c:axId val="157655424"/>
        <c:axId val="157656960"/>
      </c:barChart>
      <c:catAx>
        <c:axId val="1576554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050" b="0"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crossAx val="157656960"/>
        <c:crosses val="autoZero"/>
        <c:auto val="1"/>
        <c:lblAlgn val="ctr"/>
        <c:lblOffset val="100"/>
        <c:noMultiLvlLbl val="0"/>
      </c:catAx>
      <c:valAx>
        <c:axId val="157656960"/>
        <c:scaling>
          <c:orientation val="minMax"/>
          <c:max val="0.60000000000000009"/>
          <c:min val="0"/>
        </c:scaling>
        <c:delete val="1"/>
        <c:axPos val="l"/>
        <c:numFmt formatCode="0%" sourceLinked="0"/>
        <c:majorTickMark val="out"/>
        <c:minorTickMark val="none"/>
        <c:tickLblPos val="nextTo"/>
        <c:crossAx val="157655424"/>
        <c:crosses val="autoZero"/>
        <c:crossBetween val="between"/>
        <c:majorUnit val="0.2"/>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28669F"/>
    </a:solidFill>
    <a:ln>
      <a:noFill/>
    </a:ln>
    <a:effectLst/>
  </c:spPr>
  <c:txPr>
    <a:bodyPr/>
    <a:lstStyle/>
    <a:p>
      <a:pPr>
        <a:defRPr sz="1200">
          <a:solidFill>
            <a:schemeClr val="bg1"/>
          </a:solidFill>
          <a:latin typeface="Aptos" panose="020B0004020202020204" pitchFamily="34" charset="0"/>
          <a:cs typeface="Arial" panose="020B0604020202020204" pitchFamily="34" charset="0"/>
        </a:defRPr>
      </a:pPr>
      <a:endParaRPr lang="en-US"/>
    </a:p>
  </c:txPr>
  <c:externalData r:id="rId3">
    <c:autoUpdate val="0"/>
  </c:externalData>
  <c:userShapes r:id="rId4"/>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277527718487248E-3"/>
          <c:y val="7.9275681796530786E-2"/>
          <c:w val="0.92349543069376783"/>
          <c:h val="0.73773614889220673"/>
        </c:manualLayout>
      </c:layout>
      <c:barChart>
        <c:barDir val="bar"/>
        <c:grouping val="percentStacked"/>
        <c:varyColors val="0"/>
        <c:ser>
          <c:idx val="0"/>
          <c:order val="0"/>
          <c:tx>
            <c:strRef>
              <c:f>Sheet2!$B$1</c:f>
              <c:strCache>
                <c:ptCount val="1"/>
                <c:pt idx="0">
                  <c:v>Detractors </c:v>
                </c:pt>
              </c:strCache>
            </c:strRef>
          </c:tx>
          <c:spPr>
            <a:solidFill>
              <a:srgbClr val="C00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Sheet2!$A$2:$A$2</c:f>
              <c:numCache>
                <c:formatCode>General</c:formatCode>
                <c:ptCount val="1"/>
                <c:pt idx="0">
                  <c:v>2024</c:v>
                </c:pt>
              </c:numCache>
            </c:numRef>
          </c:cat>
          <c:val>
            <c:numRef>
              <c:f>Sheet2!$B$2:$B$2</c:f>
              <c:numCache>
                <c:formatCode>0%</c:formatCode>
                <c:ptCount val="1"/>
                <c:pt idx="0">
                  <c:v>0.05</c:v>
                </c:pt>
              </c:numCache>
            </c:numRef>
          </c:val>
          <c:extLst>
            <c:ext xmlns:c16="http://schemas.microsoft.com/office/drawing/2014/chart" uri="{C3380CC4-5D6E-409C-BE32-E72D297353CC}">
              <c16:uniqueId val="{00000000-068F-4EAF-9F4C-A40216400F58}"/>
            </c:ext>
          </c:extLst>
        </c:ser>
        <c:ser>
          <c:idx val="1"/>
          <c:order val="1"/>
          <c:tx>
            <c:strRef>
              <c:f>Sheet2!$C$1</c:f>
              <c:strCache>
                <c:ptCount val="1"/>
                <c:pt idx="0">
                  <c:v>Passives</c:v>
                </c:pt>
              </c:strCache>
            </c:strRef>
          </c:tx>
          <c:spPr>
            <a:solidFill>
              <a:srgbClr val="FFC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Sheet2!$A$2:$A$2</c:f>
              <c:numCache>
                <c:formatCode>General</c:formatCode>
                <c:ptCount val="1"/>
                <c:pt idx="0">
                  <c:v>2024</c:v>
                </c:pt>
              </c:numCache>
            </c:numRef>
          </c:cat>
          <c:val>
            <c:numRef>
              <c:f>Sheet2!$C$2:$C$2</c:f>
              <c:numCache>
                <c:formatCode>0%</c:formatCode>
                <c:ptCount val="1"/>
                <c:pt idx="0">
                  <c:v>0.04</c:v>
                </c:pt>
              </c:numCache>
            </c:numRef>
          </c:val>
          <c:extLst>
            <c:ext xmlns:c16="http://schemas.microsoft.com/office/drawing/2014/chart" uri="{C3380CC4-5D6E-409C-BE32-E72D297353CC}">
              <c16:uniqueId val="{00000001-068F-4EAF-9F4C-A40216400F58}"/>
            </c:ext>
          </c:extLst>
        </c:ser>
        <c:ser>
          <c:idx val="2"/>
          <c:order val="2"/>
          <c:tx>
            <c:strRef>
              <c:f>Sheet2!$D$1</c:f>
              <c:strCache>
                <c:ptCount val="1"/>
                <c:pt idx="0">
                  <c:v>Promoters</c:v>
                </c:pt>
              </c:strCache>
            </c:strRef>
          </c:tx>
          <c:spPr>
            <a:solidFill>
              <a:srgbClr val="00B05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Sheet2!$A$2:$A$2</c:f>
              <c:numCache>
                <c:formatCode>General</c:formatCode>
                <c:ptCount val="1"/>
                <c:pt idx="0">
                  <c:v>2024</c:v>
                </c:pt>
              </c:numCache>
            </c:numRef>
          </c:cat>
          <c:val>
            <c:numRef>
              <c:f>Sheet2!$D$2:$D$2</c:f>
              <c:numCache>
                <c:formatCode>0%</c:formatCode>
                <c:ptCount val="1"/>
                <c:pt idx="0">
                  <c:v>0.91</c:v>
                </c:pt>
              </c:numCache>
            </c:numRef>
          </c:val>
          <c:extLst>
            <c:ext xmlns:c16="http://schemas.microsoft.com/office/drawing/2014/chart" uri="{C3380CC4-5D6E-409C-BE32-E72D297353CC}">
              <c16:uniqueId val="{00000002-068F-4EAF-9F4C-A40216400F58}"/>
            </c:ext>
          </c:extLst>
        </c:ser>
        <c:dLbls>
          <c:dLblPos val="ctr"/>
          <c:showLegendKey val="0"/>
          <c:showVal val="1"/>
          <c:showCatName val="0"/>
          <c:showSerName val="0"/>
          <c:showPercent val="0"/>
          <c:showBubbleSize val="0"/>
        </c:dLbls>
        <c:gapWidth val="150"/>
        <c:overlap val="100"/>
        <c:axId val="455911424"/>
        <c:axId val="455917408"/>
      </c:barChart>
      <c:catAx>
        <c:axId val="455911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crossAx val="455917408"/>
        <c:crosses val="autoZero"/>
        <c:auto val="1"/>
        <c:lblAlgn val="ctr"/>
        <c:lblOffset val="100"/>
        <c:noMultiLvlLbl val="0"/>
      </c:catAx>
      <c:valAx>
        <c:axId val="455917408"/>
        <c:scaling>
          <c:orientation val="minMax"/>
          <c:max val="1"/>
        </c:scaling>
        <c:delete val="1"/>
        <c:axPos val="b"/>
        <c:numFmt formatCode="0%" sourceLinked="1"/>
        <c:majorTickMark val="none"/>
        <c:minorTickMark val="none"/>
        <c:tickLblPos val="nextTo"/>
        <c:crossAx val="455911424"/>
        <c:crosses val="autoZero"/>
        <c:crossBetween val="between"/>
      </c:valAx>
      <c:spPr>
        <a:noFill/>
        <a:ln w="25400">
          <a:noFill/>
        </a:ln>
        <a:effectLst/>
      </c:spPr>
    </c:plotArea>
    <c:legend>
      <c:legendPos val="b"/>
      <c:layout>
        <c:manualLayout>
          <c:xMode val="edge"/>
          <c:yMode val="edge"/>
          <c:x val="0.270052867357573"/>
          <c:y val="0.69143127436740315"/>
          <c:w val="0.48333066654627105"/>
          <c:h val="0.26002478783656846"/>
        </c:manualLayout>
      </c:layout>
      <c:overlay val="0"/>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legend>
    <c:plotVisOnly val="1"/>
    <c:dispBlanksAs val="gap"/>
    <c:showDLblsOverMax val="0"/>
  </c:chart>
  <c:spPr>
    <a:noFill/>
    <a:ln>
      <a:solidFill>
        <a:srgbClr val="8497B0"/>
      </a:solidFill>
    </a:ln>
    <a:effectLst/>
  </c:spPr>
  <c:txPr>
    <a:bodyPr/>
    <a:lstStyle/>
    <a:p>
      <a:pPr>
        <a:defRPr sz="1300" b="1">
          <a:solidFill>
            <a:srgbClr val="000000"/>
          </a:solidFill>
          <a:latin typeface="Aptos" panose="020B0004020202020204" pitchFamily="34" charset="0"/>
          <a:cs typeface="Arial" panose="020B0604020202020204" pitchFamily="34" charset="0"/>
        </a:defRPr>
      </a:pPr>
      <a:endParaRPr lang="en-US"/>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482364236291909E-3"/>
          <c:y val="8.4321333427750292E-2"/>
          <c:w val="0.98064752131389221"/>
          <c:h val="0.88950726562824312"/>
        </c:manualLayout>
      </c:layout>
      <c:barChart>
        <c:barDir val="col"/>
        <c:grouping val="clustered"/>
        <c:varyColors val="0"/>
        <c:ser>
          <c:idx val="0"/>
          <c:order val="0"/>
          <c:tx>
            <c:strRef>
              <c:f>Sheet1!$B$1</c:f>
              <c:strCache>
                <c:ptCount val="1"/>
                <c:pt idx="0">
                  <c:v>Overall</c:v>
                </c:pt>
              </c:strCache>
            </c:strRef>
          </c:tx>
          <c:spPr>
            <a:solidFill>
              <a:srgbClr val="28669F"/>
            </a:solidFill>
            <a:ln>
              <a:noFill/>
            </a:ln>
            <a:effectLst/>
            <a:scene3d>
              <a:camera prst="orthographicFront"/>
              <a:lightRig rig="threePt" dir="t"/>
            </a:scene3d>
            <a:sp3d prstMaterial="matte">
              <a:bevelT w="63500" h="63500" prst="artDeco"/>
              <a:contourClr>
                <a:srgbClr val="000000"/>
              </a:contourClr>
            </a:sp3d>
          </c:spPr>
          <c:invertIfNegative val="0"/>
          <c:dLbls>
            <c:spPr>
              <a:noFill/>
              <a:ln>
                <a:noFill/>
              </a:ln>
              <a:effectLst/>
            </c:spPr>
            <c:txPr>
              <a:bodyPr rot="0" vert="horz"/>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Word of mouth</c:v>
                </c:pt>
                <c:pt idx="1">
                  <c:v>Social media</c:v>
                </c:pt>
                <c:pt idx="2">
                  <c:v>Television</c:v>
                </c:pt>
                <c:pt idx="3">
                  <c:v>Newspaper</c:v>
                </c:pt>
                <c:pt idx="4">
                  <c:v>Internet/Website</c:v>
                </c:pt>
                <c:pt idx="5">
                  <c:v>Radio</c:v>
                </c:pt>
              </c:strCache>
            </c:strRef>
          </c:cat>
          <c:val>
            <c:numRef>
              <c:f>Sheet1!$B$2:$B$7</c:f>
              <c:numCache>
                <c:formatCode>###0%</c:formatCode>
                <c:ptCount val="6"/>
                <c:pt idx="0">
                  <c:v>0.44</c:v>
                </c:pt>
                <c:pt idx="1">
                  <c:v>0.24</c:v>
                </c:pt>
                <c:pt idx="2">
                  <c:v>0.13</c:v>
                </c:pt>
                <c:pt idx="3">
                  <c:v>0.12</c:v>
                </c:pt>
                <c:pt idx="4">
                  <c:v>0.11</c:v>
                </c:pt>
                <c:pt idx="5">
                  <c:v>0.08</c:v>
                </c:pt>
              </c:numCache>
            </c:numRef>
          </c:val>
          <c:extLst>
            <c:ext xmlns:c16="http://schemas.microsoft.com/office/drawing/2014/chart" uri="{C3380CC4-5D6E-409C-BE32-E72D297353CC}">
              <c16:uniqueId val="{00000000-7207-4359-91F7-346BA03CA047}"/>
            </c:ext>
          </c:extLst>
        </c:ser>
        <c:dLbls>
          <c:dLblPos val="outEnd"/>
          <c:showLegendKey val="0"/>
          <c:showVal val="1"/>
          <c:showCatName val="0"/>
          <c:showSerName val="0"/>
          <c:showPercent val="0"/>
          <c:showBubbleSize val="0"/>
        </c:dLbls>
        <c:gapWidth val="219"/>
        <c:axId val="199464064"/>
        <c:axId val="199465984"/>
      </c:barChart>
      <c:catAx>
        <c:axId val="1994640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99465984"/>
        <c:crosses val="autoZero"/>
        <c:auto val="1"/>
        <c:lblAlgn val="ctr"/>
        <c:lblOffset val="100"/>
        <c:noMultiLvlLbl val="0"/>
      </c:catAx>
      <c:valAx>
        <c:axId val="199465984"/>
        <c:scaling>
          <c:orientation val="minMax"/>
          <c:max val="0.5"/>
          <c:min val="0"/>
        </c:scaling>
        <c:delete val="1"/>
        <c:axPos val="l"/>
        <c:numFmt formatCode="0%" sourceLinked="0"/>
        <c:majorTickMark val="out"/>
        <c:minorTickMark val="none"/>
        <c:tickLblPos val="nextTo"/>
        <c:crossAx val="199464064"/>
        <c:crosses val="autoZero"/>
        <c:crossBetween val="between"/>
        <c:majorUnit val="0.2"/>
      </c:valAx>
      <c:spPr>
        <a:noFill/>
        <a:ln w="25400">
          <a:noFill/>
        </a:ln>
        <a:effectLst/>
      </c:spPr>
    </c:plotArea>
    <c:plotVisOnly val="1"/>
    <c:dispBlanksAs val="gap"/>
    <c:showDLblsOverMax val="0"/>
  </c:chart>
  <c:spPr>
    <a:noFill/>
    <a:ln>
      <a:solidFill>
        <a:srgbClr val="8497B0"/>
      </a:solidFill>
    </a:ln>
    <a:effectLst/>
  </c:spPr>
  <c:txPr>
    <a:bodyPr/>
    <a:lstStyle/>
    <a:p>
      <a:pPr>
        <a:defRPr sz="1300">
          <a:solidFill>
            <a:schemeClr val="tx1"/>
          </a:solidFill>
          <a:latin typeface="Aptos" panose="020B0004020202020204" pitchFamily="34" charset="0"/>
          <a:cs typeface="Arial" panose="020B0604020202020204" pitchFamily="34" charset="0"/>
        </a:defRPr>
      </a:pPr>
      <a:endParaRPr lang="en-US"/>
    </a:p>
  </c:txPr>
  <c:externalData r:id="rId1">
    <c:autoUpdate val="0"/>
  </c:externalData>
  <c:userShapes r:id="rId2"/>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512550648995297E-2"/>
          <c:y val="1.5122855165899902E-2"/>
          <c:w val="0.97521965019846213"/>
          <c:h val="0.72914561526702848"/>
        </c:manualLayout>
      </c:layout>
      <c:barChart>
        <c:barDir val="col"/>
        <c:grouping val="clustered"/>
        <c:varyColors val="0"/>
        <c:ser>
          <c:idx val="0"/>
          <c:order val="0"/>
          <c:tx>
            <c:strRef>
              <c:f>Sheet1!$B$1</c:f>
              <c:strCache>
                <c:ptCount val="1"/>
                <c:pt idx="0">
                  <c:v>Total</c:v>
                </c:pt>
              </c:strCache>
            </c:strRef>
          </c:tx>
          <c:spPr>
            <a:solidFill>
              <a:srgbClr val="28669F"/>
            </a:solidFill>
            <a:ln>
              <a:noFill/>
            </a:ln>
            <a:effectLst/>
            <a:scene3d>
              <a:camera prst="orthographicFront"/>
              <a:lightRig rig="threePt" dir="t"/>
            </a:scene3d>
            <a:sp3d prstMaterial="matte">
              <a:bevelT w="63500" h="63500" prst="artDeco"/>
              <a:contourClr>
                <a:srgbClr val="000000"/>
              </a:contourClr>
            </a:sp3d>
          </c:spPr>
          <c:invertIfNegative val="0"/>
          <c:dLbls>
            <c:spPr>
              <a:noFill/>
              <a:ln>
                <a:noFill/>
              </a:ln>
              <a:effectLst/>
            </c:spPr>
            <c:txPr>
              <a:bodyPr rot="0" spcFirstLastPara="1" vertOverflow="ellipsis" vert="horz" wrap="square" anchor="ctr" anchorCtr="1"/>
              <a:lstStyle/>
              <a:p>
                <a:pPr>
                  <a:defRPr sz="1100" b="0"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Quality control of medicines and medical devices.</c:v>
                </c:pt>
                <c:pt idx="1">
                  <c:v>Safety monitoring of medicines and medical devices.</c:v>
                </c:pt>
                <c:pt idx="2">
                  <c:v>Licensing and controlling premises and persons handling medicines.</c:v>
                </c:pt>
                <c:pt idx="3">
                  <c:v>Provision of Medicines Information and promotion of rational use of medicines.</c:v>
                </c:pt>
                <c:pt idx="4">
                  <c:v>Registration of medicines and medical devices.</c:v>
                </c:pt>
                <c:pt idx="5">
                  <c:v>Control of promotion and advertising of medicines &amp; medical devices</c:v>
                </c:pt>
                <c:pt idx="6">
                  <c:v>Control of clinical trials.</c:v>
                </c:pt>
                <c:pt idx="7">
                  <c:v>Import/export control.</c:v>
                </c:pt>
              </c:strCache>
            </c:strRef>
          </c:cat>
          <c:val>
            <c:numRef>
              <c:f>Sheet1!$B$2:$B$9</c:f>
              <c:numCache>
                <c:formatCode>###0%</c:formatCode>
                <c:ptCount val="8"/>
                <c:pt idx="0">
                  <c:v>0.34782608695652201</c:v>
                </c:pt>
                <c:pt idx="1">
                  <c:v>0.34782608695652201</c:v>
                </c:pt>
                <c:pt idx="2">
                  <c:v>0.30434782608695699</c:v>
                </c:pt>
                <c:pt idx="3">
                  <c:v>0.26086956521739102</c:v>
                </c:pt>
                <c:pt idx="4">
                  <c:v>0.217391304347826</c:v>
                </c:pt>
                <c:pt idx="5">
                  <c:v>0.13043478260869601</c:v>
                </c:pt>
                <c:pt idx="6">
                  <c:v>8.6956521739130405E-2</c:v>
                </c:pt>
                <c:pt idx="7">
                  <c:v>4.3478260869565202E-2</c:v>
                </c:pt>
              </c:numCache>
            </c:numRef>
          </c:val>
          <c:extLst>
            <c:ext xmlns:c16="http://schemas.microsoft.com/office/drawing/2014/chart" uri="{C3380CC4-5D6E-409C-BE32-E72D297353CC}">
              <c16:uniqueId val="{00000000-FE70-4495-A610-7358F5649155}"/>
            </c:ext>
          </c:extLst>
        </c:ser>
        <c:dLbls>
          <c:showLegendKey val="0"/>
          <c:showVal val="1"/>
          <c:showCatName val="0"/>
          <c:showSerName val="0"/>
          <c:showPercent val="0"/>
          <c:showBubbleSize val="0"/>
        </c:dLbls>
        <c:gapWidth val="219"/>
        <c:axId val="157655424"/>
        <c:axId val="157656960"/>
      </c:barChart>
      <c:lineChart>
        <c:grouping val="standard"/>
        <c:varyColors val="0"/>
        <c:ser>
          <c:idx val="2"/>
          <c:order val="1"/>
          <c:tx>
            <c:strRef>
              <c:f>Sheet1!#REF!</c:f>
              <c:strCache>
                <c:ptCount val="1"/>
                <c:pt idx="0">
                  <c:v>#REF!</c:v>
                </c:pt>
              </c:strCache>
            </c:strRef>
          </c:tx>
          <c:spPr>
            <a:ln w="28575" cap="rnd">
              <a:solidFill>
                <a:schemeClr val="accent3"/>
              </a:solidFill>
              <a:round/>
            </a:ln>
            <a:effectLst/>
          </c:spPr>
          <c:marker>
            <c:symbol val="none"/>
          </c:marker>
          <c:dLbls>
            <c:delete val="1"/>
          </c:dLbls>
          <c:cat>
            <c:strRef>
              <c:f>Sheet1!$A$2:$A$9</c:f>
              <c:strCache>
                <c:ptCount val="8"/>
                <c:pt idx="0">
                  <c:v>Quality control of medicines and medical devices.</c:v>
                </c:pt>
                <c:pt idx="1">
                  <c:v>Safety monitoring of medicines and medical devices.</c:v>
                </c:pt>
                <c:pt idx="2">
                  <c:v>Licensing and controlling premises and persons handling medicines.</c:v>
                </c:pt>
                <c:pt idx="3">
                  <c:v>Provision of Medicines Information and promotion of rational use of medicines.</c:v>
                </c:pt>
                <c:pt idx="4">
                  <c:v>Registration of medicines and medical devices.</c:v>
                </c:pt>
                <c:pt idx="5">
                  <c:v>Control of promotion and advertising of medicines &amp; medical devices</c:v>
                </c:pt>
                <c:pt idx="6">
                  <c:v>Control of clinical trials.</c:v>
                </c:pt>
                <c:pt idx="7">
                  <c:v>Import/export control.</c:v>
                </c:pt>
              </c:strCache>
            </c:strRef>
          </c:cat>
          <c:val>
            <c:numRef>
              <c:f>Sheet1!#REF!</c:f>
              <c:numCache>
                <c:formatCode>General</c:formatCode>
                <c:ptCount val="1"/>
                <c:pt idx="0">
                  <c:v>1</c:v>
                </c:pt>
              </c:numCache>
            </c:numRef>
          </c:val>
          <c:smooth val="0"/>
          <c:extLst>
            <c:ext xmlns:c16="http://schemas.microsoft.com/office/drawing/2014/chart" uri="{C3380CC4-5D6E-409C-BE32-E72D297353CC}">
              <c16:uniqueId val="{00000001-FE70-4495-A610-7358F5649155}"/>
            </c:ext>
          </c:extLst>
        </c:ser>
        <c:dLbls>
          <c:showLegendKey val="0"/>
          <c:showVal val="1"/>
          <c:showCatName val="0"/>
          <c:showSerName val="0"/>
          <c:showPercent val="0"/>
          <c:showBubbleSize val="0"/>
        </c:dLbls>
        <c:marker val="1"/>
        <c:smooth val="0"/>
        <c:axId val="157655424"/>
        <c:axId val="157656960"/>
      </c:lineChart>
      <c:catAx>
        <c:axId val="1576554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00" b="0"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crossAx val="157656960"/>
        <c:crosses val="autoZero"/>
        <c:auto val="1"/>
        <c:lblAlgn val="ctr"/>
        <c:lblOffset val="100"/>
        <c:noMultiLvlLbl val="0"/>
      </c:catAx>
      <c:valAx>
        <c:axId val="157656960"/>
        <c:scaling>
          <c:orientation val="minMax"/>
          <c:max val="0.48000000000000004"/>
          <c:min val="0"/>
        </c:scaling>
        <c:delete val="1"/>
        <c:axPos val="l"/>
        <c:numFmt formatCode="0%" sourceLinked="0"/>
        <c:majorTickMark val="out"/>
        <c:minorTickMark val="none"/>
        <c:tickLblPos val="nextTo"/>
        <c:crossAx val="157655424"/>
        <c:crosses val="autoZero"/>
        <c:crossBetween val="between"/>
        <c:majorUnit val="0.2"/>
      </c:valAx>
      <c:spPr>
        <a:solidFill>
          <a:srgbClr val="F3F6FB"/>
        </a:solidFill>
        <a:ln>
          <a:solidFill>
            <a:srgbClr val="8497B0"/>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28669F"/>
    </a:solidFill>
    <a:ln>
      <a:noFill/>
    </a:ln>
    <a:effectLst/>
  </c:spPr>
  <c:txPr>
    <a:bodyPr/>
    <a:lstStyle/>
    <a:p>
      <a:pPr>
        <a:defRPr sz="1100">
          <a:solidFill>
            <a:srgbClr val="000000"/>
          </a:solidFill>
          <a:latin typeface="Aptos" panose="020B0004020202020204" pitchFamily="34" charset="0"/>
          <a:cs typeface="Arial" panose="020B0604020202020204"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482364236291909E-3"/>
          <c:y val="5.9532845843903892E-2"/>
          <c:w val="0.98064752131389221"/>
          <c:h val="0.50165360393971048"/>
        </c:manualLayout>
      </c:layout>
      <c:barChart>
        <c:barDir val="col"/>
        <c:grouping val="clustered"/>
        <c:varyColors val="0"/>
        <c:ser>
          <c:idx val="0"/>
          <c:order val="0"/>
          <c:tx>
            <c:strRef>
              <c:f>Sheet1!$B$1</c:f>
              <c:strCache>
                <c:ptCount val="1"/>
                <c:pt idx="0">
                  <c:v>2023</c:v>
                </c:pt>
              </c:strCache>
            </c:strRef>
          </c:tx>
          <c:spPr>
            <a:solidFill>
              <a:srgbClr val="28669F"/>
            </a:solidFill>
            <a:ln>
              <a:noFill/>
            </a:ln>
            <a:effectLst/>
            <a:scene3d>
              <a:camera prst="orthographicFront"/>
              <a:lightRig rig="threePt" dir="t"/>
            </a:scene3d>
            <a:sp3d prstMaterial="matte">
              <a:bevelT w="63500" h="63500" prst="artDeco"/>
              <a:contourClr>
                <a:srgbClr val="000000"/>
              </a:contourClr>
            </a:sp3d>
          </c:spPr>
          <c:invertIfNegative val="0"/>
          <c:dLbls>
            <c:dLbl>
              <c:idx val="2"/>
              <c:layout>
                <c:manualLayout>
                  <c:x val="-9.5282284814171593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7C7-4479-B09B-CD88F4740F73}"/>
                </c:ext>
              </c:extLst>
            </c:dLbl>
            <c:dLbl>
              <c:idx val="10"/>
              <c:layout>
                <c:manualLayout>
                  <c:x val="-7.4108443744355379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7C7-4479-B09B-CD88F4740F73}"/>
                </c:ext>
              </c:extLst>
            </c:dLbl>
            <c:dLbl>
              <c:idx val="12"/>
              <c:layout>
                <c:manualLayout>
                  <c:x val="-8.4695364279264839E-3"/>
                  <c:y val="-2.7796525134024134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7C7-4479-B09B-CD88F4740F73}"/>
                </c:ext>
              </c:extLst>
            </c:dLbl>
            <c:spPr>
              <a:noFill/>
              <a:ln>
                <a:noFill/>
              </a:ln>
              <a:effectLst/>
            </c:spPr>
            <c:txPr>
              <a:bodyPr rot="0" vert="horz"/>
              <a:lstStyle/>
              <a:p>
                <a:pPr>
                  <a:defRPr sz="12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Cleanliness of MCAZ offices</c:v>
                </c:pt>
                <c:pt idx="1">
                  <c:v>General ambience of service centers</c:v>
                </c:pt>
                <c:pt idx="2">
                  <c:v>Staff responsiveness</c:v>
                </c:pt>
                <c:pt idx="3">
                  <c:v>Staff product knowledge</c:v>
                </c:pt>
                <c:pt idx="4">
                  <c:v>Availability of parking space at MCAZ</c:v>
                </c:pt>
                <c:pt idx="5">
                  <c:v>Staff helpfulness</c:v>
                </c:pt>
                <c:pt idx="6">
                  <c:v>Accesibility of MCAZ offices</c:v>
                </c:pt>
                <c:pt idx="7">
                  <c:v>Reception of visitors</c:v>
                </c:pt>
                <c:pt idx="8">
                  <c:v>Readily accessible information</c:v>
                </c:pt>
                <c:pt idx="9">
                  <c:v>Functional digital website</c:v>
                </c:pt>
                <c:pt idx="10">
                  <c:v>Quick complaint resolution</c:v>
                </c:pt>
                <c:pt idx="11">
                  <c:v>Staff empathy</c:v>
                </c:pt>
                <c:pt idx="12">
                  <c:v>Responsiveness to queries</c:v>
                </c:pt>
              </c:strCache>
            </c:strRef>
          </c:cat>
          <c:val>
            <c:numRef>
              <c:f>Sheet1!$B$2:$B$14</c:f>
              <c:numCache>
                <c:formatCode>###0.00</c:formatCode>
                <c:ptCount val="13"/>
                <c:pt idx="0">
                  <c:v>5.8571428571428568</c:v>
                </c:pt>
                <c:pt idx="1">
                  <c:v>5.741935483870968</c:v>
                </c:pt>
                <c:pt idx="2">
                  <c:v>5.6060606060606064</c:v>
                </c:pt>
                <c:pt idx="3">
                  <c:v>5.4705882352941178</c:v>
                </c:pt>
                <c:pt idx="4">
                  <c:v>5.4230769230769234</c:v>
                </c:pt>
                <c:pt idx="5">
                  <c:v>5.4117647058823533</c:v>
                </c:pt>
                <c:pt idx="6">
                  <c:v>5.2962962962962967</c:v>
                </c:pt>
                <c:pt idx="7">
                  <c:v>5.290322580645161</c:v>
                </c:pt>
                <c:pt idx="8">
                  <c:v>5.2571428571428571</c:v>
                </c:pt>
                <c:pt idx="9">
                  <c:v>5.2</c:v>
                </c:pt>
                <c:pt idx="10">
                  <c:v>5.1764705882352944</c:v>
                </c:pt>
                <c:pt idx="11">
                  <c:v>5.1212121212121211</c:v>
                </c:pt>
                <c:pt idx="12">
                  <c:v>5.0588235294117645</c:v>
                </c:pt>
              </c:numCache>
            </c:numRef>
          </c:val>
          <c:extLst>
            <c:ext xmlns:c16="http://schemas.microsoft.com/office/drawing/2014/chart" uri="{C3380CC4-5D6E-409C-BE32-E72D297353CC}">
              <c16:uniqueId val="{00000000-5C00-4DB7-8727-140481DC47C3}"/>
            </c:ext>
          </c:extLst>
        </c:ser>
        <c:ser>
          <c:idx val="1"/>
          <c:order val="1"/>
          <c:tx>
            <c:strRef>
              <c:f>Sheet1!$C$1</c:f>
              <c:strCache>
                <c:ptCount val="1"/>
                <c:pt idx="0">
                  <c:v>2024</c:v>
                </c:pt>
              </c:strCache>
            </c:strRef>
          </c:tx>
          <c:invertIfNegative val="0"/>
          <c:dLbls>
            <c:dLbl>
              <c:idx val="0"/>
              <c:layout>
                <c:manualLayout>
                  <c:x val="6.3521523209447471E-3"/>
                  <c:y val="-6.064766452768243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7C7-4479-B09B-CD88F4740F73}"/>
                </c:ext>
              </c:extLst>
            </c:dLbl>
            <c:spPr>
              <a:noFill/>
              <a:ln>
                <a:noFill/>
              </a:ln>
              <a:effectLst/>
            </c:spPr>
            <c:txPr>
              <a:bodyPr wrap="square" lIns="38100" tIns="19050" rIns="38100" bIns="19050" anchor="ctr">
                <a:spAutoFit/>
              </a:bodyPr>
              <a:lstStyle/>
              <a:p>
                <a:pPr>
                  <a:defRPr sz="12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Sheet1!$A$2:$A$14</c:f>
              <c:strCache>
                <c:ptCount val="13"/>
                <c:pt idx="0">
                  <c:v>Cleanliness of MCAZ offices</c:v>
                </c:pt>
                <c:pt idx="1">
                  <c:v>General ambience of service centers</c:v>
                </c:pt>
                <c:pt idx="2">
                  <c:v>Staff responsiveness</c:v>
                </c:pt>
                <c:pt idx="3">
                  <c:v>Staff product knowledge</c:v>
                </c:pt>
                <c:pt idx="4">
                  <c:v>Availability of parking space at MCAZ</c:v>
                </c:pt>
                <c:pt idx="5">
                  <c:v>Staff helpfulness</c:v>
                </c:pt>
                <c:pt idx="6">
                  <c:v>Accesibility of MCAZ offices</c:v>
                </c:pt>
                <c:pt idx="7">
                  <c:v>Reception of visitors</c:v>
                </c:pt>
                <c:pt idx="8">
                  <c:v>Readily accessible information</c:v>
                </c:pt>
                <c:pt idx="9">
                  <c:v>Functional digital website</c:v>
                </c:pt>
                <c:pt idx="10">
                  <c:v>Quick complaint resolution</c:v>
                </c:pt>
                <c:pt idx="11">
                  <c:v>Staff empathy</c:v>
                </c:pt>
                <c:pt idx="12">
                  <c:v>Responsiveness to queries</c:v>
                </c:pt>
              </c:strCache>
            </c:strRef>
          </c:cat>
          <c:val>
            <c:numRef>
              <c:f>Sheet1!$C$2:$C$14</c:f>
              <c:numCache>
                <c:formatCode>General</c:formatCode>
                <c:ptCount val="13"/>
                <c:pt idx="0">
                  <c:v>5.89</c:v>
                </c:pt>
                <c:pt idx="1">
                  <c:v>5.21</c:v>
                </c:pt>
                <c:pt idx="2">
                  <c:v>5.48</c:v>
                </c:pt>
                <c:pt idx="3">
                  <c:v>5.74</c:v>
                </c:pt>
                <c:pt idx="4">
                  <c:v>5.18</c:v>
                </c:pt>
                <c:pt idx="5" formatCode="0.00">
                  <c:v>5.6</c:v>
                </c:pt>
                <c:pt idx="6" formatCode="0.00">
                  <c:v>4.2</c:v>
                </c:pt>
                <c:pt idx="7">
                  <c:v>5.58</c:v>
                </c:pt>
                <c:pt idx="8" formatCode="0.00">
                  <c:v>4.5999999999999996</c:v>
                </c:pt>
                <c:pt idx="9">
                  <c:v>4.47</c:v>
                </c:pt>
                <c:pt idx="10" formatCode="0.00">
                  <c:v>5.0999999999999996</c:v>
                </c:pt>
                <c:pt idx="11" formatCode="0.00">
                  <c:v>5.6</c:v>
                </c:pt>
                <c:pt idx="12" formatCode="0.00">
                  <c:v>5</c:v>
                </c:pt>
              </c:numCache>
            </c:numRef>
          </c:val>
          <c:extLst>
            <c:ext xmlns:c16="http://schemas.microsoft.com/office/drawing/2014/chart" uri="{C3380CC4-5D6E-409C-BE32-E72D297353CC}">
              <c16:uniqueId val="{00000001-5C00-4DB7-8727-140481DC47C3}"/>
            </c:ext>
          </c:extLst>
        </c:ser>
        <c:dLbls>
          <c:dLblPos val="outEnd"/>
          <c:showLegendKey val="0"/>
          <c:showVal val="1"/>
          <c:showCatName val="0"/>
          <c:showSerName val="0"/>
          <c:showPercent val="0"/>
          <c:showBubbleSize val="0"/>
        </c:dLbls>
        <c:gapWidth val="219"/>
        <c:axId val="199464064"/>
        <c:axId val="199465984"/>
      </c:barChart>
      <c:catAx>
        <c:axId val="1994640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sz="1100"/>
            </a:pPr>
            <a:endParaRPr lang="en-US"/>
          </a:p>
        </c:txPr>
        <c:crossAx val="199465984"/>
        <c:crosses val="autoZero"/>
        <c:auto val="1"/>
        <c:lblAlgn val="ctr"/>
        <c:lblOffset val="100"/>
        <c:noMultiLvlLbl val="0"/>
      </c:catAx>
      <c:valAx>
        <c:axId val="199465984"/>
        <c:scaling>
          <c:orientation val="minMax"/>
          <c:max val="7"/>
          <c:min val="1"/>
        </c:scaling>
        <c:delete val="1"/>
        <c:axPos val="l"/>
        <c:numFmt formatCode="General" sourceLinked="0"/>
        <c:majorTickMark val="out"/>
        <c:minorTickMark val="none"/>
        <c:tickLblPos val="nextTo"/>
        <c:crossAx val="199464064"/>
        <c:crosses val="autoZero"/>
        <c:crossBetween val="between"/>
        <c:majorUnit val="1"/>
      </c:valAx>
      <c:spPr>
        <a:noFill/>
        <a:ln w="25400">
          <a:noFill/>
        </a:ln>
        <a:effectLst/>
      </c:spPr>
    </c:plotArea>
    <c:legend>
      <c:legendPos val="r"/>
      <c:legendEntry>
        <c:idx val="1"/>
        <c:txPr>
          <a:bodyPr/>
          <a:lstStyle/>
          <a:p>
            <a:pPr>
              <a:defRPr b="1"/>
            </a:pPr>
            <a:endParaRPr lang="en-US"/>
          </a:p>
        </c:txPr>
      </c:legendEntry>
      <c:layout>
        <c:manualLayout>
          <c:xMode val="edge"/>
          <c:yMode val="edge"/>
          <c:x val="0.41765243123211582"/>
          <c:y val="3.0855812565288781E-2"/>
          <c:w val="0.1493425188901506"/>
          <c:h val="6.1929383674078499E-2"/>
        </c:manualLayout>
      </c:layout>
      <c:overlay val="0"/>
    </c:legend>
    <c:plotVisOnly val="1"/>
    <c:dispBlanksAs val="gap"/>
    <c:showDLblsOverMax val="0"/>
  </c:chart>
  <c:spPr>
    <a:noFill/>
    <a:ln>
      <a:solidFill>
        <a:srgbClr val="8497B0"/>
      </a:solidFill>
    </a:ln>
    <a:effectLst/>
  </c:spPr>
  <c:txPr>
    <a:bodyPr/>
    <a:lstStyle/>
    <a:p>
      <a:pPr>
        <a:defRPr sz="1300">
          <a:solidFill>
            <a:schemeClr val="tx1"/>
          </a:solidFill>
          <a:latin typeface="Aptos" panose="020B0004020202020204" pitchFamily="34" charset="0"/>
          <a:cs typeface="Arial" panose="020B0604020202020204" pitchFamily="34" charset="0"/>
        </a:defRPr>
      </a:pPr>
      <a:endParaRPr lang="en-US"/>
    </a:p>
  </c:txPr>
  <c:externalData r:id="rId1">
    <c:autoUpdate val="0"/>
  </c:externalData>
  <c:userShapes r:id="rId2"/>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277527718487248E-3"/>
          <c:y val="7.9275681796530786E-2"/>
          <c:w val="0.92349543069376783"/>
          <c:h val="0.73773614889220673"/>
        </c:manualLayout>
      </c:layout>
      <c:barChart>
        <c:barDir val="bar"/>
        <c:grouping val="percentStacked"/>
        <c:varyColors val="0"/>
        <c:ser>
          <c:idx val="0"/>
          <c:order val="0"/>
          <c:tx>
            <c:strRef>
              <c:f>Sheet2!$B$1</c:f>
              <c:strCache>
                <c:ptCount val="1"/>
                <c:pt idx="0">
                  <c:v>Detractors </c:v>
                </c:pt>
              </c:strCache>
            </c:strRef>
          </c:tx>
          <c:spPr>
            <a:solidFill>
              <a:srgbClr val="C00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Sheet2!$B$2:$B$3</c:f>
              <c:numCache>
                <c:formatCode>0%</c:formatCode>
                <c:ptCount val="2"/>
                <c:pt idx="0" formatCode="###0%">
                  <c:v>0.24</c:v>
                </c:pt>
                <c:pt idx="1">
                  <c:v>0.21</c:v>
                </c:pt>
              </c:numCache>
            </c:numRef>
          </c:val>
          <c:extLst>
            <c:ext xmlns:c16="http://schemas.microsoft.com/office/drawing/2014/chart" uri="{C3380CC4-5D6E-409C-BE32-E72D297353CC}">
              <c16:uniqueId val="{00000000-ACF9-4BA2-9D24-C03E26CD0AF6}"/>
            </c:ext>
          </c:extLst>
        </c:ser>
        <c:ser>
          <c:idx val="1"/>
          <c:order val="1"/>
          <c:tx>
            <c:strRef>
              <c:f>Sheet2!$C$1</c:f>
              <c:strCache>
                <c:ptCount val="1"/>
                <c:pt idx="0">
                  <c:v>Passives</c:v>
                </c:pt>
              </c:strCache>
            </c:strRef>
          </c:tx>
          <c:spPr>
            <a:solidFill>
              <a:srgbClr val="FFC00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Sheet2!$C$2:$C$3</c:f>
              <c:numCache>
                <c:formatCode>0%</c:formatCode>
                <c:ptCount val="2"/>
                <c:pt idx="0" formatCode="###0%">
                  <c:v>0.06</c:v>
                </c:pt>
                <c:pt idx="1">
                  <c:v>0.25</c:v>
                </c:pt>
              </c:numCache>
            </c:numRef>
          </c:val>
          <c:extLst>
            <c:ext xmlns:c16="http://schemas.microsoft.com/office/drawing/2014/chart" uri="{C3380CC4-5D6E-409C-BE32-E72D297353CC}">
              <c16:uniqueId val="{00000001-ACF9-4BA2-9D24-C03E26CD0AF6}"/>
            </c:ext>
          </c:extLst>
        </c:ser>
        <c:ser>
          <c:idx val="2"/>
          <c:order val="2"/>
          <c:tx>
            <c:strRef>
              <c:f>Sheet2!$D$1</c:f>
              <c:strCache>
                <c:ptCount val="1"/>
                <c:pt idx="0">
                  <c:v>Promoters</c:v>
                </c:pt>
              </c:strCache>
            </c:strRef>
          </c:tx>
          <c:spPr>
            <a:solidFill>
              <a:srgbClr val="00B050"/>
            </a:solidFill>
            <a:ln>
              <a:noFill/>
            </a:ln>
            <a:effectLst/>
            <a:scene3d>
              <a:camera prst="orthographicFront"/>
              <a:lightRig rig="threePt" dir="t"/>
            </a:scene3d>
          </c:spPr>
          <c:invertIfNegative val="0"/>
          <c:dLbls>
            <c:spPr>
              <a:noFill/>
              <a:ln>
                <a:noFill/>
              </a:ln>
              <a:effectLst/>
            </c:spPr>
            <c:txPr>
              <a:bodyPr rot="0" spcFirstLastPara="1" vertOverflow="ellipsis" vert="horz" wrap="square" anchor="ctr" anchorCtr="1"/>
              <a:lstStyle/>
              <a:p>
                <a:pPr>
                  <a:defRPr sz="1300" b="1" i="0" u="none" strike="noStrike" kern="1200" baseline="0">
                    <a:solidFill>
                      <a:schemeClr val="bg1"/>
                    </a:solidFill>
                    <a:latin typeface="Aptos" panose="020B00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Sheet2!$A$2:$A$3</c:f>
              <c:numCache>
                <c:formatCode>General</c:formatCode>
                <c:ptCount val="2"/>
                <c:pt idx="0">
                  <c:v>2023</c:v>
                </c:pt>
                <c:pt idx="1">
                  <c:v>2024</c:v>
                </c:pt>
              </c:numCache>
            </c:numRef>
          </c:cat>
          <c:val>
            <c:numRef>
              <c:f>Sheet2!$D$2:$D$3</c:f>
              <c:numCache>
                <c:formatCode>0%</c:formatCode>
                <c:ptCount val="2"/>
                <c:pt idx="0" formatCode="###0%">
                  <c:v>0.7</c:v>
                </c:pt>
                <c:pt idx="1">
                  <c:v>0.54</c:v>
                </c:pt>
              </c:numCache>
            </c:numRef>
          </c:val>
          <c:extLst>
            <c:ext xmlns:c16="http://schemas.microsoft.com/office/drawing/2014/chart" uri="{C3380CC4-5D6E-409C-BE32-E72D297353CC}">
              <c16:uniqueId val="{00000002-ACF9-4BA2-9D24-C03E26CD0AF6}"/>
            </c:ext>
          </c:extLst>
        </c:ser>
        <c:dLbls>
          <c:dLblPos val="ctr"/>
          <c:showLegendKey val="0"/>
          <c:showVal val="1"/>
          <c:showCatName val="0"/>
          <c:showSerName val="0"/>
          <c:showPercent val="0"/>
          <c:showBubbleSize val="0"/>
        </c:dLbls>
        <c:gapWidth val="150"/>
        <c:overlap val="100"/>
        <c:axId val="455911424"/>
        <c:axId val="455917408"/>
      </c:barChart>
      <c:catAx>
        <c:axId val="455911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crossAx val="455917408"/>
        <c:crosses val="autoZero"/>
        <c:auto val="1"/>
        <c:lblAlgn val="ctr"/>
        <c:lblOffset val="100"/>
        <c:noMultiLvlLbl val="0"/>
      </c:catAx>
      <c:valAx>
        <c:axId val="455917408"/>
        <c:scaling>
          <c:orientation val="minMax"/>
          <c:max val="1"/>
        </c:scaling>
        <c:delete val="1"/>
        <c:axPos val="b"/>
        <c:numFmt formatCode="0%" sourceLinked="1"/>
        <c:majorTickMark val="none"/>
        <c:minorTickMark val="none"/>
        <c:tickLblPos val="nextTo"/>
        <c:crossAx val="455911424"/>
        <c:crosses val="autoZero"/>
        <c:crossBetween val="between"/>
      </c:valAx>
      <c:spPr>
        <a:noFill/>
        <a:ln w="25400">
          <a:noFill/>
        </a:ln>
        <a:effectLst/>
      </c:spPr>
    </c:plotArea>
    <c:legend>
      <c:legendPos val="b"/>
      <c:layout>
        <c:manualLayout>
          <c:xMode val="edge"/>
          <c:yMode val="edge"/>
          <c:x val="0.270052867357573"/>
          <c:y val="0.69143127436740315"/>
          <c:w val="0.48333066654627105"/>
          <c:h val="0.26002478783656846"/>
        </c:manualLayout>
      </c:layout>
      <c:overlay val="0"/>
      <c:spPr>
        <a:noFill/>
        <a:ln>
          <a:noFill/>
        </a:ln>
        <a:effectLst/>
      </c:spPr>
      <c:txPr>
        <a:bodyPr rot="0" spcFirstLastPara="1" vertOverflow="ellipsis" vert="horz" wrap="square" anchor="ctr" anchorCtr="1"/>
        <a:lstStyle/>
        <a:p>
          <a:pPr>
            <a:defRPr sz="1300" b="1" i="0" u="none" strike="noStrike" kern="1200" baseline="0">
              <a:solidFill>
                <a:srgbClr val="000000"/>
              </a:solidFill>
              <a:latin typeface="Aptos" panose="020B0004020202020204" pitchFamily="34" charset="0"/>
              <a:ea typeface="+mn-ea"/>
              <a:cs typeface="Arial" panose="020B0604020202020204" pitchFamily="34" charset="0"/>
            </a:defRPr>
          </a:pPr>
          <a:endParaRPr lang="en-US"/>
        </a:p>
      </c:txPr>
    </c:legend>
    <c:plotVisOnly val="1"/>
    <c:dispBlanksAs val="gap"/>
    <c:showDLblsOverMax val="0"/>
  </c:chart>
  <c:spPr>
    <a:noFill/>
    <a:ln>
      <a:solidFill>
        <a:srgbClr val="8497B0"/>
      </a:solidFill>
    </a:ln>
    <a:effectLst/>
  </c:spPr>
  <c:txPr>
    <a:bodyPr/>
    <a:lstStyle/>
    <a:p>
      <a:pPr>
        <a:defRPr sz="1300" b="1">
          <a:solidFill>
            <a:srgbClr val="000000"/>
          </a:solidFill>
          <a:latin typeface="Aptos" panose="020B0004020202020204" pitchFamily="34" charset="0"/>
          <a:cs typeface="Arial" panose="020B0604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0.622</cdr:x>
      <cdr:y>0.22234</cdr:y>
    </cdr:from>
    <cdr:to>
      <cdr:x>0.84594</cdr:x>
      <cdr:y>0.46698</cdr:y>
    </cdr:to>
    <cdr:sp macro="" textlink="">
      <cdr:nvSpPr>
        <cdr:cNvPr id="3" name="TextBox 2">
          <a:extLst xmlns:a="http://schemas.openxmlformats.org/drawingml/2006/main">
            <a:ext uri="{FF2B5EF4-FFF2-40B4-BE49-F238E27FC236}">
              <a16:creationId xmlns:a16="http://schemas.microsoft.com/office/drawing/2014/main" id="{755AE0F5-FD0A-47D9-B0A4-792A9AC95FE3}"/>
            </a:ext>
          </a:extLst>
        </cdr:cNvPr>
        <cdr:cNvSpPr txBox="1"/>
      </cdr:nvSpPr>
      <cdr:spPr>
        <a:xfrm xmlns:a="http://schemas.openxmlformats.org/drawingml/2006/main">
          <a:off x="8794603" y="967478"/>
          <a:ext cx="3166280" cy="10645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ZW"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0.622</cdr:x>
      <cdr:y>0.22234</cdr:y>
    </cdr:from>
    <cdr:to>
      <cdr:x>0.84594</cdr:x>
      <cdr:y>0.46698</cdr:y>
    </cdr:to>
    <cdr:sp macro="" textlink="">
      <cdr:nvSpPr>
        <cdr:cNvPr id="3" name="TextBox 2">
          <a:extLst xmlns:a="http://schemas.openxmlformats.org/drawingml/2006/main">
            <a:ext uri="{FF2B5EF4-FFF2-40B4-BE49-F238E27FC236}">
              <a16:creationId xmlns:a16="http://schemas.microsoft.com/office/drawing/2014/main" id="{755AE0F5-FD0A-47D9-B0A4-792A9AC95FE3}"/>
            </a:ext>
          </a:extLst>
        </cdr:cNvPr>
        <cdr:cNvSpPr txBox="1"/>
      </cdr:nvSpPr>
      <cdr:spPr>
        <a:xfrm xmlns:a="http://schemas.openxmlformats.org/drawingml/2006/main">
          <a:off x="8794603" y="967478"/>
          <a:ext cx="3166280" cy="10645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ZW"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0.622</cdr:x>
      <cdr:y>0.22234</cdr:y>
    </cdr:from>
    <cdr:to>
      <cdr:x>0.84594</cdr:x>
      <cdr:y>0.46698</cdr:y>
    </cdr:to>
    <cdr:sp macro="" textlink="">
      <cdr:nvSpPr>
        <cdr:cNvPr id="3" name="TextBox 2">
          <a:extLst xmlns:a="http://schemas.openxmlformats.org/drawingml/2006/main">
            <a:ext uri="{FF2B5EF4-FFF2-40B4-BE49-F238E27FC236}">
              <a16:creationId xmlns:a16="http://schemas.microsoft.com/office/drawing/2014/main" id="{755AE0F5-FD0A-47D9-B0A4-792A9AC95FE3}"/>
            </a:ext>
          </a:extLst>
        </cdr:cNvPr>
        <cdr:cNvSpPr txBox="1"/>
      </cdr:nvSpPr>
      <cdr:spPr>
        <a:xfrm xmlns:a="http://schemas.openxmlformats.org/drawingml/2006/main">
          <a:off x="8794603" y="967478"/>
          <a:ext cx="3166280" cy="10645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ZW" sz="1100" dirty="0"/>
        </a:p>
      </cdr:txBody>
    </cdr:sp>
  </cdr:relSizeAnchor>
</c:userShapes>
</file>

<file path=ppt/drawings/drawing4.xml><?xml version="1.0" encoding="utf-8"?>
<c:userShapes xmlns:c="http://schemas.openxmlformats.org/drawingml/2006/chart">
  <cdr:relSizeAnchor xmlns:cdr="http://schemas.openxmlformats.org/drawingml/2006/chartDrawing">
    <cdr:from>
      <cdr:x>0.622</cdr:x>
      <cdr:y>0.22234</cdr:y>
    </cdr:from>
    <cdr:to>
      <cdr:x>0.84594</cdr:x>
      <cdr:y>0.46698</cdr:y>
    </cdr:to>
    <cdr:sp macro="" textlink="">
      <cdr:nvSpPr>
        <cdr:cNvPr id="3" name="TextBox 2">
          <a:extLst xmlns:a="http://schemas.openxmlformats.org/drawingml/2006/main">
            <a:ext uri="{FF2B5EF4-FFF2-40B4-BE49-F238E27FC236}">
              <a16:creationId xmlns:a16="http://schemas.microsoft.com/office/drawing/2014/main" id="{755AE0F5-FD0A-47D9-B0A4-792A9AC95FE3}"/>
            </a:ext>
          </a:extLst>
        </cdr:cNvPr>
        <cdr:cNvSpPr txBox="1"/>
      </cdr:nvSpPr>
      <cdr:spPr>
        <a:xfrm xmlns:a="http://schemas.openxmlformats.org/drawingml/2006/main">
          <a:off x="8794603" y="967478"/>
          <a:ext cx="3166280" cy="10645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ZW" sz="1100" dirty="0"/>
        </a:p>
      </cdr:txBody>
    </cdr:sp>
  </cdr:relSizeAnchor>
</c:userShapes>
</file>

<file path=ppt/drawings/drawing5.xml><?xml version="1.0" encoding="utf-8"?>
<c:userShapes xmlns:c="http://schemas.openxmlformats.org/drawingml/2006/chart">
  <cdr:relSizeAnchor xmlns:cdr="http://schemas.openxmlformats.org/drawingml/2006/chartDrawing">
    <cdr:from>
      <cdr:x>0.622</cdr:x>
      <cdr:y>0.22234</cdr:y>
    </cdr:from>
    <cdr:to>
      <cdr:x>0.84594</cdr:x>
      <cdr:y>0.46698</cdr:y>
    </cdr:to>
    <cdr:sp macro="" textlink="">
      <cdr:nvSpPr>
        <cdr:cNvPr id="3" name="TextBox 2">
          <a:extLst xmlns:a="http://schemas.openxmlformats.org/drawingml/2006/main">
            <a:ext uri="{FF2B5EF4-FFF2-40B4-BE49-F238E27FC236}">
              <a16:creationId xmlns:a16="http://schemas.microsoft.com/office/drawing/2014/main" id="{755AE0F5-FD0A-47D9-B0A4-792A9AC95FE3}"/>
            </a:ext>
          </a:extLst>
        </cdr:cNvPr>
        <cdr:cNvSpPr txBox="1"/>
      </cdr:nvSpPr>
      <cdr:spPr>
        <a:xfrm xmlns:a="http://schemas.openxmlformats.org/drawingml/2006/main">
          <a:off x="8794603" y="967478"/>
          <a:ext cx="3166280" cy="10645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ZW" sz="1100" dirty="0"/>
        </a:p>
      </cdr:txBody>
    </cdr:sp>
  </cdr:relSizeAnchor>
</c:userShapes>
</file>

<file path=ppt/drawings/drawing6.xml><?xml version="1.0" encoding="utf-8"?>
<c:userShapes xmlns:c="http://schemas.openxmlformats.org/drawingml/2006/chart">
  <cdr:relSizeAnchor xmlns:cdr="http://schemas.openxmlformats.org/drawingml/2006/chartDrawing">
    <cdr:from>
      <cdr:x>0.622</cdr:x>
      <cdr:y>0.22234</cdr:y>
    </cdr:from>
    <cdr:to>
      <cdr:x>0.84594</cdr:x>
      <cdr:y>0.46698</cdr:y>
    </cdr:to>
    <cdr:sp macro="" textlink="">
      <cdr:nvSpPr>
        <cdr:cNvPr id="3" name="TextBox 2">
          <a:extLst xmlns:a="http://schemas.openxmlformats.org/drawingml/2006/main">
            <a:ext uri="{FF2B5EF4-FFF2-40B4-BE49-F238E27FC236}">
              <a16:creationId xmlns:a16="http://schemas.microsoft.com/office/drawing/2014/main" id="{755AE0F5-FD0A-47D9-B0A4-792A9AC95FE3}"/>
            </a:ext>
          </a:extLst>
        </cdr:cNvPr>
        <cdr:cNvSpPr txBox="1"/>
      </cdr:nvSpPr>
      <cdr:spPr>
        <a:xfrm xmlns:a="http://schemas.openxmlformats.org/drawingml/2006/main">
          <a:off x="8794603" y="967478"/>
          <a:ext cx="3166280" cy="10645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ZW" sz="1100" dirty="0"/>
        </a:p>
      </cdr:txBody>
    </cdr:sp>
  </cdr:relSizeAnchor>
</c:userShapes>
</file>

<file path=ppt/drawings/drawing7.xml><?xml version="1.0" encoding="utf-8"?>
<c:userShapes xmlns:c="http://schemas.openxmlformats.org/drawingml/2006/chart">
  <cdr:relSizeAnchor xmlns:cdr="http://schemas.openxmlformats.org/drawingml/2006/chartDrawing">
    <cdr:from>
      <cdr:x>0.622</cdr:x>
      <cdr:y>0.22234</cdr:y>
    </cdr:from>
    <cdr:to>
      <cdr:x>0.84594</cdr:x>
      <cdr:y>0.46698</cdr:y>
    </cdr:to>
    <cdr:sp macro="" textlink="">
      <cdr:nvSpPr>
        <cdr:cNvPr id="3" name="TextBox 2">
          <a:extLst xmlns:a="http://schemas.openxmlformats.org/drawingml/2006/main">
            <a:ext uri="{FF2B5EF4-FFF2-40B4-BE49-F238E27FC236}">
              <a16:creationId xmlns:a16="http://schemas.microsoft.com/office/drawing/2014/main" id="{755AE0F5-FD0A-47D9-B0A4-792A9AC95FE3}"/>
            </a:ext>
          </a:extLst>
        </cdr:cNvPr>
        <cdr:cNvSpPr txBox="1"/>
      </cdr:nvSpPr>
      <cdr:spPr>
        <a:xfrm xmlns:a="http://schemas.openxmlformats.org/drawingml/2006/main">
          <a:off x="8794603" y="967478"/>
          <a:ext cx="3166280" cy="10645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ZW" sz="1100" dirty="0"/>
        </a:p>
      </cdr:txBody>
    </cdr:sp>
  </cdr:relSizeAnchor>
</c:userShapes>
</file>

<file path=ppt/drawings/drawing8.xml><?xml version="1.0" encoding="utf-8"?>
<c:userShapes xmlns:c="http://schemas.openxmlformats.org/drawingml/2006/chart">
  <cdr:relSizeAnchor xmlns:cdr="http://schemas.openxmlformats.org/drawingml/2006/chartDrawing">
    <cdr:from>
      <cdr:x>0.622</cdr:x>
      <cdr:y>0.22234</cdr:y>
    </cdr:from>
    <cdr:to>
      <cdr:x>0.84594</cdr:x>
      <cdr:y>0.46698</cdr:y>
    </cdr:to>
    <cdr:sp macro="" textlink="">
      <cdr:nvSpPr>
        <cdr:cNvPr id="3" name="TextBox 2">
          <a:extLst xmlns:a="http://schemas.openxmlformats.org/drawingml/2006/main">
            <a:ext uri="{FF2B5EF4-FFF2-40B4-BE49-F238E27FC236}">
              <a16:creationId xmlns:a16="http://schemas.microsoft.com/office/drawing/2014/main" id="{755AE0F5-FD0A-47D9-B0A4-792A9AC95FE3}"/>
            </a:ext>
          </a:extLst>
        </cdr:cNvPr>
        <cdr:cNvSpPr txBox="1"/>
      </cdr:nvSpPr>
      <cdr:spPr>
        <a:xfrm xmlns:a="http://schemas.openxmlformats.org/drawingml/2006/main">
          <a:off x="8794603" y="967478"/>
          <a:ext cx="3166280" cy="10645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ZW" sz="1100" dirty="0"/>
        </a:p>
      </cdr:txBody>
    </cdr:sp>
  </cdr:relSizeAnchor>
</c:userShapes>
</file>

<file path=ppt/drawings/drawing9.xml><?xml version="1.0" encoding="utf-8"?>
<c:userShapes xmlns:c="http://schemas.openxmlformats.org/drawingml/2006/chart">
  <cdr:relSizeAnchor xmlns:cdr="http://schemas.openxmlformats.org/drawingml/2006/chartDrawing">
    <cdr:from>
      <cdr:x>0</cdr:x>
      <cdr:y>0.4269</cdr:y>
    </cdr:from>
    <cdr:to>
      <cdr:x>0.11333</cdr:x>
      <cdr:y>0.50102</cdr:y>
    </cdr:to>
    <cdr:sp macro="" textlink="">
      <cdr:nvSpPr>
        <cdr:cNvPr id="2" name="TextBox 9">
          <a:extLst xmlns:a="http://schemas.openxmlformats.org/drawingml/2006/main">
            <a:ext uri="{FF2B5EF4-FFF2-40B4-BE49-F238E27FC236}">
              <a16:creationId xmlns:a16="http://schemas.microsoft.com/office/drawing/2014/main" id="{F53D691A-335A-BDF1-225C-305242F83F61}"/>
            </a:ext>
          </a:extLst>
        </cdr:cNvPr>
        <cdr:cNvSpPr txBox="1"/>
      </cdr:nvSpPr>
      <cdr:spPr>
        <a:xfrm xmlns:a="http://schemas.openxmlformats.org/drawingml/2006/main">
          <a:off x="-1" y="1683999"/>
          <a:ext cx="1381759" cy="292388"/>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300" b="1" dirty="0">
              <a:solidFill>
                <a:schemeClr val="bg1"/>
              </a:solidFill>
              <a:latin typeface="Aptos" panose="020B0004020202020204" pitchFamily="34" charset="0"/>
            </a:rPr>
            <a:t>2024 CSI = 69%</a:t>
          </a:r>
        </a:p>
      </cdr:txBody>
    </cdr:sp>
  </cdr:relSizeAnchor>
</c:userShapes>
</file>

<file path=ppt/drawings/drawing10.xml><?xml version="1.0" encoding="utf-8"?>
<c:userShapes xmlns:c="http://schemas.openxmlformats.org/drawingml/2006/chart">
  <cdr:relSizeAnchor xmlns:cdr="http://schemas.openxmlformats.org/drawingml/2006/chartDrawing">
    <cdr:from>
      <cdr:x>0.622</cdr:x>
      <cdr:y>0.22234</cdr:y>
    </cdr:from>
    <cdr:to>
      <cdr:x>0.84594</cdr:x>
      <cdr:y>0.46698</cdr:y>
    </cdr:to>
    <cdr:sp macro="" textlink="">
      <cdr:nvSpPr>
        <cdr:cNvPr id="3" name="TextBox 2">
          <a:extLst xmlns:a="http://schemas.openxmlformats.org/drawingml/2006/main">
            <a:ext uri="{FF2B5EF4-FFF2-40B4-BE49-F238E27FC236}">
              <a16:creationId xmlns:a16="http://schemas.microsoft.com/office/drawing/2014/main" id="{755AE0F5-FD0A-47D9-B0A4-792A9AC95FE3}"/>
            </a:ext>
          </a:extLst>
        </cdr:cNvPr>
        <cdr:cNvSpPr txBox="1"/>
      </cdr:nvSpPr>
      <cdr:spPr>
        <a:xfrm xmlns:a="http://schemas.openxmlformats.org/drawingml/2006/main">
          <a:off x="8794603" y="967478"/>
          <a:ext cx="3166280" cy="10645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ZW" sz="1100" dirty="0"/>
        </a:p>
      </cdr:txBody>
    </cdr:sp>
  </cdr:relSizeAnchor>
</c:userShapes>
</file>

<file path=ppt/drawings/drawing11.xml><?xml version="1.0" encoding="utf-8"?>
<c:userShapes xmlns:c="http://schemas.openxmlformats.org/drawingml/2006/chart">
  <cdr:relSizeAnchor xmlns:cdr="http://schemas.openxmlformats.org/drawingml/2006/chartDrawing">
    <cdr:from>
      <cdr:x>0.622</cdr:x>
      <cdr:y>0.22234</cdr:y>
    </cdr:from>
    <cdr:to>
      <cdr:x>0.84594</cdr:x>
      <cdr:y>0.46698</cdr:y>
    </cdr:to>
    <cdr:sp macro="" textlink="">
      <cdr:nvSpPr>
        <cdr:cNvPr id="3" name="TextBox 2">
          <a:extLst xmlns:a="http://schemas.openxmlformats.org/drawingml/2006/main">
            <a:ext uri="{FF2B5EF4-FFF2-40B4-BE49-F238E27FC236}">
              <a16:creationId xmlns:a16="http://schemas.microsoft.com/office/drawing/2014/main" id="{755AE0F5-FD0A-47D9-B0A4-792A9AC95FE3}"/>
            </a:ext>
          </a:extLst>
        </cdr:cNvPr>
        <cdr:cNvSpPr txBox="1"/>
      </cdr:nvSpPr>
      <cdr:spPr>
        <a:xfrm xmlns:a="http://schemas.openxmlformats.org/drawingml/2006/main">
          <a:off x="8794603" y="967478"/>
          <a:ext cx="3166280" cy="10645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ZW"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W"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5654E-D1B6-41E5-B3A9-0F232566255B}" type="datetimeFigureOut">
              <a:rPr lang="en-ZW" smtClean="0"/>
              <a:t>27/1/2025</a:t>
            </a:fld>
            <a:endParaRPr lang="en-ZW"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W"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W"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9F0CF9-9267-4027-9A39-1E04511051B2}" type="slidenum">
              <a:rPr lang="en-ZW" smtClean="0"/>
              <a:t>‹#›</a:t>
            </a:fld>
            <a:endParaRPr lang="en-ZW" dirty="0"/>
          </a:p>
        </p:txBody>
      </p:sp>
    </p:spTree>
    <p:extLst>
      <p:ext uri="{BB962C8B-B14F-4D97-AF65-F5344CB8AC3E}">
        <p14:creationId xmlns:p14="http://schemas.microsoft.com/office/powerpoint/2010/main" val="2028195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W"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9959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W" dirty="0"/>
          </a:p>
        </p:txBody>
      </p:sp>
      <p:sp>
        <p:nvSpPr>
          <p:cNvPr id="4" name="Slide Number Placeholder 3"/>
          <p:cNvSpPr>
            <a:spLocks noGrp="1"/>
          </p:cNvSpPr>
          <p:nvPr>
            <p:ph type="sldNum" sz="quarter" idx="5"/>
          </p:nvPr>
        </p:nvSpPr>
        <p:spPr/>
        <p:txBody>
          <a:bodyPr/>
          <a:lstStyle/>
          <a:p>
            <a:fld id="{9C9F0CF9-9267-4027-9A39-1E04511051B2}" type="slidenum">
              <a:rPr lang="en-ZW" smtClean="0"/>
              <a:t>9</a:t>
            </a:fld>
            <a:endParaRPr lang="en-ZW" dirty="0"/>
          </a:p>
        </p:txBody>
      </p:sp>
    </p:spTree>
    <p:extLst>
      <p:ext uri="{BB962C8B-B14F-4D97-AF65-F5344CB8AC3E}">
        <p14:creationId xmlns:p14="http://schemas.microsoft.com/office/powerpoint/2010/main" val="4177276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273B5-7748-A2D0-2A8A-B0898238D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5A32F2-B07F-F678-BCA6-1422CCF427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833CE9-33B1-9D0E-9DB0-503E56A11890}"/>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0F3788E8-6BDB-7973-40A5-31FA6C5700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7044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46CDF-C15C-04D2-96A1-0A0D92CCC1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963357-4076-D914-1177-5AE4050B41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6928C0-BA5E-31C7-B99F-9B47FCB3236A}"/>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46229115-28FA-2EA0-0F07-501D02C8F702}"/>
              </a:ext>
            </a:extLst>
          </p:cNvPr>
          <p:cNvSpPr>
            <a:spLocks noGrp="1"/>
          </p:cNvSpPr>
          <p:nvPr>
            <p:ph type="sldNum" sz="quarter" idx="5"/>
          </p:nvPr>
        </p:nvSpPr>
        <p:spPr/>
        <p:txBody>
          <a:bodyPr/>
          <a:lstStyle/>
          <a:p>
            <a:fld id="{9C9F0CF9-9267-4027-9A39-1E04511051B2}" type="slidenum">
              <a:rPr lang="en-ZW" smtClean="0"/>
              <a:t>11</a:t>
            </a:fld>
            <a:endParaRPr lang="en-ZW" dirty="0"/>
          </a:p>
        </p:txBody>
      </p:sp>
    </p:spTree>
    <p:extLst>
      <p:ext uri="{BB962C8B-B14F-4D97-AF65-F5344CB8AC3E}">
        <p14:creationId xmlns:p14="http://schemas.microsoft.com/office/powerpoint/2010/main" val="2971385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W"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2968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1806E-A25E-4803-B0D8-9DCDE2C7F0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BCD919-0C30-8CA3-D40F-24ACBFFB5B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785DC2-D8EB-1E57-CF13-8E54A94AFB9F}"/>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DBB0A424-13C7-7C52-B599-D22C37C91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2442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43B67-18AC-C65F-F4CC-6D8ABCFE42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D0A1E3-FA8F-4235-3182-E86AD83D4B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D10DCB-CE21-B194-434E-B7F62E3AF21B}"/>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A00189B8-75AD-A254-D817-FF546268FE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275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09775-7ECA-8D62-3141-91524406CF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17DE7C-1907-EF0E-492D-8D9141FEA1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9ED788-C106-8216-82BB-2DCD4A1486C7}"/>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1F1F2355-BC4B-5B52-62A9-645D96F134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9268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8C61A-8CF3-3485-6DDB-31423566D7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BFFA8F-3155-CD91-A7D2-4468D51E6E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B28B27-32F2-32B4-8099-D3508DCFA36C}"/>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577F2A15-D1EA-541D-B73C-12EE667011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1824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4FC1A-86DF-6E42-4525-CBBCA5340C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15C018-CC81-ED25-D220-3CB3DFDA00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704FC9-AD9E-F574-6748-986CF764E1DB}"/>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72AAE3A2-2E21-5FB4-7F48-7566CCC38BBA}"/>
              </a:ext>
            </a:extLst>
          </p:cNvPr>
          <p:cNvSpPr>
            <a:spLocks noGrp="1"/>
          </p:cNvSpPr>
          <p:nvPr>
            <p:ph type="sldNum" sz="quarter" idx="5"/>
          </p:nvPr>
        </p:nvSpPr>
        <p:spPr/>
        <p:txBody>
          <a:bodyPr/>
          <a:lstStyle/>
          <a:p>
            <a:fld id="{9C9F0CF9-9267-4027-9A39-1E04511051B2}" type="slidenum">
              <a:rPr lang="en-ZW" smtClean="0"/>
              <a:t>17</a:t>
            </a:fld>
            <a:endParaRPr lang="en-ZW" dirty="0"/>
          </a:p>
        </p:txBody>
      </p:sp>
    </p:spTree>
    <p:extLst>
      <p:ext uri="{BB962C8B-B14F-4D97-AF65-F5344CB8AC3E}">
        <p14:creationId xmlns:p14="http://schemas.microsoft.com/office/powerpoint/2010/main" val="3554354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7A4DE-B176-CDFE-9B00-F7F4297788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024880-68C9-4C12-C803-A8DB0DFF1F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866355-C85D-2578-0D77-531E904579CC}"/>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029AB47B-D9D7-ED7B-0EE8-73526ED6A15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9771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7374F-53E1-FF3E-821B-323327F340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83D9A2-7B22-9E21-62B2-B32977E3CF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307A81-44E5-0EC1-C0EB-E291C3783B21}"/>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375B8EDA-4522-184A-4A20-9585C39B7D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7249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0650C-A9E8-D713-6783-49C6B75475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8AB05C-B31E-9DB7-AB33-09E66D9136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D8A374-803B-E2E1-8308-E510542B923C}"/>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A4163E2F-D85E-BFC5-A47A-ABE2B902D2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4343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F00E8-276C-8112-FFBE-0917964242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2943F6-D2AC-E4EC-A76A-667BF85F01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09E744-1F69-9396-BEA3-1EB494B334AB}"/>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FC053062-A263-0E96-F862-D357A58351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9422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A6D40-A42C-EF2B-D037-230F9EE051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89F572-B18A-B980-DC1A-3999F90E4F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D74A02-E3C8-281A-C137-6EC0B9606DCD}"/>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4ED7639D-E9F9-5875-AD77-EAA02A9EF0C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171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BF604-7C40-0D53-5D74-5D617B3D53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6B4956-34DE-6E22-0672-42D0976E67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79C431-55DE-6AA4-1731-F8097F49F2C6}"/>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17250D45-DE6E-BB34-38A3-84088C643E59}"/>
              </a:ext>
            </a:extLst>
          </p:cNvPr>
          <p:cNvSpPr>
            <a:spLocks noGrp="1"/>
          </p:cNvSpPr>
          <p:nvPr>
            <p:ph type="sldNum" sz="quarter" idx="5"/>
          </p:nvPr>
        </p:nvSpPr>
        <p:spPr/>
        <p:txBody>
          <a:bodyPr/>
          <a:lstStyle/>
          <a:p>
            <a:fld id="{9C9F0CF9-9267-4027-9A39-1E04511051B2}" type="slidenum">
              <a:rPr lang="en-ZW" smtClean="0"/>
              <a:t>23</a:t>
            </a:fld>
            <a:endParaRPr lang="en-ZW" dirty="0"/>
          </a:p>
        </p:txBody>
      </p:sp>
    </p:spTree>
    <p:extLst>
      <p:ext uri="{BB962C8B-B14F-4D97-AF65-F5344CB8AC3E}">
        <p14:creationId xmlns:p14="http://schemas.microsoft.com/office/powerpoint/2010/main" val="10112211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A3624-E2E7-0085-20F2-2107E9CE1D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B9629D-6296-F78F-DC1B-3413EDA0AF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0AC31E-2BD7-8FD2-CF63-89BDE427B116}"/>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64408800-125B-FB0A-E5C7-7162C209AB4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2444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FF90C-F75B-20D1-929E-9C5A603367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A58312-8034-27C2-B918-FB96F2EF21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8D5041-1B8D-BA03-2413-BCB6668A5C24}"/>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D71C018C-53B7-121E-D484-BFB3EFE09C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954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D901A-C01C-3451-19E5-1DAEE8947C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A8176C-3D1C-8EFB-1AB4-C1B0E41D48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2381C8-0E4A-E3A4-B595-40274430E3D8}"/>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D7782115-42B3-276F-B221-0B184166EC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5220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8CA4B-90DF-0191-7D1F-8ADF223BF6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F89687-20D0-0345-D5FF-36590264D3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05D661-A4B6-8071-9E1E-B552E567F90C}"/>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40857FB7-AF16-1F3D-D23D-2F0369FB53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7934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15ADA-AF70-37A0-78E5-49EAA05A92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6283A1-4375-CC71-1CAF-57CBE31BBD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53CE43-07B4-7ABA-9D56-ABE3CA33471C}"/>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56EEBAA9-AE81-AA60-A814-0C292BDF40F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94327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7311F-16CB-E8BA-7F4A-23A6987545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167A9A-79D7-7248-08A0-0ABEC73C05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9DC8A7-5D5E-D120-E475-3635CD91FFF5}"/>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E8745037-78BC-F488-F8A8-8AF8C4FD9ED1}"/>
              </a:ext>
            </a:extLst>
          </p:cNvPr>
          <p:cNvSpPr>
            <a:spLocks noGrp="1"/>
          </p:cNvSpPr>
          <p:nvPr>
            <p:ph type="sldNum" sz="quarter" idx="5"/>
          </p:nvPr>
        </p:nvSpPr>
        <p:spPr/>
        <p:txBody>
          <a:bodyPr/>
          <a:lstStyle/>
          <a:p>
            <a:fld id="{9C9F0CF9-9267-4027-9A39-1E04511051B2}" type="slidenum">
              <a:rPr lang="en-ZW" smtClean="0"/>
              <a:t>29</a:t>
            </a:fld>
            <a:endParaRPr lang="en-ZW" dirty="0"/>
          </a:p>
        </p:txBody>
      </p:sp>
    </p:spTree>
    <p:extLst>
      <p:ext uri="{BB962C8B-B14F-4D97-AF65-F5344CB8AC3E}">
        <p14:creationId xmlns:p14="http://schemas.microsoft.com/office/powerpoint/2010/main" val="3630231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3CEFF-CE21-A0A7-51DB-E4C9D01C13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D24BAD-6161-7C78-05DE-060A2CDDFA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427C5D-4610-97E4-44C8-A9A8A171838F}"/>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5FD414C2-0D07-F007-188A-0E274DBCD9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8649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E222D-5DB8-9071-165F-729B50698C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C1D6E3-6C09-2695-6134-AFD0A8523A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85F759-BBC4-EA3A-E204-2E5617781E66}"/>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80EC4292-7FDA-4839-BA9C-94F7245A30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71427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53968-2581-1700-393A-87205C1A66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4CF5BB-ECC5-A792-189C-48611D2585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2C12B6-425A-4D41-2454-C46D4EE7A73D}"/>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67BE4338-3425-B518-CAE4-A921F893B3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11509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58EAF-92AE-F813-BA9E-625BEF86FA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91536F-4041-5B27-3258-B983ED8E68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FE88F4-749C-EAF2-3AAF-931D38724BBF}"/>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B013A07E-9714-3815-5397-211E7C9C38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35323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E6071-918F-F51B-895A-CF669C263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0A8858-A64F-F6A7-250B-A340880588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30316F-6EB3-4220-05ED-821C0A4C064D}"/>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628D4E59-3083-9625-4BA1-4784054A60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16230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69D5A-54B0-83DE-CDA4-281FBE9E43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B09FBA-A7E7-AE80-FF5D-C2F9814258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57D575-2E96-09F6-B895-6058399BC562}"/>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352DFFDF-01B8-ED54-C1D7-0A89AD28119E}"/>
              </a:ext>
            </a:extLst>
          </p:cNvPr>
          <p:cNvSpPr>
            <a:spLocks noGrp="1"/>
          </p:cNvSpPr>
          <p:nvPr>
            <p:ph type="sldNum" sz="quarter" idx="5"/>
          </p:nvPr>
        </p:nvSpPr>
        <p:spPr/>
        <p:txBody>
          <a:bodyPr/>
          <a:lstStyle/>
          <a:p>
            <a:fld id="{9C9F0CF9-9267-4027-9A39-1E04511051B2}" type="slidenum">
              <a:rPr lang="en-ZW" smtClean="0"/>
              <a:t>35</a:t>
            </a:fld>
            <a:endParaRPr lang="en-ZW" dirty="0"/>
          </a:p>
        </p:txBody>
      </p:sp>
    </p:spTree>
    <p:extLst>
      <p:ext uri="{BB962C8B-B14F-4D97-AF65-F5344CB8AC3E}">
        <p14:creationId xmlns:p14="http://schemas.microsoft.com/office/powerpoint/2010/main" val="27340170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1F67B-10F3-5673-694C-01C717360E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E96B79-B530-7063-F6AA-499DCE8DE2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422B95-EA42-C894-832E-3B3C4DF1C7C2}"/>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601D2FF0-F5D1-2291-0EA3-CBFD60DD76F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56384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4E0CC-A3FB-19D0-5EDC-A9BD7DC17A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BD023-141F-2FC8-E742-D3987D8C7F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78FBD7-261E-AE1E-673B-EF274657CE8E}"/>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F07C740C-33E8-9057-2A7A-5DD559BDBE2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69987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A20CC-0176-BBD6-327F-76F189B60F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7A5F15-B3CC-1531-9D43-E460378F75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BABA01-1359-3A2C-BE91-425C8B763D23}"/>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FAF24C00-D6F8-F4FF-7269-040F548A4E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62052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3F328-F0B0-3F72-0234-05D2CCED0A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C43E86-9DCD-AFC2-C080-47C02B2EAB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6A42E5-C4F1-F630-F965-C21C939A3EE1}"/>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A4893A4F-72CF-DE10-62A7-309798734D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9920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0206F-E3FC-104C-CE11-A6D0DF984C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32790A-9EB2-24C6-9EAF-92CD5FDB26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AC7287-7DB0-76F4-70B4-C67738583F1A}"/>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E1914AA8-84DD-5262-62E1-95E0F5DA7F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59706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7D8B3-6BF9-906B-1845-6BCD0BBF15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F698F4-48C7-BBFE-5FCD-3BF0EFEBDF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1455CC-B3CF-0423-9F3C-F0C00969A783}"/>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D504FAB6-728E-0609-CC33-C8871E04CB3B}"/>
              </a:ext>
            </a:extLst>
          </p:cNvPr>
          <p:cNvSpPr>
            <a:spLocks noGrp="1"/>
          </p:cNvSpPr>
          <p:nvPr>
            <p:ph type="sldNum" sz="quarter" idx="5"/>
          </p:nvPr>
        </p:nvSpPr>
        <p:spPr/>
        <p:txBody>
          <a:bodyPr/>
          <a:lstStyle/>
          <a:p>
            <a:fld id="{9C9F0CF9-9267-4027-9A39-1E04511051B2}" type="slidenum">
              <a:rPr lang="en-ZW" smtClean="0"/>
              <a:t>41</a:t>
            </a:fld>
            <a:endParaRPr lang="en-ZW" dirty="0"/>
          </a:p>
        </p:txBody>
      </p:sp>
    </p:spTree>
    <p:extLst>
      <p:ext uri="{BB962C8B-B14F-4D97-AF65-F5344CB8AC3E}">
        <p14:creationId xmlns:p14="http://schemas.microsoft.com/office/powerpoint/2010/main" val="32583854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C90C7-60E1-70A3-07DF-AE63705665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B195AD-3928-4929-1766-77B97074C9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BBC4E2-6697-7B0D-5BAA-08D946597313}"/>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36B0FF3F-3535-2221-9F73-69F16FA8BD4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54422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1E7F6-1B6B-13CC-5ACF-CF4DD7E43B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B2BF48-EEE1-7BEA-383E-B8B460D5CD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16550E-17D2-F4F7-6177-6E22916A76E8}"/>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27F00943-A876-BA63-3027-692584F48F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71131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78F47-F239-0D38-6827-74FB3AB53D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C14628-5AD0-C6C3-2FE0-F120BA7F27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F937BC-6BDF-57D8-5430-1B9A2548392F}"/>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D3D48BBB-14EE-0752-C7FC-486EA92753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33704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A8088-D7E5-76D4-9397-567467FD51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689620-08D2-029C-8272-07E2037BB7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3BB7A3-6526-52F2-92DE-7768923DFE74}"/>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4C437A92-2D17-6C4F-D92D-C4875C8F91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30403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8307C-9287-7B88-C355-DA10FA0D6A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DA0356-590B-FEB7-9B46-61B3F3A6BB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F3DD75-A75F-9B4B-C432-2B1776B3D439}"/>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C9D4F562-53AD-FB4D-CD8F-66D564579F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85221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B4FED-EF0C-44EF-CE8D-719F9357A3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39D70D-127D-CBC3-CBC6-8299FBC5FE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D8E5B3-62A9-773E-9896-BC8EA8246C85}"/>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5FA36D44-82DE-A527-8AD7-58165EB1A210}"/>
              </a:ext>
            </a:extLst>
          </p:cNvPr>
          <p:cNvSpPr>
            <a:spLocks noGrp="1"/>
          </p:cNvSpPr>
          <p:nvPr>
            <p:ph type="sldNum" sz="quarter" idx="5"/>
          </p:nvPr>
        </p:nvSpPr>
        <p:spPr/>
        <p:txBody>
          <a:bodyPr/>
          <a:lstStyle/>
          <a:p>
            <a:fld id="{9C9F0CF9-9267-4027-9A39-1E04511051B2}" type="slidenum">
              <a:rPr lang="en-ZW" smtClean="0"/>
              <a:t>47</a:t>
            </a:fld>
            <a:endParaRPr lang="en-ZW" dirty="0"/>
          </a:p>
        </p:txBody>
      </p:sp>
    </p:spTree>
    <p:extLst>
      <p:ext uri="{BB962C8B-B14F-4D97-AF65-F5344CB8AC3E}">
        <p14:creationId xmlns:p14="http://schemas.microsoft.com/office/powerpoint/2010/main" val="38501324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09B03-8FBD-12FD-EFB3-8BF98836E1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ACCECD-1C05-7225-4908-FB4FF422AB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D5A7C6-42B8-14FC-3DBB-64ACB381FBE6}"/>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CE415225-AE7D-B08F-749E-E0A9DF66B0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39505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0F764-FD2A-46FD-7A8F-FD847FBCA0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91BA7A-2847-316D-787F-D78673A2A2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960063-B80C-421E-417D-6F7319A0B280}"/>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C55C0D59-0EBD-492B-DEFE-03EB5ABE46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86683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AE622-4779-E552-76E4-0B364D731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8A98BB-F43F-E862-A076-EBC4F7B68A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923E4E-323F-94B1-1363-BCE11D0F0010}"/>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E20B09C8-887A-7D1D-F9D1-0F97FC5688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8406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DC530-1A3C-F99B-9E7A-6ED165A609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E6EA4C-D29B-C924-35B3-2F97BD0CF6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15821-3916-24CA-64F9-2F8C0BE3D148}"/>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733FDD20-20F2-F8B7-EFE1-3F1E3FD1C9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13958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FD6EF-6F3A-8D3F-7EAB-F6D5CE4570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9D1806-B5F3-3E79-6338-C0D95FF6B6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BE9DE2-A9ED-03D3-8349-1C91959641F1}"/>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486DFCF1-BAF4-A420-8EE1-F1F4765978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46396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6B833-7053-DB0C-CAD4-A8BA297CA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46A32-EFAB-81AB-05F5-D93C4D3599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0A6E8A-850E-086A-4963-62B3BAE42B99}"/>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BCC26BCC-6E78-959D-2CC3-EC54876726AB}"/>
              </a:ext>
            </a:extLst>
          </p:cNvPr>
          <p:cNvSpPr>
            <a:spLocks noGrp="1"/>
          </p:cNvSpPr>
          <p:nvPr>
            <p:ph type="sldNum" sz="quarter" idx="5"/>
          </p:nvPr>
        </p:nvSpPr>
        <p:spPr/>
        <p:txBody>
          <a:bodyPr/>
          <a:lstStyle/>
          <a:p>
            <a:fld id="{9C9F0CF9-9267-4027-9A39-1E04511051B2}" type="slidenum">
              <a:rPr lang="en-ZW" smtClean="0"/>
              <a:t>53</a:t>
            </a:fld>
            <a:endParaRPr lang="en-ZW" dirty="0"/>
          </a:p>
        </p:txBody>
      </p:sp>
    </p:spTree>
    <p:extLst>
      <p:ext uri="{BB962C8B-B14F-4D97-AF65-F5344CB8AC3E}">
        <p14:creationId xmlns:p14="http://schemas.microsoft.com/office/powerpoint/2010/main" val="31365530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71033-A71B-7CFC-D6A0-4E4D872278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6DF61A-8A6C-0601-BC1B-154F5078B0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F541F7-36AB-AE78-5A2A-0A191B4AECC7}"/>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5CB4358D-B61C-4FB9-5B96-B06ADEFBDD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56966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105C1-9ABB-E0AE-EE7D-1785BF524F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67F5BE-FE56-7AF5-A306-A0D7608ABD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D86D29-9241-B562-6129-165C7AFD7224}"/>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FE9C96BB-6507-9A47-84E5-F4624E1E47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88650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E27FF-7C05-4CB5-4D27-F22B908D56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9C01E2-F239-7F48-202D-CA7FD6F739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29B6C2-4492-B7F4-4A14-C409C01FC4E1}"/>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C043ED50-CA0E-005F-2235-8A949D8FAC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78109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B7F98-9028-F73D-91B0-1D3AB3A95D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184AAF-2CAA-69E4-BB12-A7F7DAF407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6A3886-8476-5C60-706C-5C9E9E6B0C0E}"/>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4207A6C2-6852-F9A5-E788-64E7E74062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9258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2C56B-B38C-9CA5-205F-6A23597BD6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603147-9EED-5CFF-2E21-135C9BE1AD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2E4115-C072-1B57-79B3-1A1A10799289}"/>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AEF52634-1E25-E9E4-BF3C-5AFCB8BB42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40879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EF325-1BA5-2056-3008-C04AD1A5DD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8F9167-BF2D-6B7B-6ED7-8602A5A661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213DF5-C122-52EA-6549-AC0CB10D909C}"/>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C04CEDC7-8025-17A5-2EF1-91A7123C4483}"/>
              </a:ext>
            </a:extLst>
          </p:cNvPr>
          <p:cNvSpPr>
            <a:spLocks noGrp="1"/>
          </p:cNvSpPr>
          <p:nvPr>
            <p:ph type="sldNum" sz="quarter" idx="5"/>
          </p:nvPr>
        </p:nvSpPr>
        <p:spPr/>
        <p:txBody>
          <a:bodyPr/>
          <a:lstStyle/>
          <a:p>
            <a:fld id="{9C9F0CF9-9267-4027-9A39-1E04511051B2}" type="slidenum">
              <a:rPr lang="en-ZW" smtClean="0"/>
              <a:t>59</a:t>
            </a:fld>
            <a:endParaRPr lang="en-ZW" dirty="0"/>
          </a:p>
        </p:txBody>
      </p:sp>
    </p:spTree>
    <p:extLst>
      <p:ext uri="{BB962C8B-B14F-4D97-AF65-F5344CB8AC3E}">
        <p14:creationId xmlns:p14="http://schemas.microsoft.com/office/powerpoint/2010/main" val="10749925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9B4E9-590C-2607-60A1-8E93B6A22A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63DD0E-C920-CE6D-B012-F9DC747120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7D03BF-DC84-8330-35C5-CF0033A0B5F1}"/>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07D74D6D-A450-9368-6D84-914D4C7210E4}"/>
              </a:ext>
            </a:extLst>
          </p:cNvPr>
          <p:cNvSpPr>
            <a:spLocks noGrp="1"/>
          </p:cNvSpPr>
          <p:nvPr>
            <p:ph type="sldNum" sz="quarter" idx="5"/>
          </p:nvPr>
        </p:nvSpPr>
        <p:spPr/>
        <p:txBody>
          <a:bodyPr/>
          <a:lstStyle/>
          <a:p>
            <a:fld id="{9C9F0CF9-9267-4027-9A39-1E04511051B2}" type="slidenum">
              <a:rPr lang="en-ZW" smtClean="0"/>
              <a:t>60</a:t>
            </a:fld>
            <a:endParaRPr lang="en-ZW" dirty="0"/>
          </a:p>
        </p:txBody>
      </p:sp>
    </p:spTree>
    <p:extLst>
      <p:ext uri="{BB962C8B-B14F-4D97-AF65-F5344CB8AC3E}">
        <p14:creationId xmlns:p14="http://schemas.microsoft.com/office/powerpoint/2010/main" val="35909769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D5DBD-A45F-8D6D-2F0C-B83F3BE1CC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03214-7461-45A1-19AC-865F62BAE8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C0DC4B-B957-F48C-1369-B488DBCB8DDB}"/>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3634BA8B-8165-A112-8280-8CE5A40DAC82}"/>
              </a:ext>
            </a:extLst>
          </p:cNvPr>
          <p:cNvSpPr>
            <a:spLocks noGrp="1"/>
          </p:cNvSpPr>
          <p:nvPr>
            <p:ph type="sldNum" sz="quarter" idx="5"/>
          </p:nvPr>
        </p:nvSpPr>
        <p:spPr/>
        <p:txBody>
          <a:bodyPr/>
          <a:lstStyle/>
          <a:p>
            <a:fld id="{9C9F0CF9-9267-4027-9A39-1E04511051B2}" type="slidenum">
              <a:rPr lang="en-ZW" smtClean="0"/>
              <a:t>61</a:t>
            </a:fld>
            <a:endParaRPr lang="en-ZW" dirty="0"/>
          </a:p>
        </p:txBody>
      </p:sp>
    </p:spTree>
    <p:extLst>
      <p:ext uri="{BB962C8B-B14F-4D97-AF65-F5344CB8AC3E}">
        <p14:creationId xmlns:p14="http://schemas.microsoft.com/office/powerpoint/2010/main" val="39130379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A9265-CDD0-4175-5940-B7B76C8E2C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D3CD88-9DF3-F135-E55A-9176F00B46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B33850-A9A5-AA6F-0E74-CCAE90C1F0F3}"/>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37111F24-1CD0-49F4-CDAC-686B205FAF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19880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FF68A-12F4-55AC-13CE-DE9CB30605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B82425-D199-4F28-05A0-44A131132A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B348DD-1937-23A2-43C8-A99CD912924A}"/>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BA500315-8619-3676-1234-5765F1B847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18892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D219C-90F4-59B5-4842-4097CCF683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E05B37-C5F5-E7D2-05E5-9F6AA743A1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57FA06-C29A-5E3C-FE50-7A854DD1C5FF}"/>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A0AF491A-0B57-BB9E-E9D4-8D0ED1F2AA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18201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EA6DE-D1CE-1731-B2F1-69494D4748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567007-1D7D-B6B5-A88D-A778CFE045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554EA0-4EAC-F710-9AB8-17B5FC36233C}"/>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979DFFE7-9865-DC86-63CB-D3184E73E8F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27217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44A02-3695-EF14-B18E-A9132E9509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117006-C896-FCAE-841B-5DB4B7027D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4CC031-45E1-D902-33D1-13B6DBF958B0}"/>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025C8834-4D48-20F0-22A9-36B179B3EE4B}"/>
              </a:ext>
            </a:extLst>
          </p:cNvPr>
          <p:cNvSpPr>
            <a:spLocks noGrp="1"/>
          </p:cNvSpPr>
          <p:nvPr>
            <p:ph type="sldNum" sz="quarter" idx="5"/>
          </p:nvPr>
        </p:nvSpPr>
        <p:spPr/>
        <p:txBody>
          <a:bodyPr/>
          <a:lstStyle/>
          <a:p>
            <a:fld id="{9C9F0CF9-9267-4027-9A39-1E04511051B2}" type="slidenum">
              <a:rPr lang="en-ZW" smtClean="0"/>
              <a:t>66</a:t>
            </a:fld>
            <a:endParaRPr lang="en-ZW" dirty="0"/>
          </a:p>
        </p:txBody>
      </p:sp>
    </p:spTree>
    <p:extLst>
      <p:ext uri="{BB962C8B-B14F-4D97-AF65-F5344CB8AC3E}">
        <p14:creationId xmlns:p14="http://schemas.microsoft.com/office/powerpoint/2010/main" val="19694234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45C52-2F47-0AF8-D731-5C87282229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3B0A94-8B49-99FD-C55D-1487453BA7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D6B8F7-B576-D336-1AA1-634C625D13D8}"/>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39D68B37-2494-6FEA-5083-0958D007E8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23205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EAC2C-AF1F-B7A2-4205-6CC78295FA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AB195A-8FB7-9CCD-BDD2-6AB2407CFF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95B96E-1B92-59F8-042D-1414C5D1E204}"/>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4F1BAAC6-BFF6-A66C-D0E3-17C81D8BA4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9346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9EFFD-627E-DC35-85C0-E1A6064F9B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BE5C61-9361-4947-3541-B51664510A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61B659-BA57-25E1-B921-7FDD1A3351F8}"/>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D7F02DD1-FA1B-AAA6-2A8E-AF5BCA5405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71365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82106-90E7-92A4-0E2B-1CA1E297A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2B7A2B-19FA-764D-2E3A-8522EE67E6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4D2938-84E6-0EDD-2C58-D523B0A512BE}"/>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01EB4CB3-35F2-7F03-C910-3DD65F465A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380074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34DC9-FDC8-2EB5-F03F-9232260A9F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CB84C7-CA50-0CE9-9700-9FFE6AAA41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DFA996-D792-D7B5-BCB9-E9F743D987B4}"/>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2422E0F3-94E3-6704-0877-5F3957545C83}"/>
              </a:ext>
            </a:extLst>
          </p:cNvPr>
          <p:cNvSpPr>
            <a:spLocks noGrp="1"/>
          </p:cNvSpPr>
          <p:nvPr>
            <p:ph type="sldNum" sz="quarter" idx="5"/>
          </p:nvPr>
        </p:nvSpPr>
        <p:spPr/>
        <p:txBody>
          <a:bodyPr/>
          <a:lstStyle/>
          <a:p>
            <a:fld id="{9C9F0CF9-9267-4027-9A39-1E04511051B2}" type="slidenum">
              <a:rPr lang="en-ZW" smtClean="0"/>
              <a:t>73</a:t>
            </a:fld>
            <a:endParaRPr lang="en-ZW" dirty="0"/>
          </a:p>
        </p:txBody>
      </p:sp>
    </p:spTree>
    <p:extLst>
      <p:ext uri="{BB962C8B-B14F-4D97-AF65-F5344CB8AC3E}">
        <p14:creationId xmlns:p14="http://schemas.microsoft.com/office/powerpoint/2010/main" val="6235663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0E3E5-D722-1ED3-077C-DC51855022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E26B1A-D4F0-2EBB-1A6E-552B168A85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EF9C47-D9EE-BD8B-C918-1EB7C56F27F3}"/>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AD9945D9-E7C5-ECFB-17B4-A9C5CE4E00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561818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EED74-C1A3-0057-5819-D781C59A53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158549-FD3D-1D79-8CA7-C2049B95E8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F1D1AD-E77A-E763-E6CD-6B9D9D121C49}"/>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04CAF1FF-6605-D959-5AE4-E6D51AEE8D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F0CF9-9267-4027-9A39-1E04511051B2}" type="slidenum">
              <a:rPr kumimoji="0" lang="en-Z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ZW"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22232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79EB7-B5E5-63D5-C3F4-0FE3B4327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7C29AC-FE07-EB6F-EAA3-E7EC9877A5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CD2633-BA2A-2B20-E567-CBB6D9E9899A}"/>
              </a:ext>
            </a:extLst>
          </p:cNvPr>
          <p:cNvSpPr>
            <a:spLocks noGrp="1"/>
          </p:cNvSpPr>
          <p:nvPr>
            <p:ph type="body" idx="1"/>
          </p:nvPr>
        </p:nvSpPr>
        <p:spPr/>
        <p:txBody>
          <a:bodyPr/>
          <a:lstStyle/>
          <a:p>
            <a:endParaRPr lang="en-ZW" dirty="0"/>
          </a:p>
        </p:txBody>
      </p:sp>
      <p:sp>
        <p:nvSpPr>
          <p:cNvPr id="4" name="Slide Number Placeholder 3">
            <a:extLst>
              <a:ext uri="{FF2B5EF4-FFF2-40B4-BE49-F238E27FC236}">
                <a16:creationId xmlns:a16="http://schemas.microsoft.com/office/drawing/2014/main" id="{4BBE871A-BF90-5362-5245-32C569F73503}"/>
              </a:ext>
            </a:extLst>
          </p:cNvPr>
          <p:cNvSpPr>
            <a:spLocks noGrp="1"/>
          </p:cNvSpPr>
          <p:nvPr>
            <p:ph type="sldNum" sz="quarter" idx="5"/>
          </p:nvPr>
        </p:nvSpPr>
        <p:spPr/>
        <p:txBody>
          <a:bodyPr/>
          <a:lstStyle/>
          <a:p>
            <a:fld id="{9C9F0CF9-9267-4027-9A39-1E04511051B2}" type="slidenum">
              <a:rPr lang="en-ZW" smtClean="0"/>
              <a:t>76</a:t>
            </a:fld>
            <a:endParaRPr lang="en-ZW" dirty="0"/>
          </a:p>
        </p:txBody>
      </p:sp>
    </p:spTree>
    <p:extLst>
      <p:ext uri="{BB962C8B-B14F-4D97-AF65-F5344CB8AC3E}">
        <p14:creationId xmlns:p14="http://schemas.microsoft.com/office/powerpoint/2010/main" val="41115411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EB92F-89FE-0B00-7152-29BDBF8A2F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W"/>
          </a:p>
        </p:txBody>
      </p:sp>
      <p:sp>
        <p:nvSpPr>
          <p:cNvPr id="3" name="Subtitle 2">
            <a:extLst>
              <a:ext uri="{FF2B5EF4-FFF2-40B4-BE49-F238E27FC236}">
                <a16:creationId xmlns:a16="http://schemas.microsoft.com/office/drawing/2014/main" id="{C348AA10-D3AA-0138-6296-501A959038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W"/>
          </a:p>
        </p:txBody>
      </p:sp>
      <p:sp>
        <p:nvSpPr>
          <p:cNvPr id="4" name="Date Placeholder 3">
            <a:extLst>
              <a:ext uri="{FF2B5EF4-FFF2-40B4-BE49-F238E27FC236}">
                <a16:creationId xmlns:a16="http://schemas.microsoft.com/office/drawing/2014/main" id="{EE899ED0-ACCE-BD9F-32D7-8A9458E5E58F}"/>
              </a:ext>
            </a:extLst>
          </p:cNvPr>
          <p:cNvSpPr>
            <a:spLocks noGrp="1"/>
          </p:cNvSpPr>
          <p:nvPr>
            <p:ph type="dt" sz="half" idx="10"/>
          </p:nvPr>
        </p:nvSpPr>
        <p:spPr/>
        <p:txBody>
          <a:bodyPr/>
          <a:lstStyle/>
          <a:p>
            <a:fld id="{3BF68CE8-718B-42C6-89DE-641942013C0D}" type="datetimeFigureOut">
              <a:rPr lang="en-ZW" smtClean="0"/>
              <a:t>27/1/2025</a:t>
            </a:fld>
            <a:endParaRPr lang="en-ZW" dirty="0"/>
          </a:p>
        </p:txBody>
      </p:sp>
      <p:sp>
        <p:nvSpPr>
          <p:cNvPr id="5" name="Footer Placeholder 4">
            <a:extLst>
              <a:ext uri="{FF2B5EF4-FFF2-40B4-BE49-F238E27FC236}">
                <a16:creationId xmlns:a16="http://schemas.microsoft.com/office/drawing/2014/main" id="{106A091F-1D24-2497-C6CD-D50982ED7F37}"/>
              </a:ext>
            </a:extLst>
          </p:cNvPr>
          <p:cNvSpPr>
            <a:spLocks noGrp="1"/>
          </p:cNvSpPr>
          <p:nvPr>
            <p:ph type="ftr" sz="quarter" idx="11"/>
          </p:nvPr>
        </p:nvSpPr>
        <p:spPr/>
        <p:txBody>
          <a:bodyPr/>
          <a:lstStyle/>
          <a:p>
            <a:endParaRPr lang="en-ZW" dirty="0"/>
          </a:p>
        </p:txBody>
      </p:sp>
      <p:sp>
        <p:nvSpPr>
          <p:cNvPr id="6" name="Slide Number Placeholder 5">
            <a:extLst>
              <a:ext uri="{FF2B5EF4-FFF2-40B4-BE49-F238E27FC236}">
                <a16:creationId xmlns:a16="http://schemas.microsoft.com/office/drawing/2014/main" id="{A527ACB3-8375-FB2F-A3DB-203285245CC7}"/>
              </a:ext>
            </a:extLst>
          </p:cNvPr>
          <p:cNvSpPr>
            <a:spLocks noGrp="1"/>
          </p:cNvSpPr>
          <p:nvPr>
            <p:ph type="sldNum" sz="quarter" idx="12"/>
          </p:nvPr>
        </p:nvSpPr>
        <p:spPr/>
        <p:txBody>
          <a:bodyPr/>
          <a:lstStyle/>
          <a:p>
            <a:fld id="{A824FDA8-A445-4407-BCAB-05B0BAAF8C05}" type="slidenum">
              <a:rPr lang="en-ZW" smtClean="0"/>
              <a:t>‹#›</a:t>
            </a:fld>
            <a:endParaRPr lang="en-ZW" dirty="0"/>
          </a:p>
        </p:txBody>
      </p:sp>
      <p:sp>
        <p:nvSpPr>
          <p:cNvPr id="7" name="Freeform 41">
            <a:extLst>
              <a:ext uri="{FF2B5EF4-FFF2-40B4-BE49-F238E27FC236}">
                <a16:creationId xmlns:a16="http://schemas.microsoft.com/office/drawing/2014/main" id="{04C578FF-B561-BDB5-F997-B01E20609531}"/>
              </a:ext>
            </a:extLst>
          </p:cNvPr>
          <p:cNvSpPr/>
          <p:nvPr userDrawn="1"/>
        </p:nvSpPr>
        <p:spPr>
          <a:xfrm>
            <a:off x="0" y="1"/>
            <a:ext cx="733425" cy="657224"/>
          </a:xfrm>
          <a:custGeom>
            <a:avLst/>
            <a:gdLst/>
            <a:ahLst/>
            <a:cxnLst/>
            <a:rect l="l" t="t" r="r" b="b"/>
            <a:pathLst>
              <a:path w="1088022" h="1004937">
                <a:moveTo>
                  <a:pt x="0" y="0"/>
                </a:moveTo>
                <a:lnTo>
                  <a:pt x="1088022" y="0"/>
                </a:lnTo>
                <a:lnTo>
                  <a:pt x="1088022" y="1004937"/>
                </a:lnTo>
                <a:lnTo>
                  <a:pt x="0" y="1004937"/>
                </a:lnTo>
                <a:lnTo>
                  <a:pt x="0" y="0"/>
                </a:lnTo>
                <a:close/>
              </a:path>
            </a:pathLst>
          </a:custGeom>
          <a:blipFill>
            <a:blip r:embed="rId2">
              <a:alphaModFix amt="65999"/>
              <a:extLst>
                <a:ext uri="{96DAC541-7B7A-43D3-8B79-37D633B846F1}">
                  <asvg:svgBlip xmlns:asvg="http://schemas.microsoft.com/office/drawing/2016/SVG/main" r:embed="rId3"/>
                </a:ext>
              </a:extLst>
            </a:blip>
            <a:stretch>
              <a:fillRect/>
            </a:stretch>
          </a:blipFill>
        </p:spPr>
      </p:sp>
      <p:sp>
        <p:nvSpPr>
          <p:cNvPr id="8" name="Freeform 41">
            <a:extLst>
              <a:ext uri="{FF2B5EF4-FFF2-40B4-BE49-F238E27FC236}">
                <a16:creationId xmlns:a16="http://schemas.microsoft.com/office/drawing/2014/main" id="{C2EC1525-27A3-39F7-794F-39E93352AF06}"/>
              </a:ext>
            </a:extLst>
          </p:cNvPr>
          <p:cNvSpPr/>
          <p:nvPr userDrawn="1"/>
        </p:nvSpPr>
        <p:spPr>
          <a:xfrm>
            <a:off x="11458575" y="6200776"/>
            <a:ext cx="733425" cy="657224"/>
          </a:xfrm>
          <a:custGeom>
            <a:avLst/>
            <a:gdLst/>
            <a:ahLst/>
            <a:cxnLst/>
            <a:rect l="l" t="t" r="r" b="b"/>
            <a:pathLst>
              <a:path w="1088022" h="1004937">
                <a:moveTo>
                  <a:pt x="0" y="0"/>
                </a:moveTo>
                <a:lnTo>
                  <a:pt x="1088022" y="0"/>
                </a:lnTo>
                <a:lnTo>
                  <a:pt x="1088022" y="1004937"/>
                </a:lnTo>
                <a:lnTo>
                  <a:pt x="0" y="1004937"/>
                </a:lnTo>
                <a:lnTo>
                  <a:pt x="0" y="0"/>
                </a:lnTo>
                <a:close/>
              </a:path>
            </a:pathLst>
          </a:custGeom>
          <a:blipFill>
            <a:blip r:embed="rId2">
              <a:alphaModFix amt="65999"/>
              <a:extLst>
                <a:ext uri="{96DAC541-7B7A-43D3-8B79-37D633B846F1}">
                  <asvg:svgBlip xmlns:asvg="http://schemas.microsoft.com/office/drawing/2016/SVG/main" r:embed="rId3"/>
                </a:ext>
              </a:extLst>
            </a:blip>
            <a:stretch>
              <a:fillRect/>
            </a:stretch>
          </a:blipFill>
        </p:spPr>
      </p:sp>
    </p:spTree>
    <p:extLst>
      <p:ext uri="{BB962C8B-B14F-4D97-AF65-F5344CB8AC3E}">
        <p14:creationId xmlns:p14="http://schemas.microsoft.com/office/powerpoint/2010/main" val="219761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B5DB5-04C1-4822-6BEC-56B4022E9EBF}"/>
              </a:ext>
            </a:extLst>
          </p:cNvPr>
          <p:cNvSpPr>
            <a:spLocks noGrp="1"/>
          </p:cNvSpPr>
          <p:nvPr>
            <p:ph type="title"/>
          </p:nvPr>
        </p:nvSpPr>
        <p:spPr/>
        <p:txBody>
          <a:bodyPr/>
          <a:lstStyle/>
          <a:p>
            <a:r>
              <a:rPr lang="en-US"/>
              <a:t>Click to edit Master title style</a:t>
            </a:r>
            <a:endParaRPr lang="en-ZW"/>
          </a:p>
        </p:txBody>
      </p:sp>
      <p:sp>
        <p:nvSpPr>
          <p:cNvPr id="3" name="Content Placeholder 2">
            <a:extLst>
              <a:ext uri="{FF2B5EF4-FFF2-40B4-BE49-F238E27FC236}">
                <a16:creationId xmlns:a16="http://schemas.microsoft.com/office/drawing/2014/main" id="{52486203-53D4-2767-9EE0-F4C75F54A6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E77960F6-FAB5-1651-CCB5-F9367C0A362C}"/>
              </a:ext>
            </a:extLst>
          </p:cNvPr>
          <p:cNvSpPr>
            <a:spLocks noGrp="1"/>
          </p:cNvSpPr>
          <p:nvPr>
            <p:ph type="dt" sz="half" idx="10"/>
          </p:nvPr>
        </p:nvSpPr>
        <p:spPr/>
        <p:txBody>
          <a:bodyPr/>
          <a:lstStyle/>
          <a:p>
            <a:fld id="{3BF68CE8-718B-42C6-89DE-641942013C0D}" type="datetimeFigureOut">
              <a:rPr lang="en-ZW" smtClean="0"/>
              <a:t>27/1/2025</a:t>
            </a:fld>
            <a:endParaRPr lang="en-ZW" dirty="0"/>
          </a:p>
        </p:txBody>
      </p:sp>
      <p:sp>
        <p:nvSpPr>
          <p:cNvPr id="5" name="Footer Placeholder 4">
            <a:extLst>
              <a:ext uri="{FF2B5EF4-FFF2-40B4-BE49-F238E27FC236}">
                <a16:creationId xmlns:a16="http://schemas.microsoft.com/office/drawing/2014/main" id="{A6AC59BC-1BDE-9773-7482-1B762B18F826}"/>
              </a:ext>
            </a:extLst>
          </p:cNvPr>
          <p:cNvSpPr>
            <a:spLocks noGrp="1"/>
          </p:cNvSpPr>
          <p:nvPr>
            <p:ph type="ftr" sz="quarter" idx="11"/>
          </p:nvPr>
        </p:nvSpPr>
        <p:spPr/>
        <p:txBody>
          <a:bodyPr/>
          <a:lstStyle/>
          <a:p>
            <a:endParaRPr lang="en-ZW" dirty="0"/>
          </a:p>
        </p:txBody>
      </p:sp>
      <p:sp>
        <p:nvSpPr>
          <p:cNvPr id="6" name="Slide Number Placeholder 5">
            <a:extLst>
              <a:ext uri="{FF2B5EF4-FFF2-40B4-BE49-F238E27FC236}">
                <a16:creationId xmlns:a16="http://schemas.microsoft.com/office/drawing/2014/main" id="{04EC99E6-9C84-D072-A6A4-F09064713913}"/>
              </a:ext>
            </a:extLst>
          </p:cNvPr>
          <p:cNvSpPr>
            <a:spLocks noGrp="1"/>
          </p:cNvSpPr>
          <p:nvPr>
            <p:ph type="sldNum" sz="quarter" idx="12"/>
          </p:nvPr>
        </p:nvSpPr>
        <p:spPr/>
        <p:txBody>
          <a:bodyPr/>
          <a:lstStyle/>
          <a:p>
            <a:fld id="{A824FDA8-A445-4407-BCAB-05B0BAAF8C05}" type="slidenum">
              <a:rPr lang="en-ZW" smtClean="0"/>
              <a:t>‹#›</a:t>
            </a:fld>
            <a:endParaRPr lang="en-ZW" dirty="0"/>
          </a:p>
        </p:txBody>
      </p:sp>
    </p:spTree>
    <p:extLst>
      <p:ext uri="{BB962C8B-B14F-4D97-AF65-F5344CB8AC3E}">
        <p14:creationId xmlns:p14="http://schemas.microsoft.com/office/powerpoint/2010/main" val="526230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ACA5D-A417-E5D8-1027-513401AC14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W"/>
          </a:p>
        </p:txBody>
      </p:sp>
      <p:sp>
        <p:nvSpPr>
          <p:cNvPr id="3" name="Text Placeholder 2">
            <a:extLst>
              <a:ext uri="{FF2B5EF4-FFF2-40B4-BE49-F238E27FC236}">
                <a16:creationId xmlns:a16="http://schemas.microsoft.com/office/drawing/2014/main" id="{77DBA610-79B5-7249-AF4E-34AFC2C9ED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FE8C4E-82A4-7D69-E8F8-7F9E4620F6E0}"/>
              </a:ext>
            </a:extLst>
          </p:cNvPr>
          <p:cNvSpPr>
            <a:spLocks noGrp="1"/>
          </p:cNvSpPr>
          <p:nvPr>
            <p:ph type="dt" sz="half" idx="10"/>
          </p:nvPr>
        </p:nvSpPr>
        <p:spPr/>
        <p:txBody>
          <a:bodyPr/>
          <a:lstStyle/>
          <a:p>
            <a:fld id="{3BF68CE8-718B-42C6-89DE-641942013C0D}" type="datetimeFigureOut">
              <a:rPr lang="en-ZW" smtClean="0"/>
              <a:t>27/1/2025</a:t>
            </a:fld>
            <a:endParaRPr lang="en-ZW" dirty="0"/>
          </a:p>
        </p:txBody>
      </p:sp>
      <p:sp>
        <p:nvSpPr>
          <p:cNvPr id="5" name="Footer Placeholder 4">
            <a:extLst>
              <a:ext uri="{FF2B5EF4-FFF2-40B4-BE49-F238E27FC236}">
                <a16:creationId xmlns:a16="http://schemas.microsoft.com/office/drawing/2014/main" id="{9C3AEAFD-5BEB-F5C6-641B-3253B26ABD8C}"/>
              </a:ext>
            </a:extLst>
          </p:cNvPr>
          <p:cNvSpPr>
            <a:spLocks noGrp="1"/>
          </p:cNvSpPr>
          <p:nvPr>
            <p:ph type="ftr" sz="quarter" idx="11"/>
          </p:nvPr>
        </p:nvSpPr>
        <p:spPr/>
        <p:txBody>
          <a:bodyPr/>
          <a:lstStyle/>
          <a:p>
            <a:endParaRPr lang="en-ZW" dirty="0"/>
          </a:p>
        </p:txBody>
      </p:sp>
      <p:sp>
        <p:nvSpPr>
          <p:cNvPr id="6" name="Slide Number Placeholder 5">
            <a:extLst>
              <a:ext uri="{FF2B5EF4-FFF2-40B4-BE49-F238E27FC236}">
                <a16:creationId xmlns:a16="http://schemas.microsoft.com/office/drawing/2014/main" id="{543A9EAF-23D6-FA16-3B95-EEECCDB7734D}"/>
              </a:ext>
            </a:extLst>
          </p:cNvPr>
          <p:cNvSpPr>
            <a:spLocks noGrp="1"/>
          </p:cNvSpPr>
          <p:nvPr>
            <p:ph type="sldNum" sz="quarter" idx="12"/>
          </p:nvPr>
        </p:nvSpPr>
        <p:spPr/>
        <p:txBody>
          <a:bodyPr/>
          <a:lstStyle/>
          <a:p>
            <a:fld id="{A824FDA8-A445-4407-BCAB-05B0BAAF8C05}" type="slidenum">
              <a:rPr lang="en-ZW" smtClean="0"/>
              <a:t>‹#›</a:t>
            </a:fld>
            <a:endParaRPr lang="en-ZW" dirty="0"/>
          </a:p>
        </p:txBody>
      </p:sp>
    </p:spTree>
    <p:extLst>
      <p:ext uri="{BB962C8B-B14F-4D97-AF65-F5344CB8AC3E}">
        <p14:creationId xmlns:p14="http://schemas.microsoft.com/office/powerpoint/2010/main" val="2997177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D120A-EC86-FFD3-A5C5-872F8C5E8BF0}"/>
              </a:ext>
            </a:extLst>
          </p:cNvPr>
          <p:cNvSpPr>
            <a:spLocks noGrp="1"/>
          </p:cNvSpPr>
          <p:nvPr>
            <p:ph type="title"/>
          </p:nvPr>
        </p:nvSpPr>
        <p:spPr/>
        <p:txBody>
          <a:bodyPr/>
          <a:lstStyle/>
          <a:p>
            <a:r>
              <a:rPr lang="en-US"/>
              <a:t>Click to edit Master title style</a:t>
            </a:r>
            <a:endParaRPr lang="en-ZW"/>
          </a:p>
        </p:txBody>
      </p:sp>
      <p:sp>
        <p:nvSpPr>
          <p:cNvPr id="3" name="Content Placeholder 2">
            <a:extLst>
              <a:ext uri="{FF2B5EF4-FFF2-40B4-BE49-F238E27FC236}">
                <a16:creationId xmlns:a16="http://schemas.microsoft.com/office/drawing/2014/main" id="{49EF843C-B8BE-E7F4-3E6D-1BEEE07309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Content Placeholder 3">
            <a:extLst>
              <a:ext uri="{FF2B5EF4-FFF2-40B4-BE49-F238E27FC236}">
                <a16:creationId xmlns:a16="http://schemas.microsoft.com/office/drawing/2014/main" id="{4F11BB29-D86C-CCCF-337B-EF64F123AA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Date Placeholder 4">
            <a:extLst>
              <a:ext uri="{FF2B5EF4-FFF2-40B4-BE49-F238E27FC236}">
                <a16:creationId xmlns:a16="http://schemas.microsoft.com/office/drawing/2014/main" id="{E44685F3-B2CE-8CA7-E3B5-02321BC5C44B}"/>
              </a:ext>
            </a:extLst>
          </p:cNvPr>
          <p:cNvSpPr>
            <a:spLocks noGrp="1"/>
          </p:cNvSpPr>
          <p:nvPr>
            <p:ph type="dt" sz="half" idx="10"/>
          </p:nvPr>
        </p:nvSpPr>
        <p:spPr/>
        <p:txBody>
          <a:bodyPr/>
          <a:lstStyle/>
          <a:p>
            <a:fld id="{3BF68CE8-718B-42C6-89DE-641942013C0D}" type="datetimeFigureOut">
              <a:rPr lang="en-ZW" smtClean="0"/>
              <a:t>27/1/2025</a:t>
            </a:fld>
            <a:endParaRPr lang="en-ZW" dirty="0"/>
          </a:p>
        </p:txBody>
      </p:sp>
      <p:sp>
        <p:nvSpPr>
          <p:cNvPr id="6" name="Footer Placeholder 5">
            <a:extLst>
              <a:ext uri="{FF2B5EF4-FFF2-40B4-BE49-F238E27FC236}">
                <a16:creationId xmlns:a16="http://schemas.microsoft.com/office/drawing/2014/main" id="{78E0D354-71F4-90A6-E966-E1AC1EB1ED35}"/>
              </a:ext>
            </a:extLst>
          </p:cNvPr>
          <p:cNvSpPr>
            <a:spLocks noGrp="1"/>
          </p:cNvSpPr>
          <p:nvPr>
            <p:ph type="ftr" sz="quarter" idx="11"/>
          </p:nvPr>
        </p:nvSpPr>
        <p:spPr/>
        <p:txBody>
          <a:bodyPr/>
          <a:lstStyle/>
          <a:p>
            <a:endParaRPr lang="en-ZW" dirty="0"/>
          </a:p>
        </p:txBody>
      </p:sp>
      <p:sp>
        <p:nvSpPr>
          <p:cNvPr id="7" name="Slide Number Placeholder 6">
            <a:extLst>
              <a:ext uri="{FF2B5EF4-FFF2-40B4-BE49-F238E27FC236}">
                <a16:creationId xmlns:a16="http://schemas.microsoft.com/office/drawing/2014/main" id="{FD327FAB-F6B5-AA02-4A93-231D40CF7739}"/>
              </a:ext>
            </a:extLst>
          </p:cNvPr>
          <p:cNvSpPr>
            <a:spLocks noGrp="1"/>
          </p:cNvSpPr>
          <p:nvPr>
            <p:ph type="sldNum" sz="quarter" idx="12"/>
          </p:nvPr>
        </p:nvSpPr>
        <p:spPr/>
        <p:txBody>
          <a:bodyPr/>
          <a:lstStyle/>
          <a:p>
            <a:fld id="{A824FDA8-A445-4407-BCAB-05B0BAAF8C05}" type="slidenum">
              <a:rPr lang="en-ZW" smtClean="0"/>
              <a:t>‹#›</a:t>
            </a:fld>
            <a:endParaRPr lang="en-ZW" dirty="0"/>
          </a:p>
        </p:txBody>
      </p:sp>
    </p:spTree>
    <p:extLst>
      <p:ext uri="{BB962C8B-B14F-4D97-AF65-F5344CB8AC3E}">
        <p14:creationId xmlns:p14="http://schemas.microsoft.com/office/powerpoint/2010/main" val="2914699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964D3-2940-4ECD-EC0B-A43135078133}"/>
              </a:ext>
            </a:extLst>
          </p:cNvPr>
          <p:cNvSpPr>
            <a:spLocks noGrp="1"/>
          </p:cNvSpPr>
          <p:nvPr>
            <p:ph type="title"/>
          </p:nvPr>
        </p:nvSpPr>
        <p:spPr>
          <a:xfrm>
            <a:off x="839788" y="365125"/>
            <a:ext cx="10515600" cy="1325563"/>
          </a:xfrm>
        </p:spPr>
        <p:txBody>
          <a:bodyPr/>
          <a:lstStyle/>
          <a:p>
            <a:r>
              <a:rPr lang="en-US"/>
              <a:t>Click to edit Master title style</a:t>
            </a:r>
            <a:endParaRPr lang="en-ZW"/>
          </a:p>
        </p:txBody>
      </p:sp>
      <p:sp>
        <p:nvSpPr>
          <p:cNvPr id="3" name="Text Placeholder 2">
            <a:extLst>
              <a:ext uri="{FF2B5EF4-FFF2-40B4-BE49-F238E27FC236}">
                <a16:creationId xmlns:a16="http://schemas.microsoft.com/office/drawing/2014/main" id="{8B20BE0C-A69D-A5E2-9B84-49173D194E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9D3401-6DE8-F957-2654-7D748E16D8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Text Placeholder 4">
            <a:extLst>
              <a:ext uri="{FF2B5EF4-FFF2-40B4-BE49-F238E27FC236}">
                <a16:creationId xmlns:a16="http://schemas.microsoft.com/office/drawing/2014/main" id="{D698E21E-7674-E5BE-D89F-5832D378AD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597A78-D14C-1E23-18C5-C751D7600A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7" name="Date Placeholder 6">
            <a:extLst>
              <a:ext uri="{FF2B5EF4-FFF2-40B4-BE49-F238E27FC236}">
                <a16:creationId xmlns:a16="http://schemas.microsoft.com/office/drawing/2014/main" id="{241E624C-A9FD-A785-9CA4-CE8B7F98D980}"/>
              </a:ext>
            </a:extLst>
          </p:cNvPr>
          <p:cNvSpPr>
            <a:spLocks noGrp="1"/>
          </p:cNvSpPr>
          <p:nvPr>
            <p:ph type="dt" sz="half" idx="10"/>
          </p:nvPr>
        </p:nvSpPr>
        <p:spPr/>
        <p:txBody>
          <a:bodyPr/>
          <a:lstStyle/>
          <a:p>
            <a:fld id="{3BF68CE8-718B-42C6-89DE-641942013C0D}" type="datetimeFigureOut">
              <a:rPr lang="en-ZW" smtClean="0"/>
              <a:t>27/1/2025</a:t>
            </a:fld>
            <a:endParaRPr lang="en-ZW" dirty="0"/>
          </a:p>
        </p:txBody>
      </p:sp>
      <p:sp>
        <p:nvSpPr>
          <p:cNvPr id="8" name="Footer Placeholder 7">
            <a:extLst>
              <a:ext uri="{FF2B5EF4-FFF2-40B4-BE49-F238E27FC236}">
                <a16:creationId xmlns:a16="http://schemas.microsoft.com/office/drawing/2014/main" id="{AE09A286-ECCB-A25E-81A1-9A82EE695657}"/>
              </a:ext>
            </a:extLst>
          </p:cNvPr>
          <p:cNvSpPr>
            <a:spLocks noGrp="1"/>
          </p:cNvSpPr>
          <p:nvPr>
            <p:ph type="ftr" sz="quarter" idx="11"/>
          </p:nvPr>
        </p:nvSpPr>
        <p:spPr/>
        <p:txBody>
          <a:bodyPr/>
          <a:lstStyle/>
          <a:p>
            <a:endParaRPr lang="en-ZW" dirty="0"/>
          </a:p>
        </p:txBody>
      </p:sp>
      <p:sp>
        <p:nvSpPr>
          <p:cNvPr id="9" name="Slide Number Placeholder 8">
            <a:extLst>
              <a:ext uri="{FF2B5EF4-FFF2-40B4-BE49-F238E27FC236}">
                <a16:creationId xmlns:a16="http://schemas.microsoft.com/office/drawing/2014/main" id="{09D0F334-584A-D6DC-81EE-3067C104053A}"/>
              </a:ext>
            </a:extLst>
          </p:cNvPr>
          <p:cNvSpPr>
            <a:spLocks noGrp="1"/>
          </p:cNvSpPr>
          <p:nvPr>
            <p:ph type="sldNum" sz="quarter" idx="12"/>
          </p:nvPr>
        </p:nvSpPr>
        <p:spPr/>
        <p:txBody>
          <a:bodyPr/>
          <a:lstStyle/>
          <a:p>
            <a:fld id="{A824FDA8-A445-4407-BCAB-05B0BAAF8C05}" type="slidenum">
              <a:rPr lang="en-ZW" smtClean="0"/>
              <a:t>‹#›</a:t>
            </a:fld>
            <a:endParaRPr lang="en-ZW" dirty="0"/>
          </a:p>
        </p:txBody>
      </p:sp>
    </p:spTree>
    <p:extLst>
      <p:ext uri="{BB962C8B-B14F-4D97-AF65-F5344CB8AC3E}">
        <p14:creationId xmlns:p14="http://schemas.microsoft.com/office/powerpoint/2010/main" val="3621236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25F81-ECF1-E39B-D60C-AFEDB532760D}"/>
              </a:ext>
            </a:extLst>
          </p:cNvPr>
          <p:cNvSpPr>
            <a:spLocks noGrp="1"/>
          </p:cNvSpPr>
          <p:nvPr>
            <p:ph type="title"/>
          </p:nvPr>
        </p:nvSpPr>
        <p:spPr/>
        <p:txBody>
          <a:bodyPr/>
          <a:lstStyle/>
          <a:p>
            <a:r>
              <a:rPr lang="en-US"/>
              <a:t>Click to edit Master title style</a:t>
            </a:r>
            <a:endParaRPr lang="en-ZW"/>
          </a:p>
        </p:txBody>
      </p:sp>
      <p:sp>
        <p:nvSpPr>
          <p:cNvPr id="3" name="Date Placeholder 2">
            <a:extLst>
              <a:ext uri="{FF2B5EF4-FFF2-40B4-BE49-F238E27FC236}">
                <a16:creationId xmlns:a16="http://schemas.microsoft.com/office/drawing/2014/main" id="{BB586F71-3808-CC36-3E4E-A0E45952890F}"/>
              </a:ext>
            </a:extLst>
          </p:cNvPr>
          <p:cNvSpPr>
            <a:spLocks noGrp="1"/>
          </p:cNvSpPr>
          <p:nvPr>
            <p:ph type="dt" sz="half" idx="10"/>
          </p:nvPr>
        </p:nvSpPr>
        <p:spPr/>
        <p:txBody>
          <a:bodyPr/>
          <a:lstStyle/>
          <a:p>
            <a:fld id="{3BF68CE8-718B-42C6-89DE-641942013C0D}" type="datetimeFigureOut">
              <a:rPr lang="en-ZW" smtClean="0"/>
              <a:t>27/1/2025</a:t>
            </a:fld>
            <a:endParaRPr lang="en-ZW" dirty="0"/>
          </a:p>
        </p:txBody>
      </p:sp>
      <p:sp>
        <p:nvSpPr>
          <p:cNvPr id="4" name="Footer Placeholder 3">
            <a:extLst>
              <a:ext uri="{FF2B5EF4-FFF2-40B4-BE49-F238E27FC236}">
                <a16:creationId xmlns:a16="http://schemas.microsoft.com/office/drawing/2014/main" id="{5F259523-16E0-A144-93D7-F81E708661F3}"/>
              </a:ext>
            </a:extLst>
          </p:cNvPr>
          <p:cNvSpPr>
            <a:spLocks noGrp="1"/>
          </p:cNvSpPr>
          <p:nvPr>
            <p:ph type="ftr" sz="quarter" idx="11"/>
          </p:nvPr>
        </p:nvSpPr>
        <p:spPr/>
        <p:txBody>
          <a:bodyPr/>
          <a:lstStyle/>
          <a:p>
            <a:endParaRPr lang="en-ZW" dirty="0"/>
          </a:p>
        </p:txBody>
      </p:sp>
      <p:sp>
        <p:nvSpPr>
          <p:cNvPr id="5" name="Slide Number Placeholder 4">
            <a:extLst>
              <a:ext uri="{FF2B5EF4-FFF2-40B4-BE49-F238E27FC236}">
                <a16:creationId xmlns:a16="http://schemas.microsoft.com/office/drawing/2014/main" id="{3FD5F202-161A-F3AC-6B12-63556F13BA0E}"/>
              </a:ext>
            </a:extLst>
          </p:cNvPr>
          <p:cNvSpPr>
            <a:spLocks noGrp="1"/>
          </p:cNvSpPr>
          <p:nvPr>
            <p:ph type="sldNum" sz="quarter" idx="12"/>
          </p:nvPr>
        </p:nvSpPr>
        <p:spPr/>
        <p:txBody>
          <a:bodyPr/>
          <a:lstStyle/>
          <a:p>
            <a:fld id="{A824FDA8-A445-4407-BCAB-05B0BAAF8C05}" type="slidenum">
              <a:rPr lang="en-ZW" smtClean="0"/>
              <a:t>‹#›</a:t>
            </a:fld>
            <a:endParaRPr lang="en-ZW" dirty="0"/>
          </a:p>
        </p:txBody>
      </p:sp>
    </p:spTree>
    <p:extLst>
      <p:ext uri="{BB962C8B-B14F-4D97-AF65-F5344CB8AC3E}">
        <p14:creationId xmlns:p14="http://schemas.microsoft.com/office/powerpoint/2010/main" val="2091566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A65A60-7BA5-CB51-19CD-3761B3E7E4B1}"/>
              </a:ext>
            </a:extLst>
          </p:cNvPr>
          <p:cNvSpPr>
            <a:spLocks noGrp="1"/>
          </p:cNvSpPr>
          <p:nvPr>
            <p:ph type="dt" sz="half" idx="10"/>
          </p:nvPr>
        </p:nvSpPr>
        <p:spPr/>
        <p:txBody>
          <a:bodyPr/>
          <a:lstStyle/>
          <a:p>
            <a:fld id="{3BF68CE8-718B-42C6-89DE-641942013C0D}" type="datetimeFigureOut">
              <a:rPr lang="en-ZW" smtClean="0"/>
              <a:t>27/1/2025</a:t>
            </a:fld>
            <a:endParaRPr lang="en-ZW" dirty="0"/>
          </a:p>
        </p:txBody>
      </p:sp>
      <p:sp>
        <p:nvSpPr>
          <p:cNvPr id="3" name="Footer Placeholder 2">
            <a:extLst>
              <a:ext uri="{FF2B5EF4-FFF2-40B4-BE49-F238E27FC236}">
                <a16:creationId xmlns:a16="http://schemas.microsoft.com/office/drawing/2014/main" id="{894947AC-DDC6-75B1-7721-A229EADB9CE7}"/>
              </a:ext>
            </a:extLst>
          </p:cNvPr>
          <p:cNvSpPr>
            <a:spLocks noGrp="1"/>
          </p:cNvSpPr>
          <p:nvPr>
            <p:ph type="ftr" sz="quarter" idx="11"/>
          </p:nvPr>
        </p:nvSpPr>
        <p:spPr/>
        <p:txBody>
          <a:bodyPr/>
          <a:lstStyle/>
          <a:p>
            <a:endParaRPr lang="en-ZW" dirty="0"/>
          </a:p>
        </p:txBody>
      </p:sp>
      <p:sp>
        <p:nvSpPr>
          <p:cNvPr id="4" name="Slide Number Placeholder 3">
            <a:extLst>
              <a:ext uri="{FF2B5EF4-FFF2-40B4-BE49-F238E27FC236}">
                <a16:creationId xmlns:a16="http://schemas.microsoft.com/office/drawing/2014/main" id="{D73B248E-8027-9344-1C12-131BB26E0C7B}"/>
              </a:ext>
            </a:extLst>
          </p:cNvPr>
          <p:cNvSpPr>
            <a:spLocks noGrp="1"/>
          </p:cNvSpPr>
          <p:nvPr>
            <p:ph type="sldNum" sz="quarter" idx="12"/>
          </p:nvPr>
        </p:nvSpPr>
        <p:spPr/>
        <p:txBody>
          <a:bodyPr/>
          <a:lstStyle/>
          <a:p>
            <a:fld id="{A824FDA8-A445-4407-BCAB-05B0BAAF8C05}" type="slidenum">
              <a:rPr lang="en-ZW" smtClean="0"/>
              <a:t>‹#›</a:t>
            </a:fld>
            <a:endParaRPr lang="en-ZW" dirty="0"/>
          </a:p>
        </p:txBody>
      </p:sp>
    </p:spTree>
    <p:extLst>
      <p:ext uri="{BB962C8B-B14F-4D97-AF65-F5344CB8AC3E}">
        <p14:creationId xmlns:p14="http://schemas.microsoft.com/office/powerpoint/2010/main" val="34048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98906-DD77-4780-BDA0-79F88A6947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W"/>
          </a:p>
        </p:txBody>
      </p:sp>
      <p:sp>
        <p:nvSpPr>
          <p:cNvPr id="3" name="Content Placeholder 2">
            <a:extLst>
              <a:ext uri="{FF2B5EF4-FFF2-40B4-BE49-F238E27FC236}">
                <a16:creationId xmlns:a16="http://schemas.microsoft.com/office/drawing/2014/main" id="{9E4D8720-6057-D7CB-67DB-8EA64432E9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Text Placeholder 3">
            <a:extLst>
              <a:ext uri="{FF2B5EF4-FFF2-40B4-BE49-F238E27FC236}">
                <a16:creationId xmlns:a16="http://schemas.microsoft.com/office/drawing/2014/main" id="{C6C51223-AC3A-ED6E-B783-57505379F9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BB5785-9E9F-8055-15C8-6737FC843448}"/>
              </a:ext>
            </a:extLst>
          </p:cNvPr>
          <p:cNvSpPr>
            <a:spLocks noGrp="1"/>
          </p:cNvSpPr>
          <p:nvPr>
            <p:ph type="dt" sz="half" idx="10"/>
          </p:nvPr>
        </p:nvSpPr>
        <p:spPr/>
        <p:txBody>
          <a:bodyPr/>
          <a:lstStyle/>
          <a:p>
            <a:fld id="{3BF68CE8-718B-42C6-89DE-641942013C0D}" type="datetimeFigureOut">
              <a:rPr lang="en-ZW" smtClean="0"/>
              <a:t>27/1/2025</a:t>
            </a:fld>
            <a:endParaRPr lang="en-ZW" dirty="0"/>
          </a:p>
        </p:txBody>
      </p:sp>
      <p:sp>
        <p:nvSpPr>
          <p:cNvPr id="6" name="Footer Placeholder 5">
            <a:extLst>
              <a:ext uri="{FF2B5EF4-FFF2-40B4-BE49-F238E27FC236}">
                <a16:creationId xmlns:a16="http://schemas.microsoft.com/office/drawing/2014/main" id="{2C755CE4-60E4-AD80-E01C-17CF84254BD5}"/>
              </a:ext>
            </a:extLst>
          </p:cNvPr>
          <p:cNvSpPr>
            <a:spLocks noGrp="1"/>
          </p:cNvSpPr>
          <p:nvPr>
            <p:ph type="ftr" sz="quarter" idx="11"/>
          </p:nvPr>
        </p:nvSpPr>
        <p:spPr/>
        <p:txBody>
          <a:bodyPr/>
          <a:lstStyle/>
          <a:p>
            <a:endParaRPr lang="en-ZW" dirty="0"/>
          </a:p>
        </p:txBody>
      </p:sp>
      <p:sp>
        <p:nvSpPr>
          <p:cNvPr id="7" name="Slide Number Placeholder 6">
            <a:extLst>
              <a:ext uri="{FF2B5EF4-FFF2-40B4-BE49-F238E27FC236}">
                <a16:creationId xmlns:a16="http://schemas.microsoft.com/office/drawing/2014/main" id="{D6195D06-795A-D0E0-DC4D-39B046EB5445}"/>
              </a:ext>
            </a:extLst>
          </p:cNvPr>
          <p:cNvSpPr>
            <a:spLocks noGrp="1"/>
          </p:cNvSpPr>
          <p:nvPr>
            <p:ph type="sldNum" sz="quarter" idx="12"/>
          </p:nvPr>
        </p:nvSpPr>
        <p:spPr/>
        <p:txBody>
          <a:bodyPr/>
          <a:lstStyle/>
          <a:p>
            <a:fld id="{A824FDA8-A445-4407-BCAB-05B0BAAF8C05}" type="slidenum">
              <a:rPr lang="en-ZW" smtClean="0"/>
              <a:t>‹#›</a:t>
            </a:fld>
            <a:endParaRPr lang="en-ZW" dirty="0"/>
          </a:p>
        </p:txBody>
      </p:sp>
    </p:spTree>
    <p:extLst>
      <p:ext uri="{BB962C8B-B14F-4D97-AF65-F5344CB8AC3E}">
        <p14:creationId xmlns:p14="http://schemas.microsoft.com/office/powerpoint/2010/main" val="2960445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3107-0999-3DDE-A14E-4A7404B77C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W"/>
          </a:p>
        </p:txBody>
      </p:sp>
      <p:sp>
        <p:nvSpPr>
          <p:cNvPr id="3" name="Picture Placeholder 2">
            <a:extLst>
              <a:ext uri="{FF2B5EF4-FFF2-40B4-BE49-F238E27FC236}">
                <a16:creationId xmlns:a16="http://schemas.microsoft.com/office/drawing/2014/main" id="{C8C48816-E8B1-695A-1062-916D4BC1CF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W" dirty="0"/>
          </a:p>
        </p:txBody>
      </p:sp>
      <p:sp>
        <p:nvSpPr>
          <p:cNvPr id="4" name="Text Placeholder 3">
            <a:extLst>
              <a:ext uri="{FF2B5EF4-FFF2-40B4-BE49-F238E27FC236}">
                <a16:creationId xmlns:a16="http://schemas.microsoft.com/office/drawing/2014/main" id="{8C9815DD-BB79-778A-3C46-D9EA7A0120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9DAA92-9E2D-9066-05BA-D63D9179D2C6}"/>
              </a:ext>
            </a:extLst>
          </p:cNvPr>
          <p:cNvSpPr>
            <a:spLocks noGrp="1"/>
          </p:cNvSpPr>
          <p:nvPr>
            <p:ph type="dt" sz="half" idx="10"/>
          </p:nvPr>
        </p:nvSpPr>
        <p:spPr/>
        <p:txBody>
          <a:bodyPr/>
          <a:lstStyle/>
          <a:p>
            <a:fld id="{3BF68CE8-718B-42C6-89DE-641942013C0D}" type="datetimeFigureOut">
              <a:rPr lang="en-ZW" smtClean="0"/>
              <a:t>27/1/2025</a:t>
            </a:fld>
            <a:endParaRPr lang="en-ZW" dirty="0"/>
          </a:p>
        </p:txBody>
      </p:sp>
      <p:sp>
        <p:nvSpPr>
          <p:cNvPr id="6" name="Footer Placeholder 5">
            <a:extLst>
              <a:ext uri="{FF2B5EF4-FFF2-40B4-BE49-F238E27FC236}">
                <a16:creationId xmlns:a16="http://schemas.microsoft.com/office/drawing/2014/main" id="{16C33CBC-878A-9C88-EE4A-68992312837E}"/>
              </a:ext>
            </a:extLst>
          </p:cNvPr>
          <p:cNvSpPr>
            <a:spLocks noGrp="1"/>
          </p:cNvSpPr>
          <p:nvPr>
            <p:ph type="ftr" sz="quarter" idx="11"/>
          </p:nvPr>
        </p:nvSpPr>
        <p:spPr/>
        <p:txBody>
          <a:bodyPr/>
          <a:lstStyle/>
          <a:p>
            <a:endParaRPr lang="en-ZW" dirty="0"/>
          </a:p>
        </p:txBody>
      </p:sp>
      <p:sp>
        <p:nvSpPr>
          <p:cNvPr id="7" name="Slide Number Placeholder 6">
            <a:extLst>
              <a:ext uri="{FF2B5EF4-FFF2-40B4-BE49-F238E27FC236}">
                <a16:creationId xmlns:a16="http://schemas.microsoft.com/office/drawing/2014/main" id="{CE114996-FCEE-4690-F1C7-673DEDAA7F9B}"/>
              </a:ext>
            </a:extLst>
          </p:cNvPr>
          <p:cNvSpPr>
            <a:spLocks noGrp="1"/>
          </p:cNvSpPr>
          <p:nvPr>
            <p:ph type="sldNum" sz="quarter" idx="12"/>
          </p:nvPr>
        </p:nvSpPr>
        <p:spPr/>
        <p:txBody>
          <a:bodyPr/>
          <a:lstStyle/>
          <a:p>
            <a:fld id="{A824FDA8-A445-4407-BCAB-05B0BAAF8C05}" type="slidenum">
              <a:rPr lang="en-ZW" smtClean="0"/>
              <a:t>‹#›</a:t>
            </a:fld>
            <a:endParaRPr lang="en-ZW" dirty="0"/>
          </a:p>
        </p:txBody>
      </p:sp>
    </p:spTree>
    <p:extLst>
      <p:ext uri="{BB962C8B-B14F-4D97-AF65-F5344CB8AC3E}">
        <p14:creationId xmlns:p14="http://schemas.microsoft.com/office/powerpoint/2010/main" val="951711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4BB6C-ED66-56E1-F680-0381394A8EB6}"/>
              </a:ext>
            </a:extLst>
          </p:cNvPr>
          <p:cNvSpPr>
            <a:spLocks noGrp="1"/>
          </p:cNvSpPr>
          <p:nvPr>
            <p:ph type="title"/>
          </p:nvPr>
        </p:nvSpPr>
        <p:spPr/>
        <p:txBody>
          <a:bodyPr/>
          <a:lstStyle/>
          <a:p>
            <a:r>
              <a:rPr lang="en-US"/>
              <a:t>Click to edit Master title style</a:t>
            </a:r>
            <a:endParaRPr lang="en-ZW"/>
          </a:p>
        </p:txBody>
      </p:sp>
      <p:sp>
        <p:nvSpPr>
          <p:cNvPr id="3" name="Vertical Text Placeholder 2">
            <a:extLst>
              <a:ext uri="{FF2B5EF4-FFF2-40B4-BE49-F238E27FC236}">
                <a16:creationId xmlns:a16="http://schemas.microsoft.com/office/drawing/2014/main" id="{001FEE38-6D87-C062-D0E4-5F4622BFA3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B52A6EBC-7EF0-4F7A-1EB0-550EEFCFDADE}"/>
              </a:ext>
            </a:extLst>
          </p:cNvPr>
          <p:cNvSpPr>
            <a:spLocks noGrp="1"/>
          </p:cNvSpPr>
          <p:nvPr>
            <p:ph type="dt" sz="half" idx="10"/>
          </p:nvPr>
        </p:nvSpPr>
        <p:spPr/>
        <p:txBody>
          <a:bodyPr/>
          <a:lstStyle/>
          <a:p>
            <a:fld id="{3BF68CE8-718B-42C6-89DE-641942013C0D}" type="datetimeFigureOut">
              <a:rPr lang="en-ZW" smtClean="0"/>
              <a:t>27/1/2025</a:t>
            </a:fld>
            <a:endParaRPr lang="en-ZW" dirty="0"/>
          </a:p>
        </p:txBody>
      </p:sp>
      <p:sp>
        <p:nvSpPr>
          <p:cNvPr id="5" name="Footer Placeholder 4">
            <a:extLst>
              <a:ext uri="{FF2B5EF4-FFF2-40B4-BE49-F238E27FC236}">
                <a16:creationId xmlns:a16="http://schemas.microsoft.com/office/drawing/2014/main" id="{48BFFCE5-F94C-A9E0-30CB-EF08FD1004B2}"/>
              </a:ext>
            </a:extLst>
          </p:cNvPr>
          <p:cNvSpPr>
            <a:spLocks noGrp="1"/>
          </p:cNvSpPr>
          <p:nvPr>
            <p:ph type="ftr" sz="quarter" idx="11"/>
          </p:nvPr>
        </p:nvSpPr>
        <p:spPr/>
        <p:txBody>
          <a:bodyPr/>
          <a:lstStyle/>
          <a:p>
            <a:endParaRPr lang="en-ZW" dirty="0"/>
          </a:p>
        </p:txBody>
      </p:sp>
      <p:sp>
        <p:nvSpPr>
          <p:cNvPr id="6" name="Slide Number Placeholder 5">
            <a:extLst>
              <a:ext uri="{FF2B5EF4-FFF2-40B4-BE49-F238E27FC236}">
                <a16:creationId xmlns:a16="http://schemas.microsoft.com/office/drawing/2014/main" id="{F503F4D6-D1DF-1E31-B077-4709AB99E564}"/>
              </a:ext>
            </a:extLst>
          </p:cNvPr>
          <p:cNvSpPr>
            <a:spLocks noGrp="1"/>
          </p:cNvSpPr>
          <p:nvPr>
            <p:ph type="sldNum" sz="quarter" idx="12"/>
          </p:nvPr>
        </p:nvSpPr>
        <p:spPr/>
        <p:txBody>
          <a:bodyPr/>
          <a:lstStyle/>
          <a:p>
            <a:fld id="{A824FDA8-A445-4407-BCAB-05B0BAAF8C05}" type="slidenum">
              <a:rPr lang="en-ZW" smtClean="0"/>
              <a:t>‹#›</a:t>
            </a:fld>
            <a:endParaRPr lang="en-ZW" dirty="0"/>
          </a:p>
        </p:txBody>
      </p:sp>
    </p:spTree>
    <p:extLst>
      <p:ext uri="{BB962C8B-B14F-4D97-AF65-F5344CB8AC3E}">
        <p14:creationId xmlns:p14="http://schemas.microsoft.com/office/powerpoint/2010/main" val="3990950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44CEA7-B063-C524-D9EB-9530B8A7E0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W"/>
          </a:p>
        </p:txBody>
      </p:sp>
      <p:sp>
        <p:nvSpPr>
          <p:cNvPr id="3" name="Vertical Text Placeholder 2">
            <a:extLst>
              <a:ext uri="{FF2B5EF4-FFF2-40B4-BE49-F238E27FC236}">
                <a16:creationId xmlns:a16="http://schemas.microsoft.com/office/drawing/2014/main" id="{1DC2DA44-3386-4270-AF4E-609D15864B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3DC0777F-CD9E-7032-5E68-437D696D19E2}"/>
              </a:ext>
            </a:extLst>
          </p:cNvPr>
          <p:cNvSpPr>
            <a:spLocks noGrp="1"/>
          </p:cNvSpPr>
          <p:nvPr>
            <p:ph type="dt" sz="half" idx="10"/>
          </p:nvPr>
        </p:nvSpPr>
        <p:spPr/>
        <p:txBody>
          <a:bodyPr/>
          <a:lstStyle/>
          <a:p>
            <a:fld id="{3BF68CE8-718B-42C6-89DE-641942013C0D}" type="datetimeFigureOut">
              <a:rPr lang="en-ZW" smtClean="0"/>
              <a:t>27/1/2025</a:t>
            </a:fld>
            <a:endParaRPr lang="en-ZW" dirty="0"/>
          </a:p>
        </p:txBody>
      </p:sp>
      <p:sp>
        <p:nvSpPr>
          <p:cNvPr id="5" name="Footer Placeholder 4">
            <a:extLst>
              <a:ext uri="{FF2B5EF4-FFF2-40B4-BE49-F238E27FC236}">
                <a16:creationId xmlns:a16="http://schemas.microsoft.com/office/drawing/2014/main" id="{218E1577-3ABD-D2FC-6473-AFE16F51AE79}"/>
              </a:ext>
            </a:extLst>
          </p:cNvPr>
          <p:cNvSpPr>
            <a:spLocks noGrp="1"/>
          </p:cNvSpPr>
          <p:nvPr>
            <p:ph type="ftr" sz="quarter" idx="11"/>
          </p:nvPr>
        </p:nvSpPr>
        <p:spPr/>
        <p:txBody>
          <a:bodyPr/>
          <a:lstStyle/>
          <a:p>
            <a:endParaRPr lang="en-ZW" dirty="0"/>
          </a:p>
        </p:txBody>
      </p:sp>
      <p:sp>
        <p:nvSpPr>
          <p:cNvPr id="6" name="Slide Number Placeholder 5">
            <a:extLst>
              <a:ext uri="{FF2B5EF4-FFF2-40B4-BE49-F238E27FC236}">
                <a16:creationId xmlns:a16="http://schemas.microsoft.com/office/drawing/2014/main" id="{9AFA83E5-4231-51F1-5BEB-2867A41BD9E3}"/>
              </a:ext>
            </a:extLst>
          </p:cNvPr>
          <p:cNvSpPr>
            <a:spLocks noGrp="1"/>
          </p:cNvSpPr>
          <p:nvPr>
            <p:ph type="sldNum" sz="quarter" idx="12"/>
          </p:nvPr>
        </p:nvSpPr>
        <p:spPr/>
        <p:txBody>
          <a:bodyPr/>
          <a:lstStyle/>
          <a:p>
            <a:fld id="{A824FDA8-A445-4407-BCAB-05B0BAAF8C05}" type="slidenum">
              <a:rPr lang="en-ZW" smtClean="0"/>
              <a:t>‹#›</a:t>
            </a:fld>
            <a:endParaRPr lang="en-ZW" dirty="0"/>
          </a:p>
        </p:txBody>
      </p:sp>
    </p:spTree>
    <p:extLst>
      <p:ext uri="{BB962C8B-B14F-4D97-AF65-F5344CB8AC3E}">
        <p14:creationId xmlns:p14="http://schemas.microsoft.com/office/powerpoint/2010/main" val="8815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67AFCE-DA82-2D17-2E92-F5C9949D27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W"/>
          </a:p>
        </p:txBody>
      </p:sp>
      <p:sp>
        <p:nvSpPr>
          <p:cNvPr id="3" name="Text Placeholder 2">
            <a:extLst>
              <a:ext uri="{FF2B5EF4-FFF2-40B4-BE49-F238E27FC236}">
                <a16:creationId xmlns:a16="http://schemas.microsoft.com/office/drawing/2014/main" id="{91186750-276F-28E0-73A7-AB12CE9B98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Date Placeholder 3">
            <a:extLst>
              <a:ext uri="{FF2B5EF4-FFF2-40B4-BE49-F238E27FC236}">
                <a16:creationId xmlns:a16="http://schemas.microsoft.com/office/drawing/2014/main" id="{1D7C3F87-3B35-4C0E-1A94-A91BFF3218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F68CE8-718B-42C6-89DE-641942013C0D}" type="datetimeFigureOut">
              <a:rPr lang="en-ZW" smtClean="0"/>
              <a:t>27/1/2025</a:t>
            </a:fld>
            <a:endParaRPr lang="en-ZW" dirty="0"/>
          </a:p>
        </p:txBody>
      </p:sp>
      <p:sp>
        <p:nvSpPr>
          <p:cNvPr id="5" name="Footer Placeholder 4">
            <a:extLst>
              <a:ext uri="{FF2B5EF4-FFF2-40B4-BE49-F238E27FC236}">
                <a16:creationId xmlns:a16="http://schemas.microsoft.com/office/drawing/2014/main" id="{8ED03AFB-6873-C1FF-AC58-7C41CEEB67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W" dirty="0"/>
          </a:p>
        </p:txBody>
      </p:sp>
      <p:sp>
        <p:nvSpPr>
          <p:cNvPr id="6" name="Slide Number Placeholder 5">
            <a:extLst>
              <a:ext uri="{FF2B5EF4-FFF2-40B4-BE49-F238E27FC236}">
                <a16:creationId xmlns:a16="http://schemas.microsoft.com/office/drawing/2014/main" id="{0551673B-E51E-4FFA-B77E-6D4D99B766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24FDA8-A445-4407-BCAB-05B0BAAF8C05}" type="slidenum">
              <a:rPr lang="en-ZW" smtClean="0"/>
              <a:t>‹#›</a:t>
            </a:fld>
            <a:endParaRPr lang="en-ZW" dirty="0"/>
          </a:p>
        </p:txBody>
      </p:sp>
      <p:pic>
        <p:nvPicPr>
          <p:cNvPr id="7" name="Picture 5">
            <a:extLst>
              <a:ext uri="{FF2B5EF4-FFF2-40B4-BE49-F238E27FC236}">
                <a16:creationId xmlns:a16="http://schemas.microsoft.com/office/drawing/2014/main" id="{D3779F41-F243-110C-9F2F-D61B5641981E}"/>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099896"/>
            <a:ext cx="1409698" cy="758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41">
            <a:extLst>
              <a:ext uri="{FF2B5EF4-FFF2-40B4-BE49-F238E27FC236}">
                <a16:creationId xmlns:a16="http://schemas.microsoft.com/office/drawing/2014/main" id="{833EFC34-ADB6-E5DA-5EF9-AE9CAB8AAF63}"/>
              </a:ext>
            </a:extLst>
          </p:cNvPr>
          <p:cNvSpPr/>
          <p:nvPr userDrawn="1"/>
        </p:nvSpPr>
        <p:spPr>
          <a:xfrm>
            <a:off x="0" y="1"/>
            <a:ext cx="733425" cy="657224"/>
          </a:xfrm>
          <a:custGeom>
            <a:avLst/>
            <a:gdLst/>
            <a:ahLst/>
            <a:cxnLst/>
            <a:rect l="l" t="t" r="r" b="b"/>
            <a:pathLst>
              <a:path w="1088022" h="1004937">
                <a:moveTo>
                  <a:pt x="0" y="0"/>
                </a:moveTo>
                <a:lnTo>
                  <a:pt x="1088022" y="0"/>
                </a:lnTo>
                <a:lnTo>
                  <a:pt x="1088022" y="1004937"/>
                </a:lnTo>
                <a:lnTo>
                  <a:pt x="0" y="1004937"/>
                </a:lnTo>
                <a:lnTo>
                  <a:pt x="0" y="0"/>
                </a:lnTo>
                <a:close/>
              </a:path>
            </a:pathLst>
          </a:custGeom>
          <a:blipFill>
            <a:blip r:embed="rId14">
              <a:alphaModFix amt="65999"/>
              <a:extLst>
                <a:ext uri="{96DAC541-7B7A-43D3-8B79-37D633B846F1}">
                  <asvg:svgBlip xmlns:asvg="http://schemas.microsoft.com/office/drawing/2016/SVG/main" r:embed="rId15"/>
                </a:ext>
              </a:extLst>
            </a:blip>
            <a:stretch>
              <a:fillRect/>
            </a:stretch>
          </a:blipFill>
        </p:spPr>
      </p:sp>
      <p:sp>
        <p:nvSpPr>
          <p:cNvPr id="10" name="Freeform 41">
            <a:extLst>
              <a:ext uri="{FF2B5EF4-FFF2-40B4-BE49-F238E27FC236}">
                <a16:creationId xmlns:a16="http://schemas.microsoft.com/office/drawing/2014/main" id="{671E28C7-81F2-14C3-C480-EDC61FD93A76}"/>
              </a:ext>
            </a:extLst>
          </p:cNvPr>
          <p:cNvSpPr/>
          <p:nvPr userDrawn="1"/>
        </p:nvSpPr>
        <p:spPr>
          <a:xfrm>
            <a:off x="11458575" y="6200776"/>
            <a:ext cx="733425" cy="657224"/>
          </a:xfrm>
          <a:custGeom>
            <a:avLst/>
            <a:gdLst/>
            <a:ahLst/>
            <a:cxnLst/>
            <a:rect l="l" t="t" r="r" b="b"/>
            <a:pathLst>
              <a:path w="1088022" h="1004937">
                <a:moveTo>
                  <a:pt x="0" y="0"/>
                </a:moveTo>
                <a:lnTo>
                  <a:pt x="1088022" y="0"/>
                </a:lnTo>
                <a:lnTo>
                  <a:pt x="1088022" y="1004937"/>
                </a:lnTo>
                <a:lnTo>
                  <a:pt x="0" y="1004937"/>
                </a:lnTo>
                <a:lnTo>
                  <a:pt x="0" y="0"/>
                </a:lnTo>
                <a:close/>
              </a:path>
            </a:pathLst>
          </a:custGeom>
          <a:blipFill>
            <a:blip r:embed="rId14">
              <a:alphaModFix amt="65999"/>
              <a:extLst>
                <a:ext uri="{96DAC541-7B7A-43D3-8B79-37D633B846F1}">
                  <asvg:svgBlip xmlns:asvg="http://schemas.microsoft.com/office/drawing/2016/SVG/main" r:embed="rId15"/>
                </a:ext>
              </a:extLst>
            </a:blip>
            <a:stretch>
              <a:fillRect/>
            </a:stretch>
          </a:blipFill>
        </p:spPr>
      </p:sp>
      <p:pic>
        <p:nvPicPr>
          <p:cNvPr id="8" name="Picture 7" descr="mcaz_image1">
            <a:extLst>
              <a:ext uri="{FF2B5EF4-FFF2-40B4-BE49-F238E27FC236}">
                <a16:creationId xmlns:a16="http://schemas.microsoft.com/office/drawing/2014/main" id="{A7198BD0-2BAD-5292-0D83-9DDDBF45D4EF}"/>
              </a:ext>
            </a:extLst>
          </p:cNvPr>
          <p:cNvPicPr>
            <a:picLocks noChangeAspect="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9080972" y="0"/>
            <a:ext cx="3111028" cy="313387"/>
          </a:xfrm>
          <a:prstGeom prst="rect">
            <a:avLst/>
          </a:prstGeom>
          <a:noFill/>
          <a:ln>
            <a:noFill/>
          </a:ln>
        </p:spPr>
      </p:pic>
    </p:spTree>
    <p:extLst>
      <p:ext uri="{BB962C8B-B14F-4D97-AF65-F5344CB8AC3E}">
        <p14:creationId xmlns:p14="http://schemas.microsoft.com/office/powerpoint/2010/main" val="3376274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3680907-1EED-6F32-3089-2422331E0FEA}"/>
              </a:ext>
            </a:extLst>
          </p:cNvPr>
          <p:cNvSpPr/>
          <p:nvPr/>
        </p:nvSpPr>
        <p:spPr>
          <a:xfrm rot="16200000">
            <a:off x="5138200" y="-5138203"/>
            <a:ext cx="1915599" cy="12192001"/>
          </a:xfrm>
          <a:prstGeom prst="rect">
            <a:avLst/>
          </a:prstGeom>
          <a:gradFill flip="none" rotWithShape="1">
            <a:gsLst>
              <a:gs pos="0">
                <a:srgbClr val="6B859D"/>
              </a:gs>
              <a:gs pos="50000">
                <a:srgbClr val="92AECA">
                  <a:shade val="67500"/>
                  <a:satMod val="115000"/>
                </a:srgbClr>
              </a:gs>
              <a:gs pos="100000">
                <a:srgbClr val="92AECA">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14" name="Rectangle 13">
            <a:extLst>
              <a:ext uri="{FF2B5EF4-FFF2-40B4-BE49-F238E27FC236}">
                <a16:creationId xmlns:a16="http://schemas.microsoft.com/office/drawing/2014/main" id="{307BF1B0-0E36-3FBD-A8E2-AF4256EF1617}"/>
              </a:ext>
            </a:extLst>
          </p:cNvPr>
          <p:cNvSpPr/>
          <p:nvPr/>
        </p:nvSpPr>
        <p:spPr>
          <a:xfrm rot="16200000">
            <a:off x="5138201" y="-199141"/>
            <a:ext cx="1915599" cy="12192001"/>
          </a:xfrm>
          <a:prstGeom prst="rect">
            <a:avLst/>
          </a:prstGeom>
          <a:gradFill flip="none" rotWithShape="1">
            <a:gsLst>
              <a:gs pos="0">
                <a:srgbClr val="6B859D"/>
              </a:gs>
              <a:gs pos="50000">
                <a:srgbClr val="92AECA">
                  <a:shade val="67500"/>
                  <a:satMod val="115000"/>
                </a:srgbClr>
              </a:gs>
              <a:gs pos="100000">
                <a:srgbClr val="92AECA">
                  <a:shade val="100000"/>
                  <a:satMod val="115000"/>
                </a:srgb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7" name="Rectangle 4">
            <a:extLst>
              <a:ext uri="{FF2B5EF4-FFF2-40B4-BE49-F238E27FC236}">
                <a16:creationId xmlns:a16="http://schemas.microsoft.com/office/drawing/2014/main" id="{1973DE53-43D1-F649-E5BA-C68EE8D02626}"/>
              </a:ext>
            </a:extLst>
          </p:cNvPr>
          <p:cNvSpPr>
            <a:spLocks noChangeArrowheads="1"/>
          </p:cNvSpPr>
          <p:nvPr/>
        </p:nvSpPr>
        <p:spPr bwMode="auto">
          <a:xfrm>
            <a:off x="0" y="0"/>
            <a:ext cx="12192000" cy="0"/>
          </a:xfrm>
          <a:prstGeom prst="rect">
            <a:avLst/>
          </a:prstGeom>
          <a:gradFill flip="none" rotWithShape="1">
            <a:gsLst>
              <a:gs pos="0">
                <a:srgbClr val="6B859D"/>
              </a:gs>
              <a:gs pos="50000">
                <a:srgbClr val="92AECA">
                  <a:shade val="67500"/>
                  <a:satMod val="115000"/>
                </a:srgbClr>
              </a:gs>
              <a:gs pos="100000">
                <a:srgbClr val="92AECA">
                  <a:shade val="100000"/>
                  <a:satMod val="115000"/>
                </a:srgbClr>
              </a:gs>
            </a:gsLst>
            <a:lin ang="10800000" scaled="1"/>
            <a:tileRect/>
          </a:gradFill>
          <a:ln>
            <a:noFill/>
          </a:ln>
          <a:effectLst/>
        </p:spPr>
        <p:txBody>
          <a:bodyPr vert="horz" wrap="none" lIns="91440" tIns="45720" rIns="91440" bIns="45720" numCol="1" anchor="ctr" anchorCtr="0" compatLnSpc="1">
            <a:prstTxWarp prst="textNoShape">
              <a:avLst/>
            </a:prstTxWarp>
            <a:spAutoFit/>
          </a:bodyPr>
          <a:lstStyle/>
          <a:p>
            <a:endParaRPr lang="en-ZW" dirty="0"/>
          </a:p>
        </p:txBody>
      </p:sp>
      <p:sp>
        <p:nvSpPr>
          <p:cNvPr id="12" name="Title 1">
            <a:extLst>
              <a:ext uri="{FF2B5EF4-FFF2-40B4-BE49-F238E27FC236}">
                <a16:creationId xmlns:a16="http://schemas.microsoft.com/office/drawing/2014/main" id="{1BB3DB96-3A7B-735E-442B-923640C3A358}"/>
              </a:ext>
            </a:extLst>
          </p:cNvPr>
          <p:cNvSpPr txBox="1">
            <a:spLocks/>
          </p:cNvSpPr>
          <p:nvPr/>
        </p:nvSpPr>
        <p:spPr>
          <a:xfrm>
            <a:off x="0" y="1635901"/>
            <a:ext cx="8954741" cy="3367706"/>
          </a:xfrm>
          <a:prstGeom prst="rect">
            <a:avLst/>
          </a:prstGeom>
          <a:solidFill>
            <a:schemeClr val="accent5">
              <a:lumMod val="40000"/>
              <a:lumOff val="60000"/>
            </a:schemeClr>
          </a:solidFill>
          <a:ln>
            <a:noFill/>
          </a:ln>
          <a:effectLst/>
        </p:spPr>
        <p:txBody>
          <a:bodyPr>
            <a:normAutofit fontScale="25000" lnSpcReduction="20000"/>
          </a:bodyPr>
          <a:lstStyle>
            <a:lvl1pPr algn="l" defTabSz="774222" rtl="0" eaLnBrk="1" latinLnBrk="0" hangingPunct="1">
              <a:lnSpc>
                <a:spcPct val="90000"/>
              </a:lnSpc>
              <a:spcBef>
                <a:spcPct val="0"/>
              </a:spcBef>
              <a:buNone/>
              <a:defRPr sz="4064" kern="1200">
                <a:solidFill>
                  <a:srgbClr val="00B0F0"/>
                </a:solidFill>
                <a:latin typeface="Arial Rounded MT Bold" panose="020F0704030504030204" pitchFamily="34" charset="0"/>
                <a:ea typeface="+mj-ea"/>
                <a:cs typeface="+mj-cs"/>
              </a:defRPr>
            </a:lvl1pPr>
          </a:lstStyle>
          <a:p>
            <a:pPr marL="0" marR="0" lvl="0" indent="0" algn="l" defTabSz="774222" rtl="0" eaLnBrk="1" fontAlgn="auto" latinLnBrk="0" hangingPunct="1">
              <a:lnSpc>
                <a:spcPct val="90000"/>
              </a:lnSpc>
              <a:spcBef>
                <a:spcPct val="0"/>
              </a:spcBef>
              <a:spcAft>
                <a:spcPts val="0"/>
              </a:spcAft>
              <a:buClrTx/>
              <a:buSzTx/>
              <a:buFontTx/>
              <a:buNone/>
              <a:tabLst/>
              <a:defRPr/>
            </a:pPr>
            <a:endParaRPr kumimoji="0" lang="en-GB" sz="8600" b="1" i="0" u="none" strike="noStrike" kern="1200" cap="none" spc="0" normalizeH="0" baseline="0" noProof="0" dirty="0">
              <a:ln>
                <a:noFill/>
              </a:ln>
              <a:solidFill>
                <a:srgbClr val="2B1B49"/>
              </a:solidFill>
              <a:effectLst/>
              <a:uLnTx/>
              <a:uFillTx/>
              <a:latin typeface="Aptos" panose="020B0004020202020204" pitchFamily="34" charset="0"/>
              <a:cs typeface="Arial" panose="020B0604020202020204" pitchFamily="34" charset="0"/>
            </a:endParaRPr>
          </a:p>
          <a:p>
            <a:pPr marL="0" marR="0" lvl="0" indent="0" algn="l" defTabSz="774222" rtl="0" eaLnBrk="1" fontAlgn="auto" latinLnBrk="0" hangingPunct="1">
              <a:lnSpc>
                <a:spcPct val="90000"/>
              </a:lnSpc>
              <a:spcBef>
                <a:spcPct val="0"/>
              </a:spcBef>
              <a:spcAft>
                <a:spcPts val="0"/>
              </a:spcAft>
              <a:buClrTx/>
              <a:buSzTx/>
              <a:buFontTx/>
              <a:buNone/>
              <a:tabLst/>
              <a:defRPr/>
            </a:pPr>
            <a:r>
              <a:rPr kumimoji="0" lang="en-GB" sz="12800" b="1" i="0" u="none" strike="noStrike" kern="1200" cap="none" spc="0" normalizeH="0" baseline="0" noProof="0" dirty="0">
                <a:ln>
                  <a:noFill/>
                </a:ln>
                <a:solidFill>
                  <a:srgbClr val="2B1B49"/>
                </a:solidFill>
                <a:effectLst/>
                <a:uLnTx/>
                <a:uFillTx/>
                <a:latin typeface="Aptos" panose="020B0004020202020204" pitchFamily="34" charset="0"/>
                <a:cs typeface="Arial" panose="020B0604020202020204" pitchFamily="34" charset="0"/>
              </a:rPr>
              <a:t>Medicines Control Authority of Zimbabwe </a:t>
            </a:r>
          </a:p>
          <a:p>
            <a:pPr marL="0" marR="0" lvl="0" indent="0" algn="l" defTabSz="774222" rtl="0" eaLnBrk="1" fontAlgn="auto" latinLnBrk="0" hangingPunct="1">
              <a:lnSpc>
                <a:spcPct val="90000"/>
              </a:lnSpc>
              <a:spcBef>
                <a:spcPct val="0"/>
              </a:spcBef>
              <a:spcAft>
                <a:spcPts val="0"/>
              </a:spcAft>
              <a:buClrTx/>
              <a:buSzTx/>
              <a:buFontTx/>
              <a:buNone/>
              <a:tabLst/>
              <a:defRPr/>
            </a:pPr>
            <a:endParaRPr kumimoji="0" lang="en-GB" sz="12800" b="1" i="0" u="none" strike="noStrike" kern="1200" cap="none" spc="0" normalizeH="0" baseline="0" noProof="0" dirty="0">
              <a:ln>
                <a:noFill/>
              </a:ln>
              <a:solidFill>
                <a:srgbClr val="2B1B49"/>
              </a:solidFill>
              <a:effectLst/>
              <a:uLnTx/>
              <a:uFillTx/>
              <a:latin typeface="Aptos" panose="020B0004020202020204" pitchFamily="34" charset="0"/>
              <a:cs typeface="Arial" panose="020B0604020202020204" pitchFamily="34" charset="0"/>
            </a:endParaRPr>
          </a:p>
          <a:p>
            <a:pPr marL="0" marR="0" lvl="0" indent="0" algn="l" defTabSz="774222" rtl="0" eaLnBrk="1" fontAlgn="auto" latinLnBrk="0" hangingPunct="1">
              <a:lnSpc>
                <a:spcPct val="90000"/>
              </a:lnSpc>
              <a:spcBef>
                <a:spcPct val="0"/>
              </a:spcBef>
              <a:spcAft>
                <a:spcPts val="0"/>
              </a:spcAft>
              <a:buClrTx/>
              <a:buSzTx/>
              <a:buFontTx/>
              <a:buNone/>
              <a:tabLst/>
              <a:defRPr/>
            </a:pPr>
            <a:r>
              <a:rPr kumimoji="0" lang="en-GB" sz="12800" b="1" i="0" u="none" strike="noStrike" kern="1200" cap="none" spc="0" normalizeH="0" baseline="0" noProof="0" dirty="0">
                <a:ln>
                  <a:noFill/>
                </a:ln>
                <a:solidFill>
                  <a:srgbClr val="2B1B49"/>
                </a:solidFill>
                <a:effectLst/>
                <a:uLnTx/>
                <a:uFillTx/>
                <a:latin typeface="Aptos" panose="020B0004020202020204" pitchFamily="34" charset="0"/>
                <a:cs typeface="Arial" panose="020B0604020202020204" pitchFamily="34" charset="0"/>
              </a:rPr>
              <a:t>2024 Annual Customer Satisfaction Survey</a:t>
            </a:r>
          </a:p>
          <a:p>
            <a:pPr marL="0" marR="0" lvl="0" indent="0" algn="l" defTabSz="774222" rtl="0" eaLnBrk="1" fontAlgn="auto" latinLnBrk="0" hangingPunct="1">
              <a:lnSpc>
                <a:spcPct val="90000"/>
              </a:lnSpc>
              <a:spcBef>
                <a:spcPct val="0"/>
              </a:spcBef>
              <a:spcAft>
                <a:spcPts val="0"/>
              </a:spcAft>
              <a:buClrTx/>
              <a:buSzTx/>
              <a:buFontTx/>
              <a:buNone/>
              <a:tabLst/>
              <a:defRPr/>
            </a:pPr>
            <a:endParaRPr kumimoji="0" lang="en-GB" sz="8600" b="1" i="0" u="none" strike="noStrike" kern="1200" cap="none" spc="0" normalizeH="0" baseline="0" noProof="0" dirty="0">
              <a:ln>
                <a:noFill/>
              </a:ln>
              <a:solidFill>
                <a:srgbClr val="2B1B49"/>
              </a:solidFill>
              <a:effectLst/>
              <a:uLnTx/>
              <a:uFillTx/>
              <a:latin typeface="Aptos" panose="020B0004020202020204" pitchFamily="34" charset="0"/>
              <a:cs typeface="Arial" panose="020B0604020202020204" pitchFamily="34" charset="0"/>
            </a:endParaRPr>
          </a:p>
          <a:p>
            <a:pPr marL="0" marR="0" lvl="0" indent="0" algn="l" defTabSz="774222" rtl="0" eaLnBrk="1" fontAlgn="auto" latinLnBrk="0" hangingPunct="1">
              <a:lnSpc>
                <a:spcPct val="90000"/>
              </a:lnSpc>
              <a:spcBef>
                <a:spcPct val="0"/>
              </a:spcBef>
              <a:spcAft>
                <a:spcPts val="0"/>
              </a:spcAft>
              <a:buClrTx/>
              <a:buSzTx/>
              <a:buFontTx/>
              <a:buNone/>
              <a:tabLst/>
              <a:defRPr/>
            </a:pPr>
            <a:endParaRPr lang="en-GB" sz="11200" b="1" dirty="0">
              <a:solidFill>
                <a:srgbClr val="2B1B49"/>
              </a:solidFill>
              <a:latin typeface="Aptos" panose="020B0004020202020204" pitchFamily="34" charset="0"/>
              <a:cs typeface="Arial" panose="020B0604020202020204" pitchFamily="34" charset="0"/>
            </a:endParaRPr>
          </a:p>
          <a:p>
            <a:pPr marL="0" marR="0" lvl="0" indent="0" algn="l" defTabSz="774222" rtl="0" eaLnBrk="1" fontAlgn="auto" latinLnBrk="0" hangingPunct="1">
              <a:lnSpc>
                <a:spcPct val="90000"/>
              </a:lnSpc>
              <a:spcBef>
                <a:spcPct val="0"/>
              </a:spcBef>
              <a:spcAft>
                <a:spcPts val="0"/>
              </a:spcAft>
              <a:buClrTx/>
              <a:buSzTx/>
              <a:buFontTx/>
              <a:buNone/>
              <a:tabLst/>
              <a:defRPr/>
            </a:pPr>
            <a:r>
              <a:rPr lang="en-GB" sz="11200" b="1" dirty="0">
                <a:solidFill>
                  <a:srgbClr val="2B1B49"/>
                </a:solidFill>
                <a:latin typeface="Aptos" panose="020B0004020202020204" pitchFamily="34" charset="0"/>
                <a:cs typeface="Arial" panose="020B0604020202020204" pitchFamily="34" charset="0"/>
              </a:rPr>
              <a:t>Final Report</a:t>
            </a:r>
            <a:endParaRPr kumimoji="0" lang="en-GB" sz="11200" b="1" i="0" u="none" strike="noStrike" kern="1200" cap="none" spc="0" normalizeH="0" baseline="0" noProof="0" dirty="0">
              <a:ln>
                <a:noFill/>
              </a:ln>
              <a:solidFill>
                <a:srgbClr val="2B1B49"/>
              </a:solidFill>
              <a:effectLst/>
              <a:uLnTx/>
              <a:uFillTx/>
              <a:latin typeface="Aptos" panose="020B0004020202020204" pitchFamily="34" charset="0"/>
              <a:cs typeface="Arial" panose="020B0604020202020204" pitchFamily="34" charset="0"/>
            </a:endParaRPr>
          </a:p>
          <a:p>
            <a:pPr marL="0" marR="0" lvl="0" indent="0" algn="l" defTabSz="774222" rtl="0" eaLnBrk="1" fontAlgn="auto" latinLnBrk="0" hangingPunct="1">
              <a:lnSpc>
                <a:spcPct val="90000"/>
              </a:lnSpc>
              <a:spcBef>
                <a:spcPct val="0"/>
              </a:spcBef>
              <a:spcAft>
                <a:spcPts val="0"/>
              </a:spcAft>
              <a:buClrTx/>
              <a:buSzTx/>
              <a:buFontTx/>
              <a:buNone/>
              <a:tabLst/>
              <a:defRPr/>
            </a:pPr>
            <a:endParaRPr kumimoji="0" lang="en-GB" sz="8600" b="1" i="0" u="none" strike="noStrike" kern="1200" cap="none" spc="0" normalizeH="0" baseline="0" noProof="0" dirty="0">
              <a:ln>
                <a:noFill/>
              </a:ln>
              <a:solidFill>
                <a:srgbClr val="2B1B49"/>
              </a:solidFill>
              <a:effectLst/>
              <a:uLnTx/>
              <a:uFillTx/>
              <a:latin typeface="Aptos" panose="020B0004020202020204" pitchFamily="34" charset="0"/>
              <a:cs typeface="Arial" panose="020B0604020202020204" pitchFamily="34" charset="0"/>
            </a:endParaRPr>
          </a:p>
          <a:p>
            <a:pPr marL="0" marR="0" lvl="0" indent="0" algn="l" defTabSz="774222" rtl="0" eaLnBrk="1" fontAlgn="auto" latinLnBrk="0" hangingPunct="1">
              <a:lnSpc>
                <a:spcPct val="90000"/>
              </a:lnSpc>
              <a:spcBef>
                <a:spcPct val="0"/>
              </a:spcBef>
              <a:spcAft>
                <a:spcPts val="0"/>
              </a:spcAft>
              <a:buClrTx/>
              <a:buSzTx/>
              <a:buFontTx/>
              <a:buNone/>
              <a:tabLst/>
              <a:defRPr/>
            </a:pPr>
            <a:endParaRPr kumimoji="0" lang="en-GB" sz="8600" b="1" i="0" u="none" strike="noStrike" kern="1200" cap="none" spc="0" normalizeH="0" baseline="0" noProof="0" dirty="0">
              <a:ln>
                <a:noFill/>
              </a:ln>
              <a:solidFill>
                <a:srgbClr val="2B1B49"/>
              </a:solidFill>
              <a:effectLst/>
              <a:uLnTx/>
              <a:uFillTx/>
              <a:latin typeface="Aptos" panose="020B0004020202020204" pitchFamily="34" charset="0"/>
              <a:cs typeface="Arial" panose="020B0604020202020204" pitchFamily="34" charset="0"/>
            </a:endParaRPr>
          </a:p>
          <a:p>
            <a:pPr marL="0" marR="0" lvl="0" indent="0" algn="l" defTabSz="774222" rtl="0" eaLnBrk="1" fontAlgn="auto" latinLnBrk="0" hangingPunct="1">
              <a:lnSpc>
                <a:spcPct val="90000"/>
              </a:lnSpc>
              <a:spcBef>
                <a:spcPct val="0"/>
              </a:spcBef>
              <a:spcAft>
                <a:spcPts val="0"/>
              </a:spcAft>
              <a:buClrTx/>
              <a:buSzTx/>
              <a:buFontTx/>
              <a:buNone/>
              <a:tabLst/>
              <a:defRPr/>
            </a:pPr>
            <a:endParaRPr lang="en-GB" sz="8600" b="1" dirty="0">
              <a:solidFill>
                <a:srgbClr val="2B1B49"/>
              </a:solidFill>
              <a:latin typeface="Aptos" panose="020B0004020202020204" pitchFamily="34" charset="0"/>
              <a:cs typeface="Arial" panose="020B0604020202020204" pitchFamily="34" charset="0"/>
            </a:endParaRPr>
          </a:p>
          <a:p>
            <a:pPr marL="0" marR="0" lvl="0" indent="0" algn="l" defTabSz="774222" rtl="0" eaLnBrk="1" fontAlgn="auto" latinLnBrk="0" hangingPunct="1">
              <a:lnSpc>
                <a:spcPct val="90000"/>
              </a:lnSpc>
              <a:spcBef>
                <a:spcPct val="0"/>
              </a:spcBef>
              <a:spcAft>
                <a:spcPts val="0"/>
              </a:spcAft>
              <a:buClrTx/>
              <a:buSzTx/>
              <a:buFontTx/>
              <a:buNone/>
              <a:tabLst/>
              <a:defRPr/>
            </a:pPr>
            <a:r>
              <a:rPr lang="en-GB" sz="8600" b="1" dirty="0">
                <a:solidFill>
                  <a:srgbClr val="2B1B49"/>
                </a:solidFill>
                <a:latin typeface="Aptos" panose="020B0004020202020204" pitchFamily="34" charset="0"/>
                <a:cs typeface="Arial" panose="020B0604020202020204" pitchFamily="34" charset="0"/>
              </a:rPr>
              <a:t>28 January</a:t>
            </a:r>
            <a:r>
              <a:rPr kumimoji="0" lang="en-GB" sz="8600" b="1" i="0" u="none" strike="noStrike" kern="1200" cap="none" spc="0" normalizeH="0" baseline="0" noProof="0" dirty="0">
                <a:ln>
                  <a:noFill/>
                </a:ln>
                <a:solidFill>
                  <a:srgbClr val="2B1B49"/>
                </a:solidFill>
                <a:effectLst/>
                <a:uLnTx/>
                <a:uFillTx/>
                <a:latin typeface="Aptos" panose="020B0004020202020204" pitchFamily="34" charset="0"/>
                <a:cs typeface="Arial" panose="020B0604020202020204" pitchFamily="34" charset="0"/>
              </a:rPr>
              <a:t> 2025</a:t>
            </a:r>
          </a:p>
          <a:p>
            <a:pPr marL="0" marR="0" lvl="0" indent="0" algn="l" defTabSz="774222" rtl="0" eaLnBrk="1" fontAlgn="auto" latinLnBrk="0" hangingPunct="1">
              <a:lnSpc>
                <a:spcPct val="90000"/>
              </a:lnSpc>
              <a:spcBef>
                <a:spcPct val="0"/>
              </a:spcBef>
              <a:spcAft>
                <a:spcPts val="0"/>
              </a:spcAft>
              <a:buClrTx/>
              <a:buSzTx/>
              <a:buFontTx/>
              <a:buNone/>
              <a:tabLst/>
              <a:defRPr/>
            </a:pPr>
            <a:endParaRPr kumimoji="0" lang="en-GB" sz="2800" b="1" i="0" u="none" strike="noStrike" kern="1200" cap="none" spc="0" normalizeH="0" baseline="0" noProof="0" dirty="0">
              <a:ln>
                <a:noFill/>
              </a:ln>
              <a:solidFill>
                <a:srgbClr val="2B1B49"/>
              </a:solidFill>
              <a:effectLst/>
              <a:uLnTx/>
              <a:uFillTx/>
              <a:latin typeface="Aptos" panose="020B0004020202020204" pitchFamily="34" charset="0"/>
              <a:cs typeface="Arial" panose="020B0604020202020204" pitchFamily="34" charset="0"/>
            </a:endParaRPr>
          </a:p>
          <a:p>
            <a:pPr marL="0" marR="0" lvl="0" indent="0" algn="l" defTabSz="774222" rtl="0" eaLnBrk="1" fontAlgn="auto" latinLnBrk="0" hangingPunct="1">
              <a:lnSpc>
                <a:spcPct val="90000"/>
              </a:lnSpc>
              <a:spcBef>
                <a:spcPct val="0"/>
              </a:spcBef>
              <a:spcAft>
                <a:spcPts val="0"/>
              </a:spcAft>
              <a:buClrTx/>
              <a:buSzTx/>
              <a:buFontTx/>
              <a:buNone/>
              <a:tabLst/>
              <a:defRPr/>
            </a:pPr>
            <a:endParaRPr kumimoji="0" lang="en-GB" sz="2400" b="1" i="0" u="none" strike="noStrike" kern="1200" cap="none" spc="0" normalizeH="0" baseline="0" noProof="0" dirty="0">
              <a:ln>
                <a:noFill/>
              </a:ln>
              <a:solidFill>
                <a:srgbClr val="2B1B49"/>
              </a:solidFill>
              <a:effectLst/>
              <a:uLnTx/>
              <a:uFillTx/>
              <a:latin typeface="Aptos" panose="020B0004020202020204" pitchFamily="34" charset="0"/>
              <a:cs typeface="Arial" panose="020B0604020202020204" pitchFamily="34" charset="0"/>
            </a:endParaRPr>
          </a:p>
          <a:p>
            <a:pPr marL="0" marR="0" lvl="0" indent="0" algn="l" defTabSz="774222" rtl="0" eaLnBrk="1" fontAlgn="auto" latinLnBrk="0" hangingPunct="1">
              <a:lnSpc>
                <a:spcPct val="90000"/>
              </a:lnSpc>
              <a:spcBef>
                <a:spcPct val="0"/>
              </a:spcBef>
              <a:spcAft>
                <a:spcPts val="0"/>
              </a:spcAft>
              <a:buClrTx/>
              <a:buSzTx/>
              <a:buFontTx/>
              <a:buNone/>
              <a:tabLst/>
              <a:defRPr/>
            </a:pPr>
            <a:endParaRPr kumimoji="0" lang="en-GB" sz="2400" b="1" i="0" u="none" strike="noStrike" kern="1200" cap="none" spc="0" normalizeH="0" baseline="0" noProof="0" dirty="0">
              <a:ln>
                <a:noFill/>
              </a:ln>
              <a:solidFill>
                <a:srgbClr val="2B1B49"/>
              </a:solidFill>
              <a:effectLst/>
              <a:uLnTx/>
              <a:uFillTx/>
              <a:latin typeface="Aptos" panose="020B0004020202020204" pitchFamily="34" charset="0"/>
              <a:cs typeface="Arial" panose="020B0604020202020204" pitchFamily="34" charset="0"/>
            </a:endParaRPr>
          </a:p>
          <a:p>
            <a:pPr marL="0" marR="0" lvl="0" indent="0" algn="l" defTabSz="774222" rtl="0" eaLnBrk="1" fontAlgn="auto" latinLnBrk="0" hangingPunct="1">
              <a:lnSpc>
                <a:spcPct val="90000"/>
              </a:lnSpc>
              <a:spcBef>
                <a:spcPct val="0"/>
              </a:spcBef>
              <a:spcAft>
                <a:spcPts val="0"/>
              </a:spcAft>
              <a:buClrTx/>
              <a:buSzTx/>
              <a:buFontTx/>
              <a:buNone/>
              <a:tabLst/>
              <a:defRPr/>
            </a:pPr>
            <a:endParaRPr kumimoji="0" lang="en-GB" sz="2400" b="1" i="0" u="none" strike="noStrike" kern="1200" cap="none" spc="0" normalizeH="0" baseline="0" noProof="0" dirty="0">
              <a:ln>
                <a:noFill/>
              </a:ln>
              <a:solidFill>
                <a:srgbClr val="2B1B49"/>
              </a:solidFill>
              <a:effectLst/>
              <a:uLnTx/>
              <a:uFillTx/>
              <a:latin typeface="Aptos" panose="020B00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24B2C2F4-9842-D9CD-D5DE-EF819030FC03}"/>
              </a:ext>
            </a:extLst>
          </p:cNvPr>
          <p:cNvSpPr/>
          <p:nvPr/>
        </p:nvSpPr>
        <p:spPr>
          <a:xfrm>
            <a:off x="8954742" y="0"/>
            <a:ext cx="3237258" cy="6844495"/>
          </a:xfrm>
          <a:prstGeom prst="rect">
            <a:avLst/>
          </a:prstGeom>
          <a:gradFill flip="none" rotWithShape="1">
            <a:gsLst>
              <a:gs pos="0">
                <a:srgbClr val="6B859D"/>
              </a:gs>
              <a:gs pos="50000">
                <a:srgbClr val="92AECA">
                  <a:shade val="67500"/>
                  <a:satMod val="115000"/>
                </a:srgbClr>
              </a:gs>
              <a:gs pos="100000">
                <a:srgbClr val="92AECA">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pic>
        <p:nvPicPr>
          <p:cNvPr id="15" name="Picture 14">
            <a:extLst>
              <a:ext uri="{FF2B5EF4-FFF2-40B4-BE49-F238E27FC236}">
                <a16:creationId xmlns:a16="http://schemas.microsoft.com/office/drawing/2014/main" id="{A2286D1B-ECCA-63B5-C715-AB14D35D3B04}"/>
              </a:ext>
            </a:extLst>
          </p:cNvPr>
          <p:cNvPicPr>
            <a:picLocks noChangeAspect="1"/>
          </p:cNvPicPr>
          <p:nvPr/>
        </p:nvPicPr>
        <p:blipFill>
          <a:blip r:embed="rId2"/>
          <a:stretch>
            <a:fillRect/>
          </a:stretch>
        </p:blipFill>
        <p:spPr>
          <a:xfrm>
            <a:off x="9131542" y="1913968"/>
            <a:ext cx="2883658" cy="2883658"/>
          </a:xfrm>
          <a:prstGeom prst="rect">
            <a:avLst/>
          </a:prstGeom>
        </p:spPr>
      </p:pic>
      <p:pic>
        <p:nvPicPr>
          <p:cNvPr id="3" name="Picture 2">
            <a:extLst>
              <a:ext uri="{FF2B5EF4-FFF2-40B4-BE49-F238E27FC236}">
                <a16:creationId xmlns:a16="http://schemas.microsoft.com/office/drawing/2014/main" id="{AC0EC43D-4127-3FAB-1206-4FC343CCF568}"/>
              </a:ext>
            </a:extLst>
          </p:cNvPr>
          <p:cNvPicPr>
            <a:picLocks noChangeAspect="1"/>
          </p:cNvPicPr>
          <p:nvPr/>
        </p:nvPicPr>
        <p:blipFill>
          <a:blip r:embed="rId3"/>
          <a:stretch>
            <a:fillRect/>
          </a:stretch>
        </p:blipFill>
        <p:spPr>
          <a:xfrm>
            <a:off x="8954741" y="3346"/>
            <a:ext cx="3237259" cy="323726"/>
          </a:xfrm>
          <a:prstGeom prst="rect">
            <a:avLst/>
          </a:prstGeom>
        </p:spPr>
      </p:pic>
    </p:spTree>
    <p:extLst>
      <p:ext uri="{BB962C8B-B14F-4D97-AF65-F5344CB8AC3E}">
        <p14:creationId xmlns:p14="http://schemas.microsoft.com/office/powerpoint/2010/main" val="3604934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049858D2-353A-51E7-F83D-98A85B22560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2A93B779-0E2B-300C-39BD-201AAC4EFA34}"/>
              </a:ext>
            </a:extLst>
          </p:cNvPr>
          <p:cNvSpPr txBox="1"/>
          <p:nvPr/>
        </p:nvSpPr>
        <p:spPr>
          <a:xfrm>
            <a:off x="962247" y="0"/>
            <a:ext cx="877717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33F50"/>
                </a:solidFill>
                <a:effectLst/>
                <a:uLnTx/>
                <a:uFillTx/>
                <a:latin typeface="Aptos" panose="020B0004020202020204" pitchFamily="34" charset="0"/>
                <a:ea typeface="+mn-ea"/>
                <a:cs typeface="+mn-cs"/>
              </a:rPr>
              <a:t>Report Outline </a:t>
            </a:r>
            <a:endParaRPr kumimoji="0" lang="en-ZW" sz="3600" b="1" i="0" u="none" strike="noStrike" kern="1200" cap="none" spc="0" normalizeH="0" baseline="0" noProof="0" dirty="0">
              <a:ln>
                <a:noFill/>
              </a:ln>
              <a:solidFill>
                <a:srgbClr val="333F50"/>
              </a:solidFill>
              <a:effectLst/>
              <a:uLnTx/>
              <a:uFillTx/>
              <a:latin typeface="Aptos" panose="020B0004020202020204" pitchFamily="34" charset="0"/>
              <a:ea typeface="+mn-ea"/>
              <a:cs typeface="+mn-cs"/>
            </a:endParaRPr>
          </a:p>
        </p:txBody>
      </p:sp>
      <p:grpSp>
        <p:nvGrpSpPr>
          <p:cNvPr id="45" name="Group 2">
            <a:extLst>
              <a:ext uri="{FF2B5EF4-FFF2-40B4-BE49-F238E27FC236}">
                <a16:creationId xmlns:a16="http://schemas.microsoft.com/office/drawing/2014/main" id="{8B99A03C-A2EB-1F44-081C-EDF313C081CD}"/>
              </a:ext>
            </a:extLst>
          </p:cNvPr>
          <p:cNvGrpSpPr/>
          <p:nvPr/>
        </p:nvGrpSpPr>
        <p:grpSpPr>
          <a:xfrm>
            <a:off x="0" y="1089301"/>
            <a:ext cx="12192000" cy="4845410"/>
            <a:chOff x="0" y="0"/>
            <a:chExt cx="5453948" cy="1837245"/>
          </a:xfrm>
          <a:solidFill>
            <a:srgbClr val="E4EBF7"/>
          </a:solidFill>
        </p:grpSpPr>
        <p:sp>
          <p:nvSpPr>
            <p:cNvPr id="46" name="Freeform 3">
              <a:extLst>
                <a:ext uri="{FF2B5EF4-FFF2-40B4-BE49-F238E27FC236}">
                  <a16:creationId xmlns:a16="http://schemas.microsoft.com/office/drawing/2014/main" id="{D4E68D50-0D6F-3573-F662-37D242E5CC51}"/>
                </a:ext>
              </a:extLst>
            </p:cNvPr>
            <p:cNvSpPr/>
            <p:nvPr/>
          </p:nvSpPr>
          <p:spPr>
            <a:xfrm>
              <a:off x="0" y="0"/>
              <a:ext cx="5453948" cy="1837245"/>
            </a:xfrm>
            <a:custGeom>
              <a:avLst/>
              <a:gdLst/>
              <a:ahLst/>
              <a:cxnLst/>
              <a:rect l="l" t="t" r="r" b="b"/>
              <a:pathLst>
                <a:path w="5453948" h="1837245">
                  <a:moveTo>
                    <a:pt x="0" y="0"/>
                  </a:moveTo>
                  <a:lnTo>
                    <a:pt x="5453948" y="0"/>
                  </a:lnTo>
                  <a:lnTo>
                    <a:pt x="5453948" y="1837245"/>
                  </a:lnTo>
                  <a:lnTo>
                    <a:pt x="0" y="1837245"/>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sp>
          <p:nvSpPr>
            <p:cNvPr id="47" name="TextBox 4">
              <a:extLst>
                <a:ext uri="{FF2B5EF4-FFF2-40B4-BE49-F238E27FC236}">
                  <a16:creationId xmlns:a16="http://schemas.microsoft.com/office/drawing/2014/main" id="{41CB0929-5F9F-9EB5-1ABF-12FBABA950F4}"/>
                </a:ext>
              </a:extLst>
            </p:cNvPr>
            <p:cNvSpPr txBox="1"/>
            <p:nvPr/>
          </p:nvSpPr>
          <p:spPr>
            <a:xfrm>
              <a:off x="0" y="-38100"/>
              <a:ext cx="5453948" cy="1875345"/>
            </a:xfrm>
            <a:prstGeom prst="rect">
              <a:avLst/>
            </a:prstGeom>
            <a:grpFill/>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grpSp>
      <p:grpSp>
        <p:nvGrpSpPr>
          <p:cNvPr id="48" name="Group 5">
            <a:extLst>
              <a:ext uri="{FF2B5EF4-FFF2-40B4-BE49-F238E27FC236}">
                <a16:creationId xmlns:a16="http://schemas.microsoft.com/office/drawing/2014/main" id="{7062BD47-CFE4-23D9-3421-363AF70BCC54}"/>
              </a:ext>
            </a:extLst>
          </p:cNvPr>
          <p:cNvGrpSpPr/>
          <p:nvPr/>
        </p:nvGrpSpPr>
        <p:grpSpPr>
          <a:xfrm>
            <a:off x="11840105" y="1187743"/>
            <a:ext cx="351895" cy="4746968"/>
            <a:chOff x="0" y="0"/>
            <a:chExt cx="431325" cy="1837245"/>
          </a:xfrm>
          <a:solidFill>
            <a:srgbClr val="49679E"/>
          </a:solidFill>
        </p:grpSpPr>
        <p:sp>
          <p:nvSpPr>
            <p:cNvPr id="49" name="Freeform 6">
              <a:extLst>
                <a:ext uri="{FF2B5EF4-FFF2-40B4-BE49-F238E27FC236}">
                  <a16:creationId xmlns:a16="http://schemas.microsoft.com/office/drawing/2014/main" id="{E3B1508A-D4A3-E974-DE71-A5DC84759759}"/>
                </a:ext>
              </a:extLst>
            </p:cNvPr>
            <p:cNvSpPr/>
            <p:nvPr/>
          </p:nvSpPr>
          <p:spPr>
            <a:xfrm>
              <a:off x="0" y="0"/>
              <a:ext cx="431325" cy="1837245"/>
            </a:xfrm>
            <a:custGeom>
              <a:avLst/>
              <a:gdLst/>
              <a:ahLst/>
              <a:cxnLst/>
              <a:rect l="l" t="t" r="r" b="b"/>
              <a:pathLst>
                <a:path w="431325" h="1837245">
                  <a:moveTo>
                    <a:pt x="0" y="0"/>
                  </a:moveTo>
                  <a:lnTo>
                    <a:pt x="431325" y="0"/>
                  </a:lnTo>
                  <a:lnTo>
                    <a:pt x="431325" y="1837245"/>
                  </a:lnTo>
                  <a:lnTo>
                    <a:pt x="0" y="1837245"/>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sp>
          <p:nvSpPr>
            <p:cNvPr id="50" name="TextBox 7">
              <a:extLst>
                <a:ext uri="{FF2B5EF4-FFF2-40B4-BE49-F238E27FC236}">
                  <a16:creationId xmlns:a16="http://schemas.microsoft.com/office/drawing/2014/main" id="{7833A313-29E9-D20B-FF83-91E7CEB528CA}"/>
                </a:ext>
              </a:extLst>
            </p:cNvPr>
            <p:cNvSpPr txBox="1"/>
            <p:nvPr/>
          </p:nvSpPr>
          <p:spPr>
            <a:xfrm>
              <a:off x="0" y="-38100"/>
              <a:ext cx="431325" cy="1875345"/>
            </a:xfrm>
            <a:prstGeom prst="rect">
              <a:avLst/>
            </a:prstGeom>
            <a:grpFill/>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grpSp>
      <p:grpSp>
        <p:nvGrpSpPr>
          <p:cNvPr id="51" name="Group 8">
            <a:extLst>
              <a:ext uri="{FF2B5EF4-FFF2-40B4-BE49-F238E27FC236}">
                <a16:creationId xmlns:a16="http://schemas.microsoft.com/office/drawing/2014/main" id="{4830EA60-979D-C34D-FFBB-B4B0998146F8}"/>
              </a:ext>
            </a:extLst>
          </p:cNvPr>
          <p:cNvGrpSpPr/>
          <p:nvPr/>
        </p:nvGrpSpPr>
        <p:grpSpPr>
          <a:xfrm>
            <a:off x="-9636" y="1187741"/>
            <a:ext cx="361530" cy="4746969"/>
            <a:chOff x="0" y="0"/>
            <a:chExt cx="431325" cy="1837245"/>
          </a:xfrm>
          <a:solidFill>
            <a:srgbClr val="49679E"/>
          </a:solidFill>
        </p:grpSpPr>
        <p:sp>
          <p:nvSpPr>
            <p:cNvPr id="52" name="Freeform 9">
              <a:extLst>
                <a:ext uri="{FF2B5EF4-FFF2-40B4-BE49-F238E27FC236}">
                  <a16:creationId xmlns:a16="http://schemas.microsoft.com/office/drawing/2014/main" id="{9B846F82-E9D6-934E-C66C-62698668263C}"/>
                </a:ext>
              </a:extLst>
            </p:cNvPr>
            <p:cNvSpPr/>
            <p:nvPr/>
          </p:nvSpPr>
          <p:spPr>
            <a:xfrm>
              <a:off x="0" y="0"/>
              <a:ext cx="431325" cy="1837245"/>
            </a:xfrm>
            <a:custGeom>
              <a:avLst/>
              <a:gdLst/>
              <a:ahLst/>
              <a:cxnLst/>
              <a:rect l="l" t="t" r="r" b="b"/>
              <a:pathLst>
                <a:path w="431325" h="1837245">
                  <a:moveTo>
                    <a:pt x="0" y="0"/>
                  </a:moveTo>
                  <a:lnTo>
                    <a:pt x="431325" y="0"/>
                  </a:lnTo>
                  <a:lnTo>
                    <a:pt x="431325" y="1837245"/>
                  </a:lnTo>
                  <a:lnTo>
                    <a:pt x="0" y="1837245"/>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sp>
          <p:nvSpPr>
            <p:cNvPr id="53" name="TextBox 10">
              <a:extLst>
                <a:ext uri="{FF2B5EF4-FFF2-40B4-BE49-F238E27FC236}">
                  <a16:creationId xmlns:a16="http://schemas.microsoft.com/office/drawing/2014/main" id="{26F32F7E-36BD-493D-85F9-AB8327A79D72}"/>
                </a:ext>
              </a:extLst>
            </p:cNvPr>
            <p:cNvSpPr txBox="1"/>
            <p:nvPr/>
          </p:nvSpPr>
          <p:spPr>
            <a:xfrm>
              <a:off x="0" y="-38100"/>
              <a:ext cx="431325" cy="1875345"/>
            </a:xfrm>
            <a:prstGeom prst="rect">
              <a:avLst/>
            </a:prstGeom>
            <a:grpFill/>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grpSp>
      <p:grpSp>
        <p:nvGrpSpPr>
          <p:cNvPr id="54" name="Group 11">
            <a:extLst>
              <a:ext uri="{FF2B5EF4-FFF2-40B4-BE49-F238E27FC236}">
                <a16:creationId xmlns:a16="http://schemas.microsoft.com/office/drawing/2014/main" id="{20B58A25-C71D-2666-9502-24BD31009E85}"/>
              </a:ext>
            </a:extLst>
          </p:cNvPr>
          <p:cNvGrpSpPr/>
          <p:nvPr/>
        </p:nvGrpSpPr>
        <p:grpSpPr>
          <a:xfrm>
            <a:off x="6067265" y="1284183"/>
            <a:ext cx="57471" cy="4650527"/>
            <a:chOff x="0" y="0"/>
            <a:chExt cx="22705" cy="1837245"/>
          </a:xfrm>
        </p:grpSpPr>
        <p:sp>
          <p:nvSpPr>
            <p:cNvPr id="55" name="Freeform 12">
              <a:extLst>
                <a:ext uri="{FF2B5EF4-FFF2-40B4-BE49-F238E27FC236}">
                  <a16:creationId xmlns:a16="http://schemas.microsoft.com/office/drawing/2014/main" id="{158D96B1-EDBB-8B80-1A46-842EB97FC780}"/>
                </a:ext>
              </a:extLst>
            </p:cNvPr>
            <p:cNvSpPr/>
            <p:nvPr/>
          </p:nvSpPr>
          <p:spPr>
            <a:xfrm>
              <a:off x="0" y="0"/>
              <a:ext cx="22705" cy="1837245"/>
            </a:xfrm>
            <a:custGeom>
              <a:avLst/>
              <a:gdLst/>
              <a:ahLst/>
              <a:cxnLst/>
              <a:rect l="l" t="t" r="r" b="b"/>
              <a:pathLst>
                <a:path w="22705" h="1837245">
                  <a:moveTo>
                    <a:pt x="0" y="0"/>
                  </a:moveTo>
                  <a:lnTo>
                    <a:pt x="22705" y="0"/>
                  </a:lnTo>
                  <a:lnTo>
                    <a:pt x="22705" y="1837245"/>
                  </a:lnTo>
                  <a:lnTo>
                    <a:pt x="0" y="1837245"/>
                  </a:lnTo>
                  <a:close/>
                </a:path>
              </a:pathLst>
            </a:custGeom>
            <a:solidFill>
              <a:srgbClr val="19191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sp>
          <p:nvSpPr>
            <p:cNvPr id="56" name="TextBox 13">
              <a:extLst>
                <a:ext uri="{FF2B5EF4-FFF2-40B4-BE49-F238E27FC236}">
                  <a16:creationId xmlns:a16="http://schemas.microsoft.com/office/drawing/2014/main" id="{CFA992ED-8BB9-8805-91FC-7B6B7D049149}"/>
                </a:ext>
              </a:extLst>
            </p:cNvPr>
            <p:cNvSpPr txBox="1"/>
            <p:nvPr/>
          </p:nvSpPr>
          <p:spPr>
            <a:xfrm>
              <a:off x="0" y="-38100"/>
              <a:ext cx="22705" cy="1875345"/>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grpSp>
      <p:grpSp>
        <p:nvGrpSpPr>
          <p:cNvPr id="57" name="Group 16">
            <a:extLst>
              <a:ext uri="{FF2B5EF4-FFF2-40B4-BE49-F238E27FC236}">
                <a16:creationId xmlns:a16="http://schemas.microsoft.com/office/drawing/2014/main" id="{906998BB-AC81-A2D7-4D26-EF2A61584CEB}"/>
              </a:ext>
            </a:extLst>
          </p:cNvPr>
          <p:cNvGrpSpPr/>
          <p:nvPr/>
        </p:nvGrpSpPr>
        <p:grpSpPr>
          <a:xfrm>
            <a:off x="5791029" y="4501155"/>
            <a:ext cx="609943" cy="609943"/>
            <a:chOff x="0" y="0"/>
            <a:chExt cx="812800" cy="812800"/>
          </a:xfrm>
        </p:grpSpPr>
        <p:sp>
          <p:nvSpPr>
            <p:cNvPr id="58" name="Freeform 17">
              <a:extLst>
                <a:ext uri="{FF2B5EF4-FFF2-40B4-BE49-F238E27FC236}">
                  <a16:creationId xmlns:a16="http://schemas.microsoft.com/office/drawing/2014/main" id="{BEB93135-4764-30D0-B090-567EF628C74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679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sp>
          <p:nvSpPr>
            <p:cNvPr id="59" name="TextBox 18">
              <a:extLst>
                <a:ext uri="{FF2B5EF4-FFF2-40B4-BE49-F238E27FC236}">
                  <a16:creationId xmlns:a16="http://schemas.microsoft.com/office/drawing/2014/main" id="{57310DFB-E95C-B646-5B84-C04CE28BAAC9}"/>
                </a:ext>
              </a:extLst>
            </p:cNvPr>
            <p:cNvSpPr txBox="1"/>
            <p:nvPr/>
          </p:nvSpPr>
          <p:spPr>
            <a:xfrm>
              <a:off x="76200" y="38100"/>
              <a:ext cx="660400" cy="698500"/>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grpSp>
      <p:grpSp>
        <p:nvGrpSpPr>
          <p:cNvPr id="60" name="Group 19">
            <a:extLst>
              <a:ext uri="{FF2B5EF4-FFF2-40B4-BE49-F238E27FC236}">
                <a16:creationId xmlns:a16="http://schemas.microsoft.com/office/drawing/2014/main" id="{F1927B5F-3522-36A5-9CB5-B2D2C81DBC06}"/>
              </a:ext>
            </a:extLst>
          </p:cNvPr>
          <p:cNvGrpSpPr/>
          <p:nvPr/>
        </p:nvGrpSpPr>
        <p:grpSpPr>
          <a:xfrm>
            <a:off x="1072620" y="1996374"/>
            <a:ext cx="590569" cy="590569"/>
            <a:chOff x="0" y="0"/>
            <a:chExt cx="812800" cy="812800"/>
          </a:xfrm>
        </p:grpSpPr>
        <p:sp>
          <p:nvSpPr>
            <p:cNvPr id="61" name="Freeform 20">
              <a:extLst>
                <a:ext uri="{FF2B5EF4-FFF2-40B4-BE49-F238E27FC236}">
                  <a16:creationId xmlns:a16="http://schemas.microsoft.com/office/drawing/2014/main" id="{66C777C6-3E5D-2492-4CF0-C6598F0923C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679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sp>
          <p:nvSpPr>
            <p:cNvPr id="62" name="TextBox 21">
              <a:extLst>
                <a:ext uri="{FF2B5EF4-FFF2-40B4-BE49-F238E27FC236}">
                  <a16:creationId xmlns:a16="http://schemas.microsoft.com/office/drawing/2014/main" id="{5CE62C39-3190-69E4-C82C-19A41FBF52F6}"/>
                </a:ext>
              </a:extLst>
            </p:cNvPr>
            <p:cNvSpPr txBox="1"/>
            <p:nvPr/>
          </p:nvSpPr>
          <p:spPr>
            <a:xfrm>
              <a:off x="76200" y="38100"/>
              <a:ext cx="660400" cy="698500"/>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grpSp>
      <p:grpSp>
        <p:nvGrpSpPr>
          <p:cNvPr id="63" name="Group 22">
            <a:extLst>
              <a:ext uri="{FF2B5EF4-FFF2-40B4-BE49-F238E27FC236}">
                <a16:creationId xmlns:a16="http://schemas.microsoft.com/office/drawing/2014/main" id="{DA5C280A-B320-012F-8959-9106FF6D8767}"/>
              </a:ext>
            </a:extLst>
          </p:cNvPr>
          <p:cNvGrpSpPr/>
          <p:nvPr/>
        </p:nvGrpSpPr>
        <p:grpSpPr>
          <a:xfrm>
            <a:off x="10528812" y="1994946"/>
            <a:ext cx="590569" cy="590569"/>
            <a:chOff x="0" y="0"/>
            <a:chExt cx="812800" cy="812800"/>
          </a:xfrm>
        </p:grpSpPr>
        <p:sp>
          <p:nvSpPr>
            <p:cNvPr id="64" name="Freeform 23">
              <a:extLst>
                <a:ext uri="{FF2B5EF4-FFF2-40B4-BE49-F238E27FC236}">
                  <a16:creationId xmlns:a16="http://schemas.microsoft.com/office/drawing/2014/main" id="{938D2E98-E133-6E7F-4CB9-D03F455266B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679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sp>
          <p:nvSpPr>
            <p:cNvPr id="65" name="TextBox 24">
              <a:extLst>
                <a:ext uri="{FF2B5EF4-FFF2-40B4-BE49-F238E27FC236}">
                  <a16:creationId xmlns:a16="http://schemas.microsoft.com/office/drawing/2014/main" id="{90B97DEA-F24A-3DB7-C05E-0D20CDC498C7}"/>
                </a:ext>
              </a:extLst>
            </p:cNvPr>
            <p:cNvSpPr txBox="1"/>
            <p:nvPr/>
          </p:nvSpPr>
          <p:spPr>
            <a:xfrm>
              <a:off x="76200" y="38100"/>
              <a:ext cx="660400" cy="698500"/>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grpSp>
      <p:grpSp>
        <p:nvGrpSpPr>
          <p:cNvPr id="66" name="Group 25">
            <a:extLst>
              <a:ext uri="{FF2B5EF4-FFF2-40B4-BE49-F238E27FC236}">
                <a16:creationId xmlns:a16="http://schemas.microsoft.com/office/drawing/2014/main" id="{73152280-DF07-7E15-B83E-2ECF139B523C}"/>
              </a:ext>
            </a:extLst>
          </p:cNvPr>
          <p:cNvGrpSpPr/>
          <p:nvPr/>
        </p:nvGrpSpPr>
        <p:grpSpPr>
          <a:xfrm>
            <a:off x="1072620" y="3239297"/>
            <a:ext cx="590569" cy="590569"/>
            <a:chOff x="0" y="0"/>
            <a:chExt cx="812800" cy="812800"/>
          </a:xfrm>
        </p:grpSpPr>
        <p:sp>
          <p:nvSpPr>
            <p:cNvPr id="67" name="Freeform 26">
              <a:extLst>
                <a:ext uri="{FF2B5EF4-FFF2-40B4-BE49-F238E27FC236}">
                  <a16:creationId xmlns:a16="http://schemas.microsoft.com/office/drawing/2014/main" id="{57C92FA6-934C-E24D-9ED6-3BCD92ADC3A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679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sp>
          <p:nvSpPr>
            <p:cNvPr id="68" name="TextBox 27">
              <a:extLst>
                <a:ext uri="{FF2B5EF4-FFF2-40B4-BE49-F238E27FC236}">
                  <a16:creationId xmlns:a16="http://schemas.microsoft.com/office/drawing/2014/main" id="{44EEDCEC-A595-B4D2-EDC9-FD590EBEDFC3}"/>
                </a:ext>
              </a:extLst>
            </p:cNvPr>
            <p:cNvSpPr txBox="1"/>
            <p:nvPr/>
          </p:nvSpPr>
          <p:spPr>
            <a:xfrm>
              <a:off x="76200" y="38100"/>
              <a:ext cx="660400" cy="698500"/>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grpSp>
      <p:grpSp>
        <p:nvGrpSpPr>
          <p:cNvPr id="69" name="Group 28">
            <a:extLst>
              <a:ext uri="{FF2B5EF4-FFF2-40B4-BE49-F238E27FC236}">
                <a16:creationId xmlns:a16="http://schemas.microsoft.com/office/drawing/2014/main" id="{4DBDEE72-5BFE-9E21-7C1F-6EE4DDEE180E}"/>
              </a:ext>
            </a:extLst>
          </p:cNvPr>
          <p:cNvGrpSpPr/>
          <p:nvPr/>
        </p:nvGrpSpPr>
        <p:grpSpPr>
          <a:xfrm>
            <a:off x="1072620" y="4484976"/>
            <a:ext cx="590569" cy="590569"/>
            <a:chOff x="0" y="0"/>
            <a:chExt cx="812800" cy="812800"/>
          </a:xfrm>
        </p:grpSpPr>
        <p:sp>
          <p:nvSpPr>
            <p:cNvPr id="70" name="Freeform 29">
              <a:extLst>
                <a:ext uri="{FF2B5EF4-FFF2-40B4-BE49-F238E27FC236}">
                  <a16:creationId xmlns:a16="http://schemas.microsoft.com/office/drawing/2014/main" id="{67E73CE2-6303-E765-19F2-C99FFC170DA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679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sp>
          <p:nvSpPr>
            <p:cNvPr id="71" name="TextBox 30">
              <a:extLst>
                <a:ext uri="{FF2B5EF4-FFF2-40B4-BE49-F238E27FC236}">
                  <a16:creationId xmlns:a16="http://schemas.microsoft.com/office/drawing/2014/main" id="{069D3347-E1FB-A2D2-F136-57C752E28670}"/>
                </a:ext>
              </a:extLst>
            </p:cNvPr>
            <p:cNvSpPr txBox="1"/>
            <p:nvPr/>
          </p:nvSpPr>
          <p:spPr>
            <a:xfrm>
              <a:off x="76200" y="38100"/>
              <a:ext cx="660400" cy="698500"/>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grpSp>
      <p:grpSp>
        <p:nvGrpSpPr>
          <p:cNvPr id="72" name="Group 31">
            <a:extLst>
              <a:ext uri="{FF2B5EF4-FFF2-40B4-BE49-F238E27FC236}">
                <a16:creationId xmlns:a16="http://schemas.microsoft.com/office/drawing/2014/main" id="{DF807767-F173-D45F-5A7A-9EDF76D232D1}"/>
              </a:ext>
            </a:extLst>
          </p:cNvPr>
          <p:cNvGrpSpPr/>
          <p:nvPr/>
        </p:nvGrpSpPr>
        <p:grpSpPr>
          <a:xfrm>
            <a:off x="10442667" y="3237870"/>
            <a:ext cx="590569" cy="590569"/>
            <a:chOff x="0" y="0"/>
            <a:chExt cx="812800" cy="812800"/>
          </a:xfrm>
        </p:grpSpPr>
        <p:sp>
          <p:nvSpPr>
            <p:cNvPr id="73" name="Freeform 32">
              <a:extLst>
                <a:ext uri="{FF2B5EF4-FFF2-40B4-BE49-F238E27FC236}">
                  <a16:creationId xmlns:a16="http://schemas.microsoft.com/office/drawing/2014/main" id="{1544A982-9F92-67D4-8D76-B8FA228E1E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679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sp>
          <p:nvSpPr>
            <p:cNvPr id="74" name="TextBox 33">
              <a:extLst>
                <a:ext uri="{FF2B5EF4-FFF2-40B4-BE49-F238E27FC236}">
                  <a16:creationId xmlns:a16="http://schemas.microsoft.com/office/drawing/2014/main" id="{5FEC1F26-6447-84E7-8B1F-ADCD88D20F50}"/>
                </a:ext>
              </a:extLst>
            </p:cNvPr>
            <p:cNvSpPr txBox="1"/>
            <p:nvPr/>
          </p:nvSpPr>
          <p:spPr>
            <a:xfrm>
              <a:off x="76200" y="38100"/>
              <a:ext cx="660400" cy="698500"/>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grpSp>
      <p:sp>
        <p:nvSpPr>
          <p:cNvPr id="75" name="Freeform 37">
            <a:extLst>
              <a:ext uri="{FF2B5EF4-FFF2-40B4-BE49-F238E27FC236}">
                <a16:creationId xmlns:a16="http://schemas.microsoft.com/office/drawing/2014/main" id="{6E08D412-2553-0E0D-C6A6-C6D7AB3123AF}"/>
              </a:ext>
            </a:extLst>
          </p:cNvPr>
          <p:cNvSpPr/>
          <p:nvPr/>
        </p:nvSpPr>
        <p:spPr>
          <a:xfrm rot="-5400000">
            <a:off x="5991542" y="4620512"/>
            <a:ext cx="208917" cy="334937"/>
          </a:xfrm>
          <a:custGeom>
            <a:avLst/>
            <a:gdLst/>
            <a:ahLst/>
            <a:cxnLst/>
            <a:rect l="l" t="t" r="r" b="b"/>
            <a:pathLst>
              <a:path w="313376" h="502406">
                <a:moveTo>
                  <a:pt x="0" y="0"/>
                </a:moveTo>
                <a:lnTo>
                  <a:pt x="313376" y="0"/>
                </a:lnTo>
                <a:lnTo>
                  <a:pt x="313376" y="502405"/>
                </a:lnTo>
                <a:lnTo>
                  <a:pt x="0" y="50240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sp>
        <p:nvSpPr>
          <p:cNvPr id="76" name="TextBox 41">
            <a:extLst>
              <a:ext uri="{FF2B5EF4-FFF2-40B4-BE49-F238E27FC236}">
                <a16:creationId xmlns:a16="http://schemas.microsoft.com/office/drawing/2014/main" id="{86BD8736-D0C4-B0B5-D535-163F2A821A53}"/>
              </a:ext>
            </a:extLst>
          </p:cNvPr>
          <p:cNvSpPr txBox="1"/>
          <p:nvPr/>
        </p:nvSpPr>
        <p:spPr>
          <a:xfrm>
            <a:off x="1243118" y="2048931"/>
            <a:ext cx="236873" cy="398058"/>
          </a:xfrm>
          <a:prstGeom prst="rect">
            <a:avLst/>
          </a:prstGeom>
        </p:spPr>
        <p:txBody>
          <a:bodyPr lIns="0" tIns="0" rIns="0" bIns="0" rtlCol="0" anchor="t">
            <a:spAutoFit/>
          </a:bodyPr>
          <a:lstStyle/>
          <a:p>
            <a:pPr marL="0" marR="0" lvl="0" indent="0" algn="ctr" defTabSz="914400" rtl="0" eaLnBrk="1" fontAlgn="auto" latinLnBrk="0" hangingPunct="1">
              <a:lnSpc>
                <a:spcPts val="3199"/>
              </a:lnSpc>
              <a:spcBef>
                <a:spcPts val="0"/>
              </a:spcBef>
              <a:spcAft>
                <a:spcPts val="0"/>
              </a:spcAft>
              <a:buClrTx/>
              <a:buSzTx/>
              <a:buFontTx/>
              <a:buNone/>
              <a:tabLst/>
              <a:defRPr/>
            </a:pPr>
            <a:r>
              <a:rPr kumimoji="0" lang="en-US" sz="2666" b="1" i="0" u="none" strike="noStrike" kern="1200" cap="none" spc="0" normalizeH="0" baseline="0" noProof="0" dirty="0">
                <a:ln>
                  <a:noFill/>
                </a:ln>
                <a:solidFill>
                  <a:schemeClr val="bg1">
                    <a:lumMod val="85000"/>
                  </a:schemeClr>
                </a:solidFill>
                <a:effectLst/>
                <a:uLnTx/>
                <a:uFillTx/>
                <a:latin typeface="Be Vietnam Ultra-Bold"/>
                <a:ea typeface="Be Vietnam Ultra-Bold"/>
                <a:cs typeface="Be Vietnam Ultra-Bold"/>
                <a:sym typeface="Be Vietnam Ultra-Bold"/>
              </a:rPr>
              <a:t>1</a:t>
            </a:r>
          </a:p>
        </p:txBody>
      </p:sp>
      <p:sp>
        <p:nvSpPr>
          <p:cNvPr id="77" name="TextBox 42">
            <a:extLst>
              <a:ext uri="{FF2B5EF4-FFF2-40B4-BE49-F238E27FC236}">
                <a16:creationId xmlns:a16="http://schemas.microsoft.com/office/drawing/2014/main" id="{8C12613E-D0E1-2DF2-677E-91731FB263D8}"/>
              </a:ext>
            </a:extLst>
          </p:cNvPr>
          <p:cNvSpPr txBox="1"/>
          <p:nvPr/>
        </p:nvSpPr>
        <p:spPr>
          <a:xfrm>
            <a:off x="10702484" y="2048931"/>
            <a:ext cx="236873" cy="398058"/>
          </a:xfrm>
          <a:prstGeom prst="rect">
            <a:avLst/>
          </a:prstGeom>
        </p:spPr>
        <p:txBody>
          <a:bodyPr lIns="0" tIns="0" rIns="0" bIns="0" rtlCol="0" anchor="t">
            <a:spAutoFit/>
          </a:bodyPr>
          <a:lstStyle/>
          <a:p>
            <a:pPr marL="0" marR="0" lvl="0" indent="0" algn="ctr" defTabSz="914400" rtl="0" eaLnBrk="1" fontAlgn="auto" latinLnBrk="0" hangingPunct="1">
              <a:lnSpc>
                <a:spcPts val="3199"/>
              </a:lnSpc>
              <a:spcBef>
                <a:spcPts val="0"/>
              </a:spcBef>
              <a:spcAft>
                <a:spcPts val="0"/>
              </a:spcAft>
              <a:buClrTx/>
              <a:buSzTx/>
              <a:buFontTx/>
              <a:buNone/>
              <a:tabLst/>
              <a:defRPr/>
            </a:pPr>
            <a:r>
              <a:rPr kumimoji="0" lang="en-US" sz="2666" b="1" i="0" u="none" strike="noStrike" kern="1200" cap="none" spc="0" normalizeH="0" baseline="0" noProof="0" dirty="0">
                <a:ln>
                  <a:noFill/>
                </a:ln>
                <a:solidFill>
                  <a:schemeClr val="bg1">
                    <a:lumMod val="85000"/>
                  </a:schemeClr>
                </a:solidFill>
                <a:effectLst/>
                <a:uLnTx/>
                <a:uFillTx/>
                <a:latin typeface="Be Vietnam Ultra-Bold"/>
                <a:ea typeface="Be Vietnam Ultra-Bold"/>
                <a:cs typeface="Be Vietnam Ultra-Bold"/>
                <a:sym typeface="Be Vietnam Ultra-Bold"/>
              </a:rPr>
              <a:t>4</a:t>
            </a:r>
          </a:p>
        </p:txBody>
      </p:sp>
      <p:sp>
        <p:nvSpPr>
          <p:cNvPr id="78" name="TextBox 43">
            <a:extLst>
              <a:ext uri="{FF2B5EF4-FFF2-40B4-BE49-F238E27FC236}">
                <a16:creationId xmlns:a16="http://schemas.microsoft.com/office/drawing/2014/main" id="{2560430F-BC5D-918B-5668-78C95EB6DC7F}"/>
              </a:ext>
            </a:extLst>
          </p:cNvPr>
          <p:cNvSpPr txBox="1"/>
          <p:nvPr/>
        </p:nvSpPr>
        <p:spPr>
          <a:xfrm>
            <a:off x="1243118" y="3290097"/>
            <a:ext cx="236873" cy="398058"/>
          </a:xfrm>
          <a:prstGeom prst="rect">
            <a:avLst/>
          </a:prstGeom>
        </p:spPr>
        <p:txBody>
          <a:bodyPr lIns="0" tIns="0" rIns="0" bIns="0" rtlCol="0" anchor="t">
            <a:spAutoFit/>
          </a:bodyPr>
          <a:lstStyle/>
          <a:p>
            <a:pPr marL="0" marR="0" lvl="0" indent="0" algn="ctr" defTabSz="914400" rtl="0" eaLnBrk="1" fontAlgn="auto" latinLnBrk="0" hangingPunct="1">
              <a:lnSpc>
                <a:spcPts val="3199"/>
              </a:lnSpc>
              <a:spcBef>
                <a:spcPts val="0"/>
              </a:spcBef>
              <a:spcAft>
                <a:spcPts val="0"/>
              </a:spcAft>
              <a:buClrTx/>
              <a:buSzTx/>
              <a:buFontTx/>
              <a:buNone/>
              <a:tabLst/>
              <a:defRPr/>
            </a:pPr>
            <a:r>
              <a:rPr kumimoji="0" lang="en-US" sz="2666" b="1" i="0" u="none" strike="noStrike" kern="1200" cap="none" spc="0" normalizeH="0" baseline="0" noProof="0" dirty="0">
                <a:ln>
                  <a:noFill/>
                </a:ln>
                <a:solidFill>
                  <a:schemeClr val="bg1">
                    <a:lumMod val="85000"/>
                  </a:schemeClr>
                </a:solidFill>
                <a:effectLst/>
                <a:uLnTx/>
                <a:uFillTx/>
                <a:latin typeface="Be Vietnam Ultra-Bold"/>
                <a:ea typeface="Be Vietnam Ultra-Bold"/>
                <a:cs typeface="Be Vietnam Ultra-Bold"/>
                <a:sym typeface="Be Vietnam Ultra-Bold"/>
              </a:rPr>
              <a:t>2</a:t>
            </a:r>
          </a:p>
        </p:txBody>
      </p:sp>
      <p:sp>
        <p:nvSpPr>
          <p:cNvPr id="79" name="TextBox 44">
            <a:extLst>
              <a:ext uri="{FF2B5EF4-FFF2-40B4-BE49-F238E27FC236}">
                <a16:creationId xmlns:a16="http://schemas.microsoft.com/office/drawing/2014/main" id="{86204ABB-C960-8679-A0CC-047A143A42A0}"/>
              </a:ext>
            </a:extLst>
          </p:cNvPr>
          <p:cNvSpPr txBox="1"/>
          <p:nvPr/>
        </p:nvSpPr>
        <p:spPr>
          <a:xfrm>
            <a:off x="10616339" y="3290097"/>
            <a:ext cx="236873" cy="398058"/>
          </a:xfrm>
          <a:prstGeom prst="rect">
            <a:avLst/>
          </a:prstGeom>
        </p:spPr>
        <p:txBody>
          <a:bodyPr lIns="0" tIns="0" rIns="0" bIns="0" rtlCol="0" anchor="t">
            <a:spAutoFit/>
          </a:bodyPr>
          <a:lstStyle/>
          <a:p>
            <a:pPr marL="0" marR="0" lvl="0" indent="0" algn="ctr" defTabSz="914400" rtl="0" eaLnBrk="1" fontAlgn="auto" latinLnBrk="0" hangingPunct="1">
              <a:lnSpc>
                <a:spcPts val="3199"/>
              </a:lnSpc>
              <a:spcBef>
                <a:spcPts val="0"/>
              </a:spcBef>
              <a:spcAft>
                <a:spcPts val="0"/>
              </a:spcAft>
              <a:buClrTx/>
              <a:buSzTx/>
              <a:buFontTx/>
              <a:buNone/>
              <a:tabLst/>
              <a:defRPr/>
            </a:pPr>
            <a:r>
              <a:rPr kumimoji="0" lang="en-US" sz="2666" b="1" i="0" u="none" strike="noStrike" kern="1200" cap="none" spc="0" normalizeH="0" baseline="0" noProof="0" dirty="0">
                <a:ln>
                  <a:noFill/>
                </a:ln>
                <a:solidFill>
                  <a:schemeClr val="bg1">
                    <a:lumMod val="85000"/>
                  </a:schemeClr>
                </a:solidFill>
                <a:effectLst/>
                <a:uLnTx/>
                <a:uFillTx/>
                <a:latin typeface="Be Vietnam Ultra-Bold"/>
                <a:ea typeface="Be Vietnam Ultra-Bold"/>
                <a:cs typeface="Be Vietnam Ultra-Bold"/>
                <a:sym typeface="Be Vietnam Ultra-Bold"/>
              </a:rPr>
              <a:t>5</a:t>
            </a:r>
          </a:p>
        </p:txBody>
      </p:sp>
      <p:sp>
        <p:nvSpPr>
          <p:cNvPr id="80" name="TextBox 45">
            <a:extLst>
              <a:ext uri="{FF2B5EF4-FFF2-40B4-BE49-F238E27FC236}">
                <a16:creationId xmlns:a16="http://schemas.microsoft.com/office/drawing/2014/main" id="{C4C35A6B-9473-2EBC-079E-3604D1EB9D40}"/>
              </a:ext>
            </a:extLst>
          </p:cNvPr>
          <p:cNvSpPr txBox="1"/>
          <p:nvPr/>
        </p:nvSpPr>
        <p:spPr>
          <a:xfrm>
            <a:off x="1249468" y="4534716"/>
            <a:ext cx="236873" cy="398058"/>
          </a:xfrm>
          <a:prstGeom prst="rect">
            <a:avLst/>
          </a:prstGeom>
        </p:spPr>
        <p:txBody>
          <a:bodyPr lIns="0" tIns="0" rIns="0" bIns="0" rtlCol="0" anchor="t">
            <a:spAutoFit/>
          </a:bodyPr>
          <a:lstStyle/>
          <a:p>
            <a:pPr marL="0" marR="0" lvl="0" indent="0" algn="ctr" defTabSz="914400" rtl="0" eaLnBrk="1" fontAlgn="auto" latinLnBrk="0" hangingPunct="1">
              <a:lnSpc>
                <a:spcPts val="3199"/>
              </a:lnSpc>
              <a:spcBef>
                <a:spcPts val="0"/>
              </a:spcBef>
              <a:spcAft>
                <a:spcPts val="0"/>
              </a:spcAft>
              <a:buClrTx/>
              <a:buSzTx/>
              <a:buFontTx/>
              <a:buNone/>
              <a:tabLst/>
              <a:defRPr/>
            </a:pPr>
            <a:r>
              <a:rPr kumimoji="0" lang="en-US" sz="2666" b="1" i="0" u="none" strike="noStrike" kern="1200" cap="none" spc="0" normalizeH="0" baseline="0" noProof="0" dirty="0">
                <a:ln>
                  <a:noFill/>
                </a:ln>
                <a:solidFill>
                  <a:schemeClr val="bg1">
                    <a:lumMod val="85000"/>
                  </a:schemeClr>
                </a:solidFill>
                <a:effectLst/>
                <a:uLnTx/>
                <a:uFillTx/>
                <a:latin typeface="Be Vietnam Ultra-Bold"/>
                <a:ea typeface="Be Vietnam Ultra-Bold"/>
                <a:cs typeface="Be Vietnam Ultra-Bold"/>
                <a:sym typeface="Be Vietnam Ultra-Bold"/>
              </a:rPr>
              <a:t>3</a:t>
            </a:r>
          </a:p>
        </p:txBody>
      </p:sp>
      <p:sp>
        <p:nvSpPr>
          <p:cNvPr id="81" name="TextBox 47">
            <a:extLst>
              <a:ext uri="{FF2B5EF4-FFF2-40B4-BE49-F238E27FC236}">
                <a16:creationId xmlns:a16="http://schemas.microsoft.com/office/drawing/2014/main" id="{BAFF560F-7053-3968-E93B-1296ADB0B3E4}"/>
              </a:ext>
            </a:extLst>
          </p:cNvPr>
          <p:cNvSpPr txBox="1"/>
          <p:nvPr/>
        </p:nvSpPr>
        <p:spPr>
          <a:xfrm>
            <a:off x="1933132" y="2095539"/>
            <a:ext cx="3445066" cy="376065"/>
          </a:xfrm>
          <a:prstGeom prst="rect">
            <a:avLst/>
          </a:prstGeom>
        </p:spPr>
        <p:txBody>
          <a:bodyPr wrap="square" lIns="0" tIns="0" rIns="0" bIns="0" rtlCol="0" anchor="t">
            <a:spAutoFit/>
          </a:bodyPr>
          <a:lstStyle/>
          <a:p>
            <a:pPr marL="0" marR="0" lvl="0" indent="0" algn="l" defTabSz="914400" rtl="0" eaLnBrk="1" fontAlgn="auto" latinLnBrk="0" hangingPunct="1">
              <a:lnSpc>
                <a:spcPts val="2957"/>
              </a:lnSpc>
              <a:spcBef>
                <a:spcPts val="0"/>
              </a:spcBef>
              <a:spcAft>
                <a:spcPts val="0"/>
              </a:spcAft>
              <a:buClrTx/>
              <a:buSzTx/>
              <a:buFontTx/>
              <a:buNone/>
              <a:tabLst/>
              <a:defRPr/>
            </a:pPr>
            <a:r>
              <a:rPr kumimoji="0" lang="en-US" sz="2464" b="1" i="0" u="none" strike="noStrike" kern="1200" cap="none" spc="0" normalizeH="0" baseline="0" noProof="0" dirty="0">
                <a:ln>
                  <a:noFill/>
                </a:ln>
                <a:solidFill>
                  <a:srgbClr val="333F50"/>
                </a:solidFill>
                <a:effectLst/>
                <a:uLnTx/>
                <a:uFillTx/>
                <a:latin typeface="Aptos" panose="020B0004020202020204" pitchFamily="34" charset="0"/>
                <a:ea typeface="Be Vietnam Ultra-Bold"/>
                <a:cs typeface="Be Vietnam Ultra-Bold"/>
                <a:sym typeface="Be Vietnam Ultra-Bold"/>
              </a:rPr>
              <a:t>Research background</a:t>
            </a:r>
          </a:p>
        </p:txBody>
      </p:sp>
      <p:sp>
        <p:nvSpPr>
          <p:cNvPr id="82" name="TextBox 48">
            <a:extLst>
              <a:ext uri="{FF2B5EF4-FFF2-40B4-BE49-F238E27FC236}">
                <a16:creationId xmlns:a16="http://schemas.microsoft.com/office/drawing/2014/main" id="{5F645B2A-658D-7F7D-55DB-280A1436B6FE}"/>
              </a:ext>
            </a:extLst>
          </p:cNvPr>
          <p:cNvSpPr txBox="1"/>
          <p:nvPr/>
        </p:nvSpPr>
        <p:spPr>
          <a:xfrm>
            <a:off x="6796545" y="2072810"/>
            <a:ext cx="3905939" cy="376065"/>
          </a:xfrm>
          <a:prstGeom prst="rect">
            <a:avLst/>
          </a:prstGeom>
        </p:spPr>
        <p:txBody>
          <a:bodyPr wrap="square" lIns="0" tIns="0" rIns="0" bIns="0" rtlCol="0" anchor="t">
            <a:spAutoFit/>
          </a:bodyPr>
          <a:lstStyle/>
          <a:p>
            <a:pPr marL="0" marR="0" lvl="0" indent="0" algn="l" defTabSz="914400" rtl="0" eaLnBrk="1" fontAlgn="auto" latinLnBrk="0" hangingPunct="1">
              <a:lnSpc>
                <a:spcPts val="2957"/>
              </a:lnSpc>
              <a:spcBef>
                <a:spcPts val="0"/>
              </a:spcBef>
              <a:spcAft>
                <a:spcPts val="0"/>
              </a:spcAft>
              <a:buClrTx/>
              <a:buSzTx/>
              <a:buFontTx/>
              <a:buNone/>
              <a:tabLst/>
              <a:defRPr/>
            </a:pPr>
            <a:r>
              <a:rPr lang="en-US" sz="2464" b="1" dirty="0">
                <a:solidFill>
                  <a:srgbClr val="333F50"/>
                </a:solidFill>
                <a:latin typeface="Aptos" panose="020B0004020202020204" pitchFamily="34" charset="0"/>
                <a:ea typeface="Be Vietnam Ultra-Bold"/>
                <a:cs typeface="Be Vietnam Ultra-Bold"/>
                <a:sym typeface="Be Vietnam Ultra-Bold"/>
              </a:rPr>
              <a:t>Main findings</a:t>
            </a:r>
            <a:endParaRPr kumimoji="0" lang="en-US" sz="2464" b="1" i="0" u="none" strike="noStrike" kern="1200" cap="none" spc="0" normalizeH="0" baseline="0" noProof="0" dirty="0">
              <a:ln>
                <a:noFill/>
              </a:ln>
              <a:solidFill>
                <a:srgbClr val="333F50"/>
              </a:solidFill>
              <a:effectLst/>
              <a:uLnTx/>
              <a:uFillTx/>
              <a:latin typeface="Aptos" panose="020B0004020202020204" pitchFamily="34" charset="0"/>
              <a:ea typeface="Be Vietnam Ultra-Bold"/>
              <a:cs typeface="Be Vietnam Ultra-Bold"/>
              <a:sym typeface="Be Vietnam Ultra-Bold"/>
            </a:endParaRPr>
          </a:p>
        </p:txBody>
      </p:sp>
      <p:sp>
        <p:nvSpPr>
          <p:cNvPr id="83" name="TextBox 49">
            <a:extLst>
              <a:ext uri="{FF2B5EF4-FFF2-40B4-BE49-F238E27FC236}">
                <a16:creationId xmlns:a16="http://schemas.microsoft.com/office/drawing/2014/main" id="{CF1E9367-7CD2-5290-A9CE-6228169D9B95}"/>
              </a:ext>
            </a:extLst>
          </p:cNvPr>
          <p:cNvSpPr txBox="1"/>
          <p:nvPr/>
        </p:nvSpPr>
        <p:spPr>
          <a:xfrm>
            <a:off x="6796545" y="3338462"/>
            <a:ext cx="3424221" cy="376065"/>
          </a:xfrm>
          <a:prstGeom prst="rect">
            <a:avLst/>
          </a:prstGeom>
        </p:spPr>
        <p:txBody>
          <a:bodyPr lIns="0" tIns="0" rIns="0" bIns="0" rtlCol="0" anchor="t">
            <a:spAutoFit/>
          </a:bodyPr>
          <a:lstStyle/>
          <a:p>
            <a:pPr marL="0" marR="0" lvl="0" indent="0" algn="l" defTabSz="914400" rtl="0" eaLnBrk="1" fontAlgn="auto" latinLnBrk="0" hangingPunct="1">
              <a:lnSpc>
                <a:spcPts val="2957"/>
              </a:lnSpc>
              <a:spcBef>
                <a:spcPts val="0"/>
              </a:spcBef>
              <a:spcAft>
                <a:spcPts val="0"/>
              </a:spcAft>
              <a:buClrTx/>
              <a:buSzTx/>
              <a:buFontTx/>
              <a:buNone/>
              <a:tabLst/>
              <a:defRPr/>
            </a:pPr>
            <a:r>
              <a:rPr lang="en-US" sz="2464" b="1" dirty="0">
                <a:solidFill>
                  <a:srgbClr val="333F50"/>
                </a:solidFill>
                <a:latin typeface="Aptos" panose="020B0004020202020204" pitchFamily="34" charset="0"/>
                <a:ea typeface="Be Vietnam Ultra-Bold"/>
                <a:cs typeface="Be Vietnam Ultra-Bold"/>
                <a:sym typeface="Be Vietnam Ultra-Bold"/>
              </a:rPr>
              <a:t>Conclusions</a:t>
            </a:r>
            <a:r>
              <a:rPr kumimoji="0" lang="en-US" sz="2464" b="1" i="0" u="none" strike="noStrike" kern="1200" cap="none" spc="0" normalizeH="0" baseline="0" noProof="0" dirty="0">
                <a:ln>
                  <a:noFill/>
                </a:ln>
                <a:solidFill>
                  <a:srgbClr val="333F50"/>
                </a:solidFill>
                <a:effectLst/>
                <a:uLnTx/>
                <a:uFillTx/>
                <a:latin typeface="Aptos" panose="020B0004020202020204" pitchFamily="34" charset="0"/>
                <a:ea typeface="Be Vietnam Ultra-Bold"/>
                <a:cs typeface="Be Vietnam Ultra-Bold"/>
                <a:sym typeface="Be Vietnam Ultra-Bold"/>
              </a:rPr>
              <a:t>   </a:t>
            </a:r>
          </a:p>
        </p:txBody>
      </p:sp>
      <p:sp>
        <p:nvSpPr>
          <p:cNvPr id="84" name="TextBox 51">
            <a:extLst>
              <a:ext uri="{FF2B5EF4-FFF2-40B4-BE49-F238E27FC236}">
                <a16:creationId xmlns:a16="http://schemas.microsoft.com/office/drawing/2014/main" id="{3BD7D810-F66F-C9C6-DE77-EE26DEC2F44E}"/>
              </a:ext>
            </a:extLst>
          </p:cNvPr>
          <p:cNvSpPr txBox="1"/>
          <p:nvPr/>
        </p:nvSpPr>
        <p:spPr>
          <a:xfrm>
            <a:off x="1933132" y="3338462"/>
            <a:ext cx="3515427" cy="376065"/>
          </a:xfrm>
          <a:prstGeom prst="rect">
            <a:avLst/>
          </a:prstGeom>
        </p:spPr>
        <p:txBody>
          <a:bodyPr wrap="square" lIns="0" tIns="0" rIns="0" bIns="0" rtlCol="0" anchor="t">
            <a:spAutoFit/>
          </a:bodyPr>
          <a:lstStyle/>
          <a:p>
            <a:pPr marL="0" marR="0" lvl="0" indent="0" algn="l" defTabSz="914400" rtl="0" eaLnBrk="1" fontAlgn="auto" latinLnBrk="0" hangingPunct="1">
              <a:lnSpc>
                <a:spcPts val="2957"/>
              </a:lnSpc>
              <a:spcBef>
                <a:spcPts val="0"/>
              </a:spcBef>
              <a:spcAft>
                <a:spcPts val="0"/>
              </a:spcAft>
              <a:buClrTx/>
              <a:buSzTx/>
              <a:buFontTx/>
              <a:buNone/>
              <a:tabLst/>
              <a:defRPr/>
            </a:pPr>
            <a:r>
              <a:rPr kumimoji="0" lang="en-US" sz="2464" b="1" i="0" u="none" strike="noStrike" kern="1200" cap="none" spc="0" normalizeH="0" baseline="0" noProof="0" dirty="0">
                <a:ln>
                  <a:noFill/>
                </a:ln>
                <a:solidFill>
                  <a:srgbClr val="333F50"/>
                </a:solidFill>
                <a:effectLst/>
                <a:uLnTx/>
                <a:uFillTx/>
                <a:latin typeface="Aptos" panose="020B0004020202020204" pitchFamily="34" charset="0"/>
                <a:ea typeface="Be Vietnam Ultra-Bold"/>
                <a:cs typeface="Be Vietnam Ultra-Bold"/>
                <a:sym typeface="Be Vietnam Ultra-Bold"/>
              </a:rPr>
              <a:t>Objectives of the study</a:t>
            </a:r>
          </a:p>
        </p:txBody>
      </p:sp>
      <p:sp>
        <p:nvSpPr>
          <p:cNvPr id="85" name="TextBox 52">
            <a:extLst>
              <a:ext uri="{FF2B5EF4-FFF2-40B4-BE49-F238E27FC236}">
                <a16:creationId xmlns:a16="http://schemas.microsoft.com/office/drawing/2014/main" id="{66DFAFB2-DFDE-BFDC-5DEC-6034859AE149}"/>
              </a:ext>
            </a:extLst>
          </p:cNvPr>
          <p:cNvSpPr txBox="1"/>
          <p:nvPr/>
        </p:nvSpPr>
        <p:spPr>
          <a:xfrm>
            <a:off x="1933132" y="4599895"/>
            <a:ext cx="3256763" cy="376065"/>
          </a:xfrm>
          <a:prstGeom prst="rect">
            <a:avLst/>
          </a:prstGeom>
        </p:spPr>
        <p:txBody>
          <a:bodyPr lIns="0" tIns="0" rIns="0" bIns="0" rtlCol="0" anchor="t">
            <a:spAutoFit/>
          </a:bodyPr>
          <a:lstStyle/>
          <a:p>
            <a:pPr marL="0" marR="0" lvl="0" indent="0" algn="l" defTabSz="914400" rtl="0" eaLnBrk="1" fontAlgn="auto" latinLnBrk="0" hangingPunct="1">
              <a:lnSpc>
                <a:spcPts val="2957"/>
              </a:lnSpc>
              <a:spcBef>
                <a:spcPts val="0"/>
              </a:spcBef>
              <a:spcAft>
                <a:spcPts val="0"/>
              </a:spcAft>
              <a:buClrTx/>
              <a:buSzTx/>
              <a:buFontTx/>
              <a:buNone/>
              <a:tabLst/>
              <a:defRPr/>
            </a:pPr>
            <a:r>
              <a:rPr kumimoji="0" lang="en-US" sz="2464" b="1" i="0" u="none" strike="noStrike" kern="1200" cap="none" spc="0" normalizeH="0" baseline="0" noProof="0" dirty="0">
                <a:ln>
                  <a:noFill/>
                </a:ln>
                <a:solidFill>
                  <a:srgbClr val="333F50"/>
                </a:solidFill>
                <a:effectLst/>
                <a:uLnTx/>
                <a:uFillTx/>
                <a:latin typeface="Aptos" panose="020B0004020202020204" pitchFamily="34" charset="0"/>
                <a:ea typeface="Be Vietnam Ultra-Bold"/>
                <a:cs typeface="Be Vietnam Ultra-Bold"/>
                <a:sym typeface="Be Vietnam Ultra-Bold"/>
              </a:rPr>
              <a:t>Methodology </a:t>
            </a:r>
          </a:p>
        </p:txBody>
      </p:sp>
      <p:grpSp>
        <p:nvGrpSpPr>
          <p:cNvPr id="2" name="Group 31">
            <a:extLst>
              <a:ext uri="{FF2B5EF4-FFF2-40B4-BE49-F238E27FC236}">
                <a16:creationId xmlns:a16="http://schemas.microsoft.com/office/drawing/2014/main" id="{21FCE79E-D385-5CE9-34A2-9129E2ACED88}"/>
              </a:ext>
            </a:extLst>
          </p:cNvPr>
          <p:cNvGrpSpPr/>
          <p:nvPr/>
        </p:nvGrpSpPr>
        <p:grpSpPr>
          <a:xfrm>
            <a:off x="10442667" y="4485698"/>
            <a:ext cx="590569" cy="590569"/>
            <a:chOff x="0" y="0"/>
            <a:chExt cx="812800" cy="812800"/>
          </a:xfrm>
        </p:grpSpPr>
        <p:sp>
          <p:nvSpPr>
            <p:cNvPr id="3" name="Freeform 32">
              <a:extLst>
                <a:ext uri="{FF2B5EF4-FFF2-40B4-BE49-F238E27FC236}">
                  <a16:creationId xmlns:a16="http://schemas.microsoft.com/office/drawing/2014/main" id="{03E3D7FA-3F5D-585C-9030-0530A445885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679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W"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sp>
          <p:nvSpPr>
            <p:cNvPr id="4" name="TextBox 33">
              <a:extLst>
                <a:ext uri="{FF2B5EF4-FFF2-40B4-BE49-F238E27FC236}">
                  <a16:creationId xmlns:a16="http://schemas.microsoft.com/office/drawing/2014/main" id="{6CE581B2-0C3B-1582-6B87-F4CC542A461F}"/>
                </a:ext>
              </a:extLst>
            </p:cNvPr>
            <p:cNvSpPr txBox="1"/>
            <p:nvPr/>
          </p:nvSpPr>
          <p:spPr>
            <a:xfrm>
              <a:off x="76200" y="38100"/>
              <a:ext cx="660400" cy="698500"/>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dirty="0">
                <a:ln>
                  <a:noFill/>
                </a:ln>
                <a:solidFill>
                  <a:srgbClr val="333F50"/>
                </a:solidFill>
                <a:effectLst/>
                <a:uLnTx/>
                <a:uFillTx/>
                <a:latin typeface="Calibri" panose="020F0502020204030204"/>
                <a:ea typeface="+mn-ea"/>
                <a:cs typeface="+mn-cs"/>
              </a:endParaRPr>
            </a:p>
          </p:txBody>
        </p:sp>
      </p:grpSp>
      <p:sp>
        <p:nvSpPr>
          <p:cNvPr id="5" name="TextBox 44">
            <a:extLst>
              <a:ext uri="{FF2B5EF4-FFF2-40B4-BE49-F238E27FC236}">
                <a16:creationId xmlns:a16="http://schemas.microsoft.com/office/drawing/2014/main" id="{079DE6AA-3C9E-E08A-6056-1C76E0DEEB7D}"/>
              </a:ext>
            </a:extLst>
          </p:cNvPr>
          <p:cNvSpPr txBox="1"/>
          <p:nvPr/>
        </p:nvSpPr>
        <p:spPr>
          <a:xfrm>
            <a:off x="10616339" y="4537925"/>
            <a:ext cx="236873" cy="398058"/>
          </a:xfrm>
          <a:prstGeom prst="rect">
            <a:avLst/>
          </a:prstGeom>
        </p:spPr>
        <p:txBody>
          <a:bodyPr lIns="0" tIns="0" rIns="0" bIns="0" rtlCol="0" anchor="t">
            <a:spAutoFit/>
          </a:bodyPr>
          <a:lstStyle/>
          <a:p>
            <a:pPr marL="0" marR="0" lvl="0" indent="0" algn="ctr" defTabSz="914400" rtl="0" eaLnBrk="1" fontAlgn="auto" latinLnBrk="0" hangingPunct="1">
              <a:lnSpc>
                <a:spcPts val="3199"/>
              </a:lnSpc>
              <a:spcBef>
                <a:spcPts val="0"/>
              </a:spcBef>
              <a:spcAft>
                <a:spcPts val="0"/>
              </a:spcAft>
              <a:buClrTx/>
              <a:buSzTx/>
              <a:buFontTx/>
              <a:buNone/>
              <a:tabLst/>
              <a:defRPr/>
            </a:pPr>
            <a:r>
              <a:rPr lang="en-US" sz="2666" b="1" dirty="0">
                <a:solidFill>
                  <a:schemeClr val="bg1">
                    <a:lumMod val="85000"/>
                  </a:schemeClr>
                </a:solidFill>
                <a:latin typeface="Be Vietnam Ultra-Bold"/>
                <a:ea typeface="Be Vietnam Ultra-Bold"/>
                <a:cs typeface="Be Vietnam Ultra-Bold"/>
                <a:sym typeface="Be Vietnam Ultra-Bold"/>
              </a:rPr>
              <a:t>6</a:t>
            </a:r>
            <a:endParaRPr kumimoji="0" lang="en-US" sz="2666" b="1" i="0" u="none" strike="noStrike" kern="1200" cap="none" spc="0" normalizeH="0" baseline="0" noProof="0" dirty="0">
              <a:ln>
                <a:noFill/>
              </a:ln>
              <a:solidFill>
                <a:schemeClr val="bg1">
                  <a:lumMod val="85000"/>
                </a:schemeClr>
              </a:solidFill>
              <a:effectLst/>
              <a:uLnTx/>
              <a:uFillTx/>
              <a:latin typeface="Be Vietnam Ultra-Bold"/>
              <a:ea typeface="Be Vietnam Ultra-Bold"/>
              <a:cs typeface="Be Vietnam Ultra-Bold"/>
              <a:sym typeface="Be Vietnam Ultra-Bold"/>
            </a:endParaRPr>
          </a:p>
        </p:txBody>
      </p:sp>
      <p:sp>
        <p:nvSpPr>
          <p:cNvPr id="6" name="TextBox 49">
            <a:extLst>
              <a:ext uri="{FF2B5EF4-FFF2-40B4-BE49-F238E27FC236}">
                <a16:creationId xmlns:a16="http://schemas.microsoft.com/office/drawing/2014/main" id="{CB967739-AD17-D3AC-63FC-F5F3443757D1}"/>
              </a:ext>
            </a:extLst>
          </p:cNvPr>
          <p:cNvSpPr txBox="1"/>
          <p:nvPr/>
        </p:nvSpPr>
        <p:spPr>
          <a:xfrm>
            <a:off x="6796545" y="4586290"/>
            <a:ext cx="3424221" cy="376065"/>
          </a:xfrm>
          <a:prstGeom prst="rect">
            <a:avLst/>
          </a:prstGeom>
        </p:spPr>
        <p:txBody>
          <a:bodyPr lIns="0" tIns="0" rIns="0" bIns="0" rtlCol="0" anchor="t">
            <a:spAutoFit/>
          </a:bodyPr>
          <a:lstStyle/>
          <a:p>
            <a:pPr marL="0" marR="0" lvl="0" indent="0" algn="l" defTabSz="914400" rtl="0" eaLnBrk="1" fontAlgn="auto" latinLnBrk="0" hangingPunct="1">
              <a:lnSpc>
                <a:spcPts val="2957"/>
              </a:lnSpc>
              <a:spcBef>
                <a:spcPts val="0"/>
              </a:spcBef>
              <a:spcAft>
                <a:spcPts val="0"/>
              </a:spcAft>
              <a:buClrTx/>
              <a:buSzTx/>
              <a:buFontTx/>
              <a:buNone/>
              <a:tabLst/>
              <a:defRPr/>
            </a:pPr>
            <a:r>
              <a:rPr kumimoji="0" lang="en-US" sz="2464" b="1" i="0" u="none" strike="noStrike" kern="1200" cap="none" spc="0" normalizeH="0" baseline="0" noProof="0" dirty="0">
                <a:ln>
                  <a:noFill/>
                </a:ln>
                <a:solidFill>
                  <a:srgbClr val="333F50"/>
                </a:solidFill>
                <a:effectLst/>
                <a:uLnTx/>
                <a:uFillTx/>
                <a:latin typeface="Aptos" panose="020B0004020202020204" pitchFamily="34" charset="0"/>
                <a:ea typeface="Be Vietnam Ultra-Bold"/>
                <a:cs typeface="Be Vietnam Ultra-Bold"/>
                <a:sym typeface="Be Vietnam Ultra-Bold"/>
              </a:rPr>
              <a:t>Indicated Action    </a:t>
            </a:r>
          </a:p>
        </p:txBody>
      </p:sp>
    </p:spTree>
    <p:extLst>
      <p:ext uri="{BB962C8B-B14F-4D97-AF65-F5344CB8AC3E}">
        <p14:creationId xmlns:p14="http://schemas.microsoft.com/office/powerpoint/2010/main" val="4156868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3FF4D2C4-41B9-509B-A262-C2F15D26242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22F1B5C-D393-6F37-E044-AD896443AD7A}"/>
              </a:ext>
            </a:extLst>
          </p:cNvPr>
          <p:cNvSpPr txBox="1"/>
          <p:nvPr/>
        </p:nvSpPr>
        <p:spPr>
          <a:xfrm>
            <a:off x="880967" y="0"/>
            <a:ext cx="585511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1.0: Research background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56B79F9C-E2F1-0A2C-30B7-D9003529DADF}"/>
              </a:ext>
            </a:extLst>
          </p:cNvPr>
          <p:cNvSpPr txBox="1"/>
          <p:nvPr/>
        </p:nvSpPr>
        <p:spPr>
          <a:xfrm>
            <a:off x="0" y="984008"/>
            <a:ext cx="12192000" cy="4908780"/>
          </a:xfrm>
          <a:prstGeom prst="rect">
            <a:avLst/>
          </a:prstGeom>
          <a:noFill/>
        </p:spPr>
        <p:txBody>
          <a:bodyPr wrap="square">
            <a:spAutoFit/>
          </a:bodyPr>
          <a:lstStyle/>
          <a:p>
            <a:pPr marL="285750" marR="0" lvl="0" indent="-285750" algn="just" defTabSz="914400" rtl="0" eaLnBrk="1" fontAlgn="auto" latinLnBrk="0" hangingPunct="1">
              <a:lnSpc>
                <a:spcPct val="150000"/>
              </a:lnSpc>
              <a:spcBef>
                <a:spcPts val="0"/>
              </a:spcBef>
              <a:spcAft>
                <a:spcPts val="0"/>
              </a:spcAft>
              <a:buClrTx/>
              <a:buSzPct val="85000"/>
              <a:buFont typeface="Wingdings" panose="05000000000000000000" pitchFamily="2" charset="2"/>
              <a:buChar char="q"/>
              <a:tabLst/>
              <a:defRPr/>
            </a:pP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Medicines Control Authority of Zimbabwe (MCAZ) is a statutory body established by an act of Parliament, with the mandate to regulate the manufacturing distribution, storage and sale of medicines and medical devices in the country. The Authority ensures that good quality medicine reaches the end user through enforcement of adherence to standards throughout the value chain. The MCAZ serves a diversified customer base consisting of individuals and entities that interact with the Authority, including pharmacies, dispensing medical practitioners, industrial clinics, VMGDs, clinical trial researchers, wholesalers, manufacturers, importers, exporters, applicants and the general public. </a:t>
            </a:r>
          </a:p>
          <a:p>
            <a:pPr marR="0" lvl="0" algn="just" defTabSz="914400" rtl="0" eaLnBrk="1" fontAlgn="auto" latinLnBrk="0" hangingPunct="1">
              <a:lnSpc>
                <a:spcPct val="150000"/>
              </a:lnSpc>
              <a:spcBef>
                <a:spcPts val="0"/>
              </a:spcBef>
              <a:spcAft>
                <a:spcPts val="0"/>
              </a:spcAft>
              <a:buClrTx/>
              <a:buSzPct val="85000"/>
              <a:tabLst/>
              <a:defRPr/>
            </a:pPr>
            <a:endPar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a:p>
            <a:pPr marL="285750" marR="0" lvl="0" indent="-285750" algn="just" defTabSz="914400" rtl="0" eaLnBrk="1" fontAlgn="auto" latinLnBrk="0" hangingPunct="1">
              <a:lnSpc>
                <a:spcPct val="150000"/>
              </a:lnSpc>
              <a:spcBef>
                <a:spcPts val="0"/>
              </a:spcBef>
              <a:spcAft>
                <a:spcPts val="0"/>
              </a:spcAft>
              <a:buClrTx/>
              <a:buSzPct val="85000"/>
              <a:buFont typeface="Wingdings" panose="05000000000000000000" pitchFamily="2" charset="2"/>
              <a:buChar char="q"/>
              <a:tabLst/>
              <a:defRPr/>
            </a:pP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Medicines Control Authority of Zimbabwe as an organization is comprised of various units carrying out different tasks in order to achieve the above-mentioned mandate.  Although some units </a:t>
            </a:r>
            <a:r>
              <a:rPr lang="en-US" sz="1400" dirty="0">
                <a:solidFill>
                  <a:prstClr val="black"/>
                </a:solidFill>
                <a:latin typeface="Aptos" panose="020B0004020202020204" pitchFamily="34" charset="0"/>
                <a:cs typeface="Arial" panose="020B0604020202020204" pitchFamily="34" charset="0"/>
              </a:rPr>
              <a:t>do</a:t>
            </a: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 not directly interface with the end customer</a:t>
            </a:r>
            <a:r>
              <a:rPr lang="en-US" sz="1400" dirty="0">
                <a:solidFill>
                  <a:prstClr val="black"/>
                </a:solidFill>
                <a:latin typeface="Aptos" panose="020B0004020202020204" pitchFamily="34" charset="0"/>
                <a:cs typeface="Arial" panose="020B0604020202020204" pitchFamily="34" charset="0"/>
              </a:rPr>
              <a:t> , </a:t>
            </a: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their performance has a bearing on the overall service delivery of the regulator. The regulatory body has </a:t>
            </a:r>
            <a:r>
              <a:rPr kumimoji="0" lang="en-US" sz="1400" b="0" i="0" u="none" strike="noStrike" kern="1200" cap="none" spc="0" normalizeH="0" baseline="0" noProof="0" dirty="0">
                <a:ln>
                  <a:noFill/>
                </a:ln>
                <a:effectLst/>
                <a:uLnTx/>
                <a:uFillTx/>
                <a:latin typeface="Aptos" panose="020B0004020202020204" pitchFamily="34" charset="0"/>
                <a:ea typeface="+mn-ea"/>
                <a:cs typeface="Arial" panose="020B0604020202020204" pitchFamily="34" charset="0"/>
              </a:rPr>
              <a:t>a client services charter which outlines the service commitments and standards that stakeholders must expect. MCAZ as a customer centric organization values the feedback from its stakeholders </a:t>
            </a: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so as to continually improve their service delivery promise to become a comparative regulator globally. MCAZ has a  has a tradition of conducting periodic stakeholder feedback surveys.</a:t>
            </a:r>
          </a:p>
          <a:p>
            <a:pPr marL="285750" marR="0" lvl="0" indent="-285750" algn="just" defTabSz="914400" rtl="0" eaLnBrk="1" fontAlgn="auto" latinLnBrk="0" hangingPunct="1">
              <a:lnSpc>
                <a:spcPct val="150000"/>
              </a:lnSpc>
              <a:spcBef>
                <a:spcPts val="0"/>
              </a:spcBef>
              <a:spcAft>
                <a:spcPts val="0"/>
              </a:spcAft>
              <a:buClrTx/>
              <a:buSzPct val="85000"/>
              <a:buFont typeface="Wingdings" panose="05000000000000000000" pitchFamily="2" charset="2"/>
              <a:buChar char="q"/>
              <a:tabLst/>
              <a:defRPr/>
            </a:pPr>
            <a:endParaRPr lang="en-US" sz="1400" dirty="0">
              <a:solidFill>
                <a:prstClr val="black"/>
              </a:solidFill>
              <a:latin typeface="Aptos" panose="020B0004020202020204" pitchFamily="34" charset="0"/>
              <a:cs typeface="Arial" panose="020B0604020202020204" pitchFamily="34" charset="0"/>
            </a:endParaRPr>
          </a:p>
          <a:p>
            <a:pPr marL="285750" marR="0" lvl="0" indent="-285750" algn="just" defTabSz="914400" rtl="0" eaLnBrk="1" fontAlgn="auto" latinLnBrk="0" hangingPunct="1">
              <a:lnSpc>
                <a:spcPct val="150000"/>
              </a:lnSpc>
              <a:spcBef>
                <a:spcPts val="0"/>
              </a:spcBef>
              <a:spcAft>
                <a:spcPts val="0"/>
              </a:spcAft>
              <a:buClrTx/>
              <a:buSzPct val="85000"/>
              <a:buFont typeface="Wingdings" panose="05000000000000000000" pitchFamily="2" charset="2"/>
              <a:buChar char="q"/>
              <a:tabLst/>
              <a:defRPr/>
            </a:pP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 It is upon this background that Topline Research Solutions (TRS) was commissioned to conduct a customer satisfaction survey for 2024 having done the same work in 2023. Metrics computed in 2024 were compared against those in 2023 to reveal any improvement or decline in performance on any of the parameters. </a:t>
            </a:r>
          </a:p>
        </p:txBody>
      </p:sp>
    </p:spTree>
    <p:extLst>
      <p:ext uri="{BB962C8B-B14F-4D97-AF65-F5344CB8AC3E}">
        <p14:creationId xmlns:p14="http://schemas.microsoft.com/office/powerpoint/2010/main" val="2463755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95595550-7BDD-456C-3D0F-BAA39FC0F4D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9677A5E-6E4E-A66A-41A3-3B49045C8FA0}"/>
              </a:ext>
            </a:extLst>
          </p:cNvPr>
          <p:cNvSpPr txBox="1"/>
          <p:nvPr/>
        </p:nvSpPr>
        <p:spPr>
          <a:xfrm>
            <a:off x="0" y="984008"/>
            <a:ext cx="12192000" cy="5601277"/>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Overall, Medicines Control Authority of Zimbabwe (MCAZ) seeks to understand market sentiments around their brand and how the brand is evaluated by key stakeholders on the current service delivery promise and thereof facilitate the identification of service gaps for improvements. </a:t>
            </a:r>
          </a:p>
          <a:p>
            <a:pPr marL="0" marR="0" lvl="0" indent="0" algn="just" defTabSz="914400" rtl="0" eaLnBrk="1" fontAlgn="auto" latinLnBrk="0" hangingPunct="1">
              <a:lnSpc>
                <a:spcPct val="150000"/>
              </a:lnSpc>
              <a:spcBef>
                <a:spcPts val="0"/>
              </a:spcBef>
              <a:spcAft>
                <a:spcPts val="0"/>
              </a:spcAft>
              <a:buClrTx/>
              <a:buSzTx/>
              <a:buFontTx/>
              <a:buNone/>
              <a:tabLst/>
              <a:defRPr/>
            </a:pPr>
            <a:endParaRPr lang="en-US" sz="1400" dirty="0">
              <a:solidFill>
                <a:prstClr val="black"/>
              </a:solidFill>
              <a:latin typeface="Aptos" panose="020B0004020202020204" pitchFamily="34" charset="0"/>
              <a:cs typeface="Arial" panose="020B0604020202020204"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The specific objectives of the study are as follows;</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a:p>
            <a:pPr marL="285750" marR="0" lvl="0" indent="-285750" algn="just" defTabSz="914400" rtl="0" eaLnBrk="1" fontAlgn="auto" latinLnBrk="0" hangingPunct="1">
              <a:lnSpc>
                <a:spcPct val="150000"/>
              </a:lnSpc>
              <a:spcBef>
                <a:spcPts val="0"/>
              </a:spcBef>
              <a:spcAft>
                <a:spcPts val="6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Determine how MCAZ own customers define excellent customer service</a:t>
            </a:r>
          </a:p>
          <a:p>
            <a:pPr marL="285750" marR="0" lvl="0" indent="-285750" algn="just" defTabSz="914400" rtl="0" eaLnBrk="1" fontAlgn="auto" latinLnBrk="0" hangingPunct="1">
              <a:lnSpc>
                <a:spcPct val="150000"/>
              </a:lnSpc>
              <a:spcBef>
                <a:spcPts val="0"/>
              </a:spcBef>
              <a:spcAft>
                <a:spcPts val="6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Gauge on how MCAZ is performing on the identified service delivery descriptors by different customers</a:t>
            </a:r>
          </a:p>
          <a:p>
            <a:pPr marL="285750" marR="0" lvl="0" indent="-285750" algn="just" defTabSz="914400" rtl="0" eaLnBrk="1" fontAlgn="auto" latinLnBrk="0" hangingPunct="1">
              <a:lnSpc>
                <a:spcPct val="150000"/>
              </a:lnSpc>
              <a:spcBef>
                <a:spcPts val="0"/>
              </a:spcBef>
              <a:spcAft>
                <a:spcPts val="6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Measure the satisfaction of customers with MCAZ’s services through Customer Satisfaction Index (CSI) per customer segment</a:t>
            </a:r>
          </a:p>
          <a:p>
            <a:pPr marL="285750" marR="0" lvl="0" indent="-285750" algn="just" defTabSz="914400" rtl="0" eaLnBrk="1" fontAlgn="auto" latinLnBrk="0" hangingPunct="1">
              <a:lnSpc>
                <a:spcPct val="150000"/>
              </a:lnSpc>
              <a:spcBef>
                <a:spcPts val="0"/>
              </a:spcBef>
              <a:spcAft>
                <a:spcPts val="6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Deduce the overall satisfaction of customers on MCAZ’s services through a Customer Satisfaction Index (CSI)</a:t>
            </a:r>
          </a:p>
          <a:p>
            <a:pPr marL="285750" marR="0" lvl="0" indent="-285750" algn="just" defTabSz="914400" rtl="0" eaLnBrk="1" fontAlgn="auto" latinLnBrk="0" hangingPunct="1">
              <a:lnSpc>
                <a:spcPct val="150000"/>
              </a:lnSpc>
              <a:spcBef>
                <a:spcPts val="0"/>
              </a:spcBef>
              <a:spcAft>
                <a:spcPts val="6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Measure Complaints Resolution Ratio (CRR)</a:t>
            </a:r>
          </a:p>
          <a:p>
            <a:pPr marL="285750" marR="0" lvl="0" indent="-285750" algn="just" defTabSz="914400" rtl="0" eaLnBrk="1" fontAlgn="auto" latinLnBrk="0" hangingPunct="1">
              <a:lnSpc>
                <a:spcPct val="150000"/>
              </a:lnSpc>
              <a:spcBef>
                <a:spcPts val="0"/>
              </a:spcBef>
              <a:spcAft>
                <a:spcPts val="6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Establish the Customer Effort Score (CES)</a:t>
            </a:r>
          </a:p>
          <a:p>
            <a:pPr marL="285750" marR="0" lvl="0" indent="-285750" algn="just" defTabSz="914400" rtl="0" eaLnBrk="1" fontAlgn="auto" latinLnBrk="0" hangingPunct="1">
              <a:lnSpc>
                <a:spcPct val="150000"/>
              </a:lnSpc>
              <a:spcBef>
                <a:spcPts val="0"/>
              </a:spcBef>
              <a:spcAft>
                <a:spcPts val="6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Measure Net Promoter Score (NPS) </a:t>
            </a:r>
          </a:p>
          <a:p>
            <a:pPr marL="285750" marR="0" lvl="0" indent="-285750" algn="just" defTabSz="914400" rtl="0" eaLnBrk="1" fontAlgn="auto" latinLnBrk="0" hangingPunct="1">
              <a:lnSpc>
                <a:spcPct val="150000"/>
              </a:lnSpc>
              <a:spcBef>
                <a:spcPts val="0"/>
              </a:spcBef>
              <a:spcAft>
                <a:spcPts val="6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To identify service performance gaps &amp;</a:t>
            </a:r>
          </a:p>
          <a:p>
            <a:pPr marL="285750" marR="0" lvl="0" indent="-285750" algn="just" defTabSz="914400" rtl="0" eaLnBrk="1" fontAlgn="auto" latinLnBrk="0" hangingPunct="1">
              <a:lnSpc>
                <a:spcPct val="150000"/>
              </a:lnSpc>
              <a:spcBef>
                <a:spcPts val="0"/>
              </a:spcBef>
              <a:spcAft>
                <a:spcPts val="6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To identify critical factors that lead to customer satisfaction and customer dissatisfaction with MCAZ’s service delivery.</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17060D02-6B8D-0EFA-379D-39080D2ECD31}"/>
              </a:ext>
            </a:extLst>
          </p:cNvPr>
          <p:cNvSpPr txBox="1"/>
          <p:nvPr/>
        </p:nvSpPr>
        <p:spPr>
          <a:xfrm>
            <a:off x="941927" y="0"/>
            <a:ext cx="64037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2.0: Research objectives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1817755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BAB45077-09CA-6B1B-0ADC-1D592E9B442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D89801B-CDF2-0E73-22BE-3C300190C980}"/>
              </a:ext>
            </a:extLst>
          </p:cNvPr>
          <p:cNvSpPr txBox="1"/>
          <p:nvPr/>
        </p:nvSpPr>
        <p:spPr>
          <a:xfrm>
            <a:off x="0" y="984008"/>
            <a:ext cx="12192000" cy="4262449"/>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The scope of the study is national and influenced largely by where MCAZ’s customers are located. The research design is a multi-pronged approach encompassing qualitative and quantitative research techniques. The research is being executed as follows;</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Literature review </a:t>
            </a: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to understand the business structure and key mandates of the Medicines Control Authority of Zimbabwe.</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Consultative meetings </a:t>
            </a: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with internal stakeholders: Head of business units were consulted during tools designing and their input was incorporated before signing off of the final questionnaires.</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Qualitative research</a:t>
            </a: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 n=20 in-depth discussions with focal persons who deal with MCAZ within different organizations to understand their views on MCAZ service delivery.</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Quantitative research</a:t>
            </a:r>
            <a:r>
              <a:rPr kumimoji="0" lang="en-US" sz="1400" b="0" i="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rPr>
              <a:t>: n=750 telephonic interviews will be conducted using Computer Aided Telephonic Interviewing (CATI) technique. The sample was split among stakeholder segments (11) based on the size of the databases. </a:t>
            </a:r>
          </a:p>
        </p:txBody>
      </p:sp>
      <p:sp>
        <p:nvSpPr>
          <p:cNvPr id="9" name="TextBox 8">
            <a:extLst>
              <a:ext uri="{FF2B5EF4-FFF2-40B4-BE49-F238E27FC236}">
                <a16:creationId xmlns:a16="http://schemas.microsoft.com/office/drawing/2014/main" id="{324D793B-19D6-1FC6-6258-94A14D80F65F}"/>
              </a:ext>
            </a:extLst>
          </p:cNvPr>
          <p:cNvSpPr txBox="1"/>
          <p:nvPr/>
        </p:nvSpPr>
        <p:spPr>
          <a:xfrm>
            <a:off x="921607" y="0"/>
            <a:ext cx="8777176"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3.0: Methodology of the study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544675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C6243617-0277-DFA6-F369-6C172AD1F273}"/>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00449BD5-AA27-052E-A171-08C9A6A2F29D}"/>
              </a:ext>
            </a:extLst>
          </p:cNvPr>
          <p:cNvSpPr txBox="1"/>
          <p:nvPr/>
        </p:nvSpPr>
        <p:spPr>
          <a:xfrm>
            <a:off x="0" y="2672080"/>
            <a:ext cx="877717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dirty="0">
                <a:solidFill>
                  <a:srgbClr val="44546A">
                    <a:lumMod val="75000"/>
                  </a:srgbClr>
                </a:solidFill>
                <a:latin typeface="Aptos" panose="020B0004020202020204" pitchFamily="34" charset="0"/>
              </a:rPr>
              <a:t>4</a:t>
            </a:r>
            <a:r>
              <a:rPr kumimoji="0" lang="en-US" sz="36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.0: </a:t>
            </a:r>
            <a:r>
              <a:rPr lang="en-US" sz="3600" b="1" dirty="0">
                <a:solidFill>
                  <a:srgbClr val="44546A">
                    <a:lumMod val="75000"/>
                  </a:srgbClr>
                </a:solidFill>
                <a:latin typeface="Aptos" panose="020B0004020202020204" pitchFamily="34" charset="0"/>
              </a:rPr>
              <a:t>Main</a:t>
            </a:r>
            <a:r>
              <a:rPr kumimoji="0" lang="en-US" sz="36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findings  </a:t>
            </a:r>
            <a:endParaRPr kumimoji="0" lang="en-ZW" sz="36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pic>
        <p:nvPicPr>
          <p:cNvPr id="3" name="Picture 2">
            <a:extLst>
              <a:ext uri="{FF2B5EF4-FFF2-40B4-BE49-F238E27FC236}">
                <a16:creationId xmlns:a16="http://schemas.microsoft.com/office/drawing/2014/main" id="{F1E5C315-559D-2171-B797-37195255CA1F}"/>
              </a:ext>
            </a:extLst>
          </p:cNvPr>
          <p:cNvPicPr>
            <a:picLocks noChangeAspect="1"/>
          </p:cNvPicPr>
          <p:nvPr/>
        </p:nvPicPr>
        <p:blipFill>
          <a:blip r:embed="rId2"/>
          <a:stretch>
            <a:fillRect/>
          </a:stretch>
        </p:blipFill>
        <p:spPr>
          <a:xfrm>
            <a:off x="5961348" y="1239445"/>
            <a:ext cx="6230652" cy="3511600"/>
          </a:xfrm>
          <a:prstGeom prst="rect">
            <a:avLst/>
          </a:prstGeom>
        </p:spPr>
      </p:pic>
    </p:spTree>
    <p:extLst>
      <p:ext uri="{BB962C8B-B14F-4D97-AF65-F5344CB8AC3E}">
        <p14:creationId xmlns:p14="http://schemas.microsoft.com/office/powerpoint/2010/main" val="2206445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8D4CF44F-BCDA-97BC-D673-EAACF7AE4C9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1546BBD-9A90-6CC5-BA6E-3B3A18D1B29B}"/>
              </a:ext>
            </a:extLst>
          </p:cNvPr>
          <p:cNvSpPr txBox="1"/>
          <p:nvPr/>
        </p:nvSpPr>
        <p:spPr>
          <a:xfrm>
            <a:off x="891127" y="0"/>
            <a:ext cx="6271673" cy="584775"/>
          </a:xfrm>
          <a:prstGeom prst="rect">
            <a:avLst/>
          </a:prstGeom>
          <a:noFill/>
        </p:spPr>
        <p:txBody>
          <a:bodyPr wrap="square">
            <a:spAutoFit/>
          </a:bodyPr>
          <a:lstStyle/>
          <a:p>
            <a:r>
              <a:rPr lang="en-US" sz="3200" b="1" dirty="0">
                <a:solidFill>
                  <a:schemeClr val="tx2">
                    <a:lumMod val="75000"/>
                  </a:schemeClr>
                </a:solidFill>
                <a:latin typeface="Aptos" panose="020B0004020202020204" pitchFamily="34" charset="0"/>
              </a:rPr>
              <a:t>4.1.0: Dashboard Summary  </a:t>
            </a:r>
            <a:endParaRPr lang="en-ZW" sz="3200" b="1" dirty="0">
              <a:solidFill>
                <a:schemeClr val="tx2">
                  <a:lumMod val="75000"/>
                </a:schemeClr>
              </a:solidFill>
              <a:latin typeface="Aptos" panose="020B0004020202020204" pitchFamily="34" charset="0"/>
            </a:endParaRPr>
          </a:p>
        </p:txBody>
      </p:sp>
      <p:graphicFrame>
        <p:nvGraphicFramePr>
          <p:cNvPr id="2" name="Table 1">
            <a:extLst>
              <a:ext uri="{FF2B5EF4-FFF2-40B4-BE49-F238E27FC236}">
                <a16:creationId xmlns:a16="http://schemas.microsoft.com/office/drawing/2014/main" id="{A523E163-FF88-3F1A-4014-53BEB04AA2FB}"/>
              </a:ext>
            </a:extLst>
          </p:cNvPr>
          <p:cNvGraphicFramePr>
            <a:graphicFrameLocks noGrp="1"/>
          </p:cNvGraphicFramePr>
          <p:nvPr>
            <p:extLst>
              <p:ext uri="{D42A27DB-BD31-4B8C-83A1-F6EECF244321}">
                <p14:modId xmlns:p14="http://schemas.microsoft.com/office/powerpoint/2010/main" val="3797922812"/>
              </p:ext>
            </p:extLst>
          </p:nvPr>
        </p:nvGraphicFramePr>
        <p:xfrm>
          <a:off x="81280" y="782187"/>
          <a:ext cx="12019280" cy="5862655"/>
        </p:xfrm>
        <a:graphic>
          <a:graphicData uri="http://schemas.openxmlformats.org/drawingml/2006/table">
            <a:tbl>
              <a:tblPr firstRow="1" bandRow="1">
                <a:tableStyleId>{5C22544A-7EE6-4342-B048-85BDC9FD1C3A}</a:tableStyleId>
              </a:tblPr>
              <a:tblGrid>
                <a:gridCol w="2523795">
                  <a:extLst>
                    <a:ext uri="{9D8B030D-6E8A-4147-A177-3AD203B41FA5}">
                      <a16:colId xmlns:a16="http://schemas.microsoft.com/office/drawing/2014/main" val="20002"/>
                    </a:ext>
                  </a:extLst>
                </a:gridCol>
                <a:gridCol w="1159532">
                  <a:extLst>
                    <a:ext uri="{9D8B030D-6E8A-4147-A177-3AD203B41FA5}">
                      <a16:colId xmlns:a16="http://schemas.microsoft.com/office/drawing/2014/main" val="20004"/>
                    </a:ext>
                  </a:extLst>
                </a:gridCol>
                <a:gridCol w="1132547">
                  <a:extLst>
                    <a:ext uri="{9D8B030D-6E8A-4147-A177-3AD203B41FA5}">
                      <a16:colId xmlns:a16="http://schemas.microsoft.com/office/drawing/2014/main" val="3575174344"/>
                    </a:ext>
                  </a:extLst>
                </a:gridCol>
                <a:gridCol w="1224375">
                  <a:extLst>
                    <a:ext uri="{9D8B030D-6E8A-4147-A177-3AD203B41FA5}">
                      <a16:colId xmlns:a16="http://schemas.microsoft.com/office/drawing/2014/main" val="1626047285"/>
                    </a:ext>
                  </a:extLst>
                </a:gridCol>
                <a:gridCol w="1234578">
                  <a:extLst>
                    <a:ext uri="{9D8B030D-6E8A-4147-A177-3AD203B41FA5}">
                      <a16:colId xmlns:a16="http://schemas.microsoft.com/office/drawing/2014/main" val="1767320707"/>
                    </a:ext>
                  </a:extLst>
                </a:gridCol>
                <a:gridCol w="1316203">
                  <a:extLst>
                    <a:ext uri="{9D8B030D-6E8A-4147-A177-3AD203B41FA5}">
                      <a16:colId xmlns:a16="http://schemas.microsoft.com/office/drawing/2014/main" val="1935650496"/>
                    </a:ext>
                  </a:extLst>
                </a:gridCol>
                <a:gridCol w="1101937">
                  <a:extLst>
                    <a:ext uri="{9D8B030D-6E8A-4147-A177-3AD203B41FA5}">
                      <a16:colId xmlns:a16="http://schemas.microsoft.com/office/drawing/2014/main" val="2354106185"/>
                    </a:ext>
                  </a:extLst>
                </a:gridCol>
                <a:gridCol w="1239260">
                  <a:extLst>
                    <a:ext uri="{9D8B030D-6E8A-4147-A177-3AD203B41FA5}">
                      <a16:colId xmlns:a16="http://schemas.microsoft.com/office/drawing/2014/main" val="4074126293"/>
                    </a:ext>
                  </a:extLst>
                </a:gridCol>
                <a:gridCol w="1087053">
                  <a:extLst>
                    <a:ext uri="{9D8B030D-6E8A-4147-A177-3AD203B41FA5}">
                      <a16:colId xmlns:a16="http://schemas.microsoft.com/office/drawing/2014/main" val="1218280591"/>
                    </a:ext>
                  </a:extLst>
                </a:gridCol>
              </a:tblGrid>
              <a:tr h="599659">
                <a:tc rowSpan="2">
                  <a:txBody>
                    <a:bodyPr/>
                    <a:lstStyle/>
                    <a:p>
                      <a:pPr algn="l"/>
                      <a:endParaRPr lang="en-US" sz="1200" dirty="0">
                        <a:solidFill>
                          <a:schemeClr val="bg1"/>
                        </a:solidFill>
                        <a:latin typeface="Aptos" panose="020B0004020202020204" pitchFamily="34" charset="0"/>
                        <a:cs typeface="Arial" panose="020B0604020202020204" pitchFamily="34" charset="0"/>
                      </a:endParaRPr>
                    </a:p>
                    <a:p>
                      <a:pPr algn="l"/>
                      <a:r>
                        <a:rPr lang="en-US" sz="1200" dirty="0">
                          <a:solidFill>
                            <a:schemeClr val="bg1"/>
                          </a:solidFill>
                          <a:latin typeface="Aptos" panose="020B0004020202020204" pitchFamily="34" charset="0"/>
                          <a:cs typeface="Arial" panose="020B0604020202020204" pitchFamily="34" charset="0"/>
                        </a:rPr>
                        <a:t>CUSTOMER SEGMENT</a:t>
                      </a:r>
                    </a:p>
                  </a:txBody>
                  <a:tcPr marL="87105" marR="87105" marT="43552" marB="43552">
                    <a:solidFill>
                      <a:schemeClr val="tx2">
                        <a:lumMod val="75000"/>
                      </a:schemeClr>
                    </a:solidFill>
                  </a:tcPr>
                </a:tc>
                <a:tc gridSpan="2">
                  <a:txBody>
                    <a:bodyPr/>
                    <a:lstStyle/>
                    <a:p>
                      <a:pPr algn="ctr"/>
                      <a:r>
                        <a:rPr lang="en-US" sz="1200" baseline="0" dirty="0">
                          <a:solidFill>
                            <a:schemeClr val="bg1"/>
                          </a:solidFill>
                          <a:latin typeface="Aptos" panose="020B0004020202020204" pitchFamily="34" charset="0"/>
                          <a:cs typeface="Arial" panose="020B0604020202020204" pitchFamily="34" charset="0"/>
                        </a:rPr>
                        <a:t>CUSTOMER SATISFACTION INDEX (CSI)</a:t>
                      </a:r>
                      <a:endParaRPr lang="en-US" sz="1200" dirty="0">
                        <a:solidFill>
                          <a:schemeClr val="bg1"/>
                        </a:solidFill>
                        <a:latin typeface="Aptos" panose="020B0004020202020204" pitchFamily="34" charset="0"/>
                        <a:cs typeface="Arial" panose="020B0604020202020204" pitchFamily="34" charset="0"/>
                      </a:endParaRPr>
                    </a:p>
                  </a:txBody>
                  <a:tcPr marL="87105" marR="87105" marT="43552" marB="43552">
                    <a:solidFill>
                      <a:schemeClr val="tx2">
                        <a:lumMod val="75000"/>
                      </a:schemeClr>
                    </a:solidFill>
                  </a:tcPr>
                </a:tc>
                <a:tc hMerge="1">
                  <a:txBody>
                    <a:bodyPr/>
                    <a:lstStyle/>
                    <a:p>
                      <a:pPr algn="ctr"/>
                      <a:endParaRPr lang="en-US" sz="1200" dirty="0">
                        <a:solidFill>
                          <a:schemeClr val="bg1"/>
                        </a:solidFill>
                        <a:latin typeface="Aptos" panose="020B0004020202020204" pitchFamily="34" charset="0"/>
                        <a:cs typeface="Arial" panose="020B0604020202020204" pitchFamily="34" charset="0"/>
                      </a:endParaRPr>
                    </a:p>
                  </a:txBody>
                  <a:tcPr marL="87105" marR="87105" marT="43552" marB="43552">
                    <a:solidFill>
                      <a:schemeClr val="tx2">
                        <a:lumMod val="75000"/>
                      </a:schemeClr>
                    </a:solidFill>
                  </a:tcPr>
                </a:tc>
                <a:tc gridSpan="2">
                  <a:txBody>
                    <a:bodyPr/>
                    <a:lstStyle/>
                    <a:p>
                      <a:pPr algn="ctr"/>
                      <a:r>
                        <a:rPr lang="en-US" sz="1200" dirty="0">
                          <a:solidFill>
                            <a:schemeClr val="bg1"/>
                          </a:solidFill>
                          <a:latin typeface="Aptos" panose="020B0004020202020204" pitchFamily="34" charset="0"/>
                          <a:cs typeface="Arial" panose="020B0604020202020204" pitchFamily="34" charset="0"/>
                        </a:rPr>
                        <a:t>COMPLAINTS RESOLUTION RATIO (CRR)</a:t>
                      </a:r>
                    </a:p>
                  </a:txBody>
                  <a:tcPr marL="87105" marR="87105" marT="43552" marB="43552">
                    <a:solidFill>
                      <a:schemeClr val="tx2">
                        <a:lumMod val="75000"/>
                      </a:schemeClr>
                    </a:solidFill>
                  </a:tcPr>
                </a:tc>
                <a:tc hMerge="1">
                  <a:txBody>
                    <a:bodyPr/>
                    <a:lstStyle/>
                    <a:p>
                      <a:pPr algn="ctr"/>
                      <a:endParaRPr lang="en-US" sz="1200" dirty="0">
                        <a:solidFill>
                          <a:schemeClr val="bg1"/>
                        </a:solidFill>
                        <a:latin typeface="Aptos" panose="020B0004020202020204" pitchFamily="34" charset="0"/>
                        <a:cs typeface="Arial" panose="020B0604020202020204" pitchFamily="34" charset="0"/>
                      </a:endParaRPr>
                    </a:p>
                  </a:txBody>
                  <a:tcPr marL="87105" marR="87105" marT="43552" marB="43552">
                    <a:solidFill>
                      <a:schemeClr val="tx2">
                        <a:lumMod val="75000"/>
                      </a:schemeClr>
                    </a:solidFill>
                  </a:tcPr>
                </a:tc>
                <a:tc gridSpan="2">
                  <a:txBody>
                    <a:bodyPr/>
                    <a:lstStyle/>
                    <a:p>
                      <a:pPr algn="ctr"/>
                      <a:r>
                        <a:rPr lang="en-US" sz="1200" dirty="0">
                          <a:solidFill>
                            <a:schemeClr val="bg1"/>
                          </a:solidFill>
                          <a:latin typeface="Aptos" panose="020B0004020202020204" pitchFamily="34" charset="0"/>
                          <a:cs typeface="Arial" panose="020B0604020202020204" pitchFamily="34" charset="0"/>
                        </a:rPr>
                        <a:t>CUSTOMER EFFORT SCORE (CES)</a:t>
                      </a:r>
                    </a:p>
                  </a:txBody>
                  <a:tcPr marL="87105" marR="87105" marT="43552" marB="43552">
                    <a:solidFill>
                      <a:schemeClr val="tx2">
                        <a:lumMod val="75000"/>
                      </a:schemeClr>
                    </a:solidFill>
                  </a:tcPr>
                </a:tc>
                <a:tc hMerge="1">
                  <a:txBody>
                    <a:bodyPr/>
                    <a:lstStyle/>
                    <a:p>
                      <a:pPr algn="ctr"/>
                      <a:endParaRPr lang="en-US" sz="1200" dirty="0">
                        <a:solidFill>
                          <a:schemeClr val="bg1"/>
                        </a:solidFill>
                        <a:latin typeface="Aptos" panose="020B0004020202020204" pitchFamily="34" charset="0"/>
                        <a:cs typeface="Arial" panose="020B0604020202020204" pitchFamily="34" charset="0"/>
                      </a:endParaRPr>
                    </a:p>
                  </a:txBody>
                  <a:tcPr marL="87105" marR="87105" marT="43552" marB="43552">
                    <a:solidFill>
                      <a:schemeClr val="tx2">
                        <a:lumMod val="75000"/>
                      </a:schemeClr>
                    </a:solidFill>
                  </a:tcPr>
                </a:tc>
                <a:tc gridSpan="2">
                  <a:txBody>
                    <a:bodyPr/>
                    <a:lstStyle/>
                    <a:p>
                      <a:pPr algn="ctr"/>
                      <a:r>
                        <a:rPr lang="en-US" sz="1200" dirty="0">
                          <a:solidFill>
                            <a:schemeClr val="bg1"/>
                          </a:solidFill>
                          <a:latin typeface="Aptos" panose="020B0004020202020204" pitchFamily="34" charset="0"/>
                          <a:cs typeface="Arial" panose="020B0604020202020204" pitchFamily="34" charset="0"/>
                        </a:rPr>
                        <a:t>NET PROMOTER SCORE (NPS)</a:t>
                      </a:r>
                    </a:p>
                  </a:txBody>
                  <a:tcPr marL="87105" marR="87105" marT="43552" marB="43552">
                    <a:solidFill>
                      <a:schemeClr val="tx2">
                        <a:lumMod val="75000"/>
                      </a:schemeClr>
                    </a:solidFill>
                  </a:tcPr>
                </a:tc>
                <a:tc hMerge="1">
                  <a:txBody>
                    <a:bodyPr/>
                    <a:lstStyle/>
                    <a:p>
                      <a:pPr algn="ctr"/>
                      <a:endParaRPr lang="en-US" sz="1200" dirty="0">
                        <a:solidFill>
                          <a:schemeClr val="bg1"/>
                        </a:solidFill>
                        <a:latin typeface="Aptos" panose="020B0004020202020204" pitchFamily="34" charset="0"/>
                        <a:cs typeface="Arial" panose="020B0604020202020204" pitchFamily="34" charset="0"/>
                      </a:endParaRPr>
                    </a:p>
                  </a:txBody>
                  <a:tcPr marL="87105" marR="87105" marT="43552" marB="43552">
                    <a:solidFill>
                      <a:schemeClr val="tx2">
                        <a:lumMod val="75000"/>
                      </a:schemeClr>
                    </a:solidFill>
                  </a:tcPr>
                </a:tc>
                <a:extLst>
                  <a:ext uri="{0D108BD9-81ED-4DB2-BD59-A6C34878D82A}">
                    <a16:rowId xmlns:a16="http://schemas.microsoft.com/office/drawing/2014/main" val="10000"/>
                  </a:ext>
                </a:extLst>
              </a:tr>
              <a:tr h="454860">
                <a:tc vMerge="1">
                  <a:txBody>
                    <a:bodyPr/>
                    <a:lstStyle/>
                    <a:p>
                      <a:endParaRPr lang="en-ZW"/>
                    </a:p>
                  </a:txBody>
                  <a:tcPr/>
                </a:tc>
                <a:tc>
                  <a:txBody>
                    <a:bodyPr/>
                    <a:lstStyle/>
                    <a:p>
                      <a:pPr algn="ctr"/>
                      <a:r>
                        <a:rPr lang="en-US" sz="1200" dirty="0">
                          <a:solidFill>
                            <a:schemeClr val="bg1"/>
                          </a:solidFill>
                          <a:latin typeface="Aptos" panose="020B0004020202020204" pitchFamily="34" charset="0"/>
                          <a:cs typeface="Arial" panose="020B0604020202020204" pitchFamily="34" charset="0"/>
                        </a:rPr>
                        <a:t>2023</a:t>
                      </a:r>
                      <a:endParaRPr lang="en-ZW" dirty="0"/>
                    </a:p>
                  </a:txBody>
                  <a:tcPr marL="87105" marR="87105" marT="43552" marB="43552">
                    <a:solidFill>
                      <a:schemeClr val="tx2">
                        <a:lumMod val="75000"/>
                      </a:schemeClr>
                    </a:solidFill>
                  </a:tcPr>
                </a:tc>
                <a:tc>
                  <a:txBody>
                    <a:bodyPr/>
                    <a:lstStyle/>
                    <a:p>
                      <a:pPr algn="ctr"/>
                      <a:r>
                        <a:rPr lang="en-US" sz="1200" b="1" dirty="0">
                          <a:solidFill>
                            <a:schemeClr val="bg1"/>
                          </a:solidFill>
                          <a:latin typeface="Aptos" panose="020B0004020202020204" pitchFamily="34" charset="0"/>
                          <a:cs typeface="Arial" panose="020B0604020202020204" pitchFamily="34" charset="0"/>
                        </a:rPr>
                        <a:t>2024</a:t>
                      </a:r>
                      <a:endParaRPr lang="en-ZW" b="1" dirty="0"/>
                    </a:p>
                  </a:txBody>
                  <a:tcPr marL="87105" marR="87105" marT="43552" marB="43552">
                    <a:solidFill>
                      <a:schemeClr val="tx2">
                        <a:lumMod val="75000"/>
                      </a:schemeClr>
                    </a:solidFill>
                  </a:tcPr>
                </a:tc>
                <a:tc>
                  <a:txBody>
                    <a:bodyPr/>
                    <a:lstStyle/>
                    <a:p>
                      <a:pPr algn="ctr"/>
                      <a:r>
                        <a:rPr lang="en-US" sz="1200" dirty="0">
                          <a:solidFill>
                            <a:schemeClr val="bg1"/>
                          </a:solidFill>
                          <a:latin typeface="Aptos" panose="020B0004020202020204" pitchFamily="34" charset="0"/>
                          <a:cs typeface="Arial" panose="020B0604020202020204" pitchFamily="34" charset="0"/>
                        </a:rPr>
                        <a:t>2023</a:t>
                      </a:r>
                      <a:endParaRPr lang="en-ZW" dirty="0"/>
                    </a:p>
                  </a:txBody>
                  <a:tcPr marL="87105" marR="87105" marT="43552" marB="43552">
                    <a:solidFill>
                      <a:schemeClr val="tx2">
                        <a:lumMod val="75000"/>
                      </a:schemeClr>
                    </a:solidFill>
                  </a:tcPr>
                </a:tc>
                <a:tc>
                  <a:txBody>
                    <a:bodyPr/>
                    <a:lstStyle/>
                    <a:p>
                      <a:pPr algn="ctr"/>
                      <a:r>
                        <a:rPr lang="en-US" sz="1200" b="1" dirty="0">
                          <a:solidFill>
                            <a:schemeClr val="bg1"/>
                          </a:solidFill>
                          <a:latin typeface="Aptos" panose="020B0004020202020204" pitchFamily="34" charset="0"/>
                          <a:cs typeface="Arial" panose="020B0604020202020204" pitchFamily="34" charset="0"/>
                        </a:rPr>
                        <a:t>2024</a:t>
                      </a:r>
                      <a:endParaRPr lang="en-ZW" b="1" dirty="0"/>
                    </a:p>
                  </a:txBody>
                  <a:tcPr marL="87105" marR="87105" marT="43552" marB="43552">
                    <a:solidFill>
                      <a:schemeClr val="tx2">
                        <a:lumMod val="75000"/>
                      </a:schemeClr>
                    </a:solidFill>
                  </a:tcPr>
                </a:tc>
                <a:tc>
                  <a:txBody>
                    <a:bodyPr/>
                    <a:lstStyle/>
                    <a:p>
                      <a:pPr algn="ctr"/>
                      <a:r>
                        <a:rPr lang="en-US" sz="1200" dirty="0">
                          <a:solidFill>
                            <a:schemeClr val="bg1"/>
                          </a:solidFill>
                          <a:latin typeface="Aptos" panose="020B0004020202020204" pitchFamily="34" charset="0"/>
                          <a:cs typeface="Arial" panose="020B0604020202020204" pitchFamily="34" charset="0"/>
                        </a:rPr>
                        <a:t>2023</a:t>
                      </a:r>
                      <a:endParaRPr lang="en-ZW" dirty="0"/>
                    </a:p>
                  </a:txBody>
                  <a:tcPr marL="87105" marR="87105" marT="43552" marB="43552">
                    <a:solidFill>
                      <a:schemeClr val="tx2">
                        <a:lumMod val="75000"/>
                      </a:schemeClr>
                    </a:solidFill>
                  </a:tcPr>
                </a:tc>
                <a:tc>
                  <a:txBody>
                    <a:bodyPr/>
                    <a:lstStyle/>
                    <a:p>
                      <a:pPr algn="ctr"/>
                      <a:r>
                        <a:rPr lang="en-US" sz="1200" b="1" dirty="0">
                          <a:solidFill>
                            <a:schemeClr val="bg1"/>
                          </a:solidFill>
                          <a:latin typeface="Aptos" panose="020B0004020202020204" pitchFamily="34" charset="0"/>
                          <a:cs typeface="Arial" panose="020B0604020202020204" pitchFamily="34" charset="0"/>
                        </a:rPr>
                        <a:t>2024</a:t>
                      </a:r>
                      <a:endParaRPr lang="en-ZW" b="1" dirty="0"/>
                    </a:p>
                  </a:txBody>
                  <a:tcPr marL="87105" marR="87105" marT="43552" marB="43552">
                    <a:solidFill>
                      <a:schemeClr val="tx2">
                        <a:lumMod val="75000"/>
                      </a:schemeClr>
                    </a:solidFill>
                  </a:tcPr>
                </a:tc>
                <a:tc>
                  <a:txBody>
                    <a:bodyPr/>
                    <a:lstStyle/>
                    <a:p>
                      <a:pPr algn="ctr"/>
                      <a:r>
                        <a:rPr lang="en-US" sz="1200" dirty="0">
                          <a:solidFill>
                            <a:schemeClr val="bg1"/>
                          </a:solidFill>
                          <a:latin typeface="Aptos" panose="020B0004020202020204" pitchFamily="34" charset="0"/>
                          <a:cs typeface="Arial" panose="020B0604020202020204" pitchFamily="34" charset="0"/>
                        </a:rPr>
                        <a:t>2023</a:t>
                      </a:r>
                      <a:endParaRPr lang="en-ZW" dirty="0"/>
                    </a:p>
                  </a:txBody>
                  <a:tcPr marL="87105" marR="87105" marT="43552" marB="43552">
                    <a:solidFill>
                      <a:schemeClr val="tx2">
                        <a:lumMod val="75000"/>
                      </a:schemeClr>
                    </a:solidFill>
                  </a:tcPr>
                </a:tc>
                <a:tc>
                  <a:txBody>
                    <a:bodyPr/>
                    <a:lstStyle/>
                    <a:p>
                      <a:pPr algn="ctr"/>
                      <a:r>
                        <a:rPr lang="en-US" sz="1200" dirty="0">
                          <a:solidFill>
                            <a:schemeClr val="bg1"/>
                          </a:solidFill>
                          <a:latin typeface="Aptos" panose="020B0004020202020204" pitchFamily="34" charset="0"/>
                          <a:cs typeface="Arial" panose="020B0604020202020204" pitchFamily="34" charset="0"/>
                        </a:rPr>
                        <a:t>2024</a:t>
                      </a:r>
                      <a:endParaRPr lang="en-ZW" dirty="0"/>
                    </a:p>
                  </a:txBody>
                  <a:tcPr marL="87105" marR="87105" marT="43552" marB="43552">
                    <a:solidFill>
                      <a:schemeClr val="tx2">
                        <a:lumMod val="75000"/>
                      </a:schemeClr>
                    </a:solidFill>
                  </a:tcPr>
                </a:tc>
                <a:extLst>
                  <a:ext uri="{0D108BD9-81ED-4DB2-BD59-A6C34878D82A}">
                    <a16:rowId xmlns:a16="http://schemas.microsoft.com/office/drawing/2014/main" val="1145335396"/>
                  </a:ext>
                </a:extLst>
              </a:tr>
              <a:tr h="459680">
                <a:tc>
                  <a:txBody>
                    <a:bodyPr/>
                    <a:lstStyle/>
                    <a:p>
                      <a:pPr marL="0" marR="0" lvl="0" indent="0" algn="l" defTabSz="91796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a:solidFill>
                            <a:schemeClr val="tx1"/>
                          </a:solidFill>
                          <a:effectLst/>
                          <a:latin typeface="Aptos" panose="020B0004020202020204" pitchFamily="34" charset="0"/>
                          <a:ea typeface="Calibri" panose="020F0502020204030204" pitchFamily="34" charset="0"/>
                          <a:cs typeface="Arial" panose="020B0604020202020204" pitchFamily="34" charset="0"/>
                        </a:rPr>
                        <a:t>Pharmacies (Retail, community or hospital)</a:t>
                      </a:r>
                    </a:p>
                  </a:txBody>
                  <a:tcPr marL="87105" marR="87105" marT="43552" marB="43552"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72%</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rgbClr val="000000"/>
                          </a:solidFill>
                          <a:effectLst/>
                          <a:latin typeface="Aptos" panose="020B0004020202020204" pitchFamily="34" charset="0"/>
                          <a:cs typeface="Arial" panose="020B0604020202020204" pitchFamily="34" charset="0"/>
                        </a:rPr>
                        <a:t>82%</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59%</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rgbClr val="000000"/>
                          </a:solidFill>
                          <a:effectLst/>
                          <a:latin typeface="Aptos" panose="020B0004020202020204" pitchFamily="34" charset="0"/>
                          <a:cs typeface="Arial" panose="020B0604020202020204" pitchFamily="34" charset="0"/>
                        </a:rPr>
                        <a:t>83%</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74%</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rgbClr val="000000"/>
                          </a:solidFill>
                          <a:effectLst/>
                          <a:latin typeface="Aptos" panose="020B0004020202020204" pitchFamily="34" charset="0"/>
                          <a:cs typeface="Arial" panose="020B0604020202020204" pitchFamily="34" charset="0"/>
                        </a:rPr>
                        <a:t>73%</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35</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rgbClr val="000000"/>
                          </a:solidFill>
                          <a:effectLst/>
                          <a:latin typeface="Aptos" panose="020B0004020202020204" pitchFamily="34" charset="0"/>
                          <a:cs typeface="Arial" panose="020B0604020202020204" pitchFamily="34" charset="0"/>
                        </a:rPr>
                        <a:t>53</a:t>
                      </a:r>
                    </a:p>
                  </a:txBody>
                  <a:tcPr marL="7620" marR="7620" marT="7620" marB="0" anchor="ctr">
                    <a:solidFill>
                      <a:schemeClr val="accent1">
                        <a:lumMod val="20000"/>
                        <a:lumOff val="80000"/>
                      </a:schemeClr>
                    </a:solidFill>
                  </a:tcPr>
                </a:tc>
                <a:extLst>
                  <a:ext uri="{0D108BD9-81ED-4DB2-BD59-A6C34878D82A}">
                    <a16:rowId xmlns:a16="http://schemas.microsoft.com/office/drawing/2014/main" val="3187015368"/>
                  </a:ext>
                </a:extLst>
              </a:tr>
              <a:tr h="483139">
                <a:tc>
                  <a:txBody>
                    <a:bodyPr/>
                    <a:lstStyle/>
                    <a:p>
                      <a:pPr marL="0" marR="0" lvl="0" indent="0" algn="l" defTabSz="91796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a:solidFill>
                            <a:schemeClr val="tx1"/>
                          </a:solidFill>
                          <a:effectLst/>
                          <a:latin typeface="Aptos" panose="020B0004020202020204" pitchFamily="34" charset="0"/>
                          <a:ea typeface="Calibri" panose="020F0502020204030204" pitchFamily="34" charset="0"/>
                          <a:cs typeface="Arial" panose="020B0604020202020204" pitchFamily="34" charset="0"/>
                        </a:rPr>
                        <a:t>Dispensing medical practitioners</a:t>
                      </a:r>
                    </a:p>
                  </a:txBody>
                  <a:tcPr marL="87105" marR="87105" marT="43552" marB="43552"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70%</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rgbClr val="000000"/>
                          </a:solidFill>
                          <a:effectLst/>
                          <a:latin typeface="Aptos" panose="020B0004020202020204" pitchFamily="34" charset="0"/>
                          <a:cs typeface="Arial" panose="020B0604020202020204" pitchFamily="34" charset="0"/>
                        </a:rPr>
                        <a:t>77%</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56%</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rgbClr val="000000"/>
                          </a:solidFill>
                          <a:effectLst/>
                          <a:latin typeface="Aptos" panose="020B0004020202020204" pitchFamily="34" charset="0"/>
                          <a:cs typeface="Arial" panose="020B0604020202020204" pitchFamily="34" charset="0"/>
                        </a:rPr>
                        <a:t>72%</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78%</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83%</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35</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rgbClr val="000000"/>
                          </a:solidFill>
                          <a:effectLst/>
                          <a:latin typeface="Aptos" panose="020B0004020202020204" pitchFamily="34" charset="0"/>
                          <a:cs typeface="Arial" panose="020B0604020202020204" pitchFamily="34" charset="0"/>
                        </a:rPr>
                        <a:t>54</a:t>
                      </a:r>
                    </a:p>
                  </a:txBody>
                  <a:tcPr marL="7620" marR="7620" marT="7620" marB="0" anchor="ctr">
                    <a:solidFill>
                      <a:schemeClr val="accent1">
                        <a:lumMod val="20000"/>
                        <a:lumOff val="80000"/>
                      </a:schemeClr>
                    </a:solidFill>
                  </a:tcPr>
                </a:tc>
                <a:extLst>
                  <a:ext uri="{0D108BD9-81ED-4DB2-BD59-A6C34878D82A}">
                    <a16:rowId xmlns:a16="http://schemas.microsoft.com/office/drawing/2014/main" val="3320254128"/>
                  </a:ext>
                </a:extLst>
              </a:tr>
              <a:tr h="483139">
                <a:tc>
                  <a:txBody>
                    <a:bodyPr/>
                    <a:lstStyle/>
                    <a:p>
                      <a:pPr marL="0" marR="0" lvl="0" indent="0" algn="l" defTabSz="917966"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p>
                      <a:pPr marL="0" marR="0" lvl="0" indent="0" algn="l" defTabSz="91796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a:solidFill>
                            <a:schemeClr val="tx1"/>
                          </a:solidFill>
                          <a:effectLst/>
                          <a:latin typeface="Aptos" panose="020B0004020202020204" pitchFamily="34" charset="0"/>
                          <a:ea typeface="Calibri" panose="020F0502020204030204" pitchFamily="34" charset="0"/>
                          <a:cs typeface="Arial" panose="020B0604020202020204" pitchFamily="34" charset="0"/>
                        </a:rPr>
                        <a:t>Industrial clinics</a:t>
                      </a:r>
                    </a:p>
                  </a:txBody>
                  <a:tcPr marL="87105" marR="87105" marT="43552" marB="43552"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74%</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rgbClr val="000000"/>
                          </a:solidFill>
                          <a:effectLst/>
                          <a:latin typeface="Aptos" panose="020B0004020202020204" pitchFamily="34" charset="0"/>
                          <a:cs typeface="Arial" panose="020B0604020202020204" pitchFamily="34" charset="0"/>
                        </a:rPr>
                        <a:t>86%</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chemeClr val="tx1"/>
                          </a:solidFill>
                          <a:effectLst/>
                          <a:latin typeface="Aptos" panose="020B0004020202020204" pitchFamily="34" charset="0"/>
                          <a:cs typeface="Arial" panose="020B0604020202020204" pitchFamily="34" charset="0"/>
                        </a:rPr>
                        <a:t>63%</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rgbClr val="000000"/>
                          </a:solidFill>
                          <a:effectLst/>
                          <a:latin typeface="Aptos" panose="020B0004020202020204" pitchFamily="34" charset="0"/>
                          <a:cs typeface="Arial" panose="020B0604020202020204" pitchFamily="34" charset="0"/>
                        </a:rPr>
                        <a:t>67%</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83%</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79%</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46</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53</a:t>
                      </a:r>
                    </a:p>
                  </a:txBody>
                  <a:tcPr marL="7620" marR="7620" marT="7620" marB="0" anchor="ctr">
                    <a:solidFill>
                      <a:schemeClr val="accent1">
                        <a:lumMod val="20000"/>
                        <a:lumOff val="80000"/>
                      </a:schemeClr>
                    </a:solidFill>
                  </a:tcPr>
                </a:tc>
                <a:extLst>
                  <a:ext uri="{0D108BD9-81ED-4DB2-BD59-A6C34878D82A}">
                    <a16:rowId xmlns:a16="http://schemas.microsoft.com/office/drawing/2014/main" val="1369612636"/>
                  </a:ext>
                </a:extLst>
              </a:tr>
              <a:tr h="483139">
                <a:tc>
                  <a:txBody>
                    <a:bodyPr/>
                    <a:lstStyle/>
                    <a:p>
                      <a:pPr marL="0" marR="0" lvl="0" indent="0" algn="l" defTabSz="91796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baseline="0" dirty="0">
                          <a:solidFill>
                            <a:schemeClr val="tx1"/>
                          </a:solidFill>
                          <a:effectLst/>
                          <a:latin typeface="Aptos" panose="020B0004020202020204" pitchFamily="34" charset="0"/>
                          <a:ea typeface="Calibri" panose="020F0502020204030204" pitchFamily="34" charset="0"/>
                          <a:cs typeface="Arial" panose="020B0604020202020204" pitchFamily="34" charset="0"/>
                        </a:rPr>
                        <a:t>Veterinary Medical General Dealers</a:t>
                      </a:r>
                      <a:endParaRPr lang="en-US" sz="1200" b="0"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txBody>
                  <a:tcPr marL="87105" marR="87105" marT="43552" marB="43552"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71%</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rgbClr val="000000"/>
                          </a:solidFill>
                          <a:effectLst/>
                          <a:latin typeface="Aptos" panose="020B0004020202020204" pitchFamily="34" charset="0"/>
                          <a:cs typeface="Arial" panose="020B0604020202020204" pitchFamily="34" charset="0"/>
                        </a:rPr>
                        <a:t>65%</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chemeClr val="tx1"/>
                          </a:solidFill>
                          <a:effectLst/>
                          <a:latin typeface="Aptos" panose="020B0004020202020204" pitchFamily="34" charset="0"/>
                          <a:cs typeface="Arial" panose="020B0604020202020204" pitchFamily="34" charset="0"/>
                        </a:rPr>
                        <a:t>56%</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rgbClr val="000000"/>
                          </a:solidFill>
                          <a:effectLst/>
                          <a:latin typeface="Aptos" panose="020B0004020202020204" pitchFamily="34" charset="0"/>
                          <a:cs typeface="Arial" panose="020B0604020202020204" pitchFamily="34" charset="0"/>
                        </a:rPr>
                        <a:t>50%</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74%</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76%</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36</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63</a:t>
                      </a:r>
                    </a:p>
                  </a:txBody>
                  <a:tcPr marL="7620" marR="7620" marT="7620" marB="0" anchor="ctr">
                    <a:solidFill>
                      <a:schemeClr val="accent1">
                        <a:lumMod val="20000"/>
                        <a:lumOff val="80000"/>
                      </a:schemeClr>
                    </a:solidFill>
                  </a:tcPr>
                </a:tc>
                <a:extLst>
                  <a:ext uri="{0D108BD9-81ED-4DB2-BD59-A6C34878D82A}">
                    <a16:rowId xmlns:a16="http://schemas.microsoft.com/office/drawing/2014/main" val="3151479998"/>
                  </a:ext>
                </a:extLst>
              </a:tr>
              <a:tr h="483139">
                <a:tc>
                  <a:txBody>
                    <a:bodyPr/>
                    <a:lstStyle/>
                    <a:p>
                      <a:pPr marL="0" marR="0" lvl="0" indent="0" algn="l" defTabSz="917966"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ZW" sz="1200" dirty="0">
                        <a:latin typeface="Aptos" panose="020B0004020202020204" pitchFamily="34" charset="0"/>
                        <a:cs typeface="Arial" panose="020B0604020202020204" pitchFamily="34" charset="0"/>
                      </a:endParaRPr>
                    </a:p>
                    <a:p>
                      <a:pPr marL="0" marR="0" lvl="0" indent="0" algn="l" defTabSz="917966" rtl="0" eaLnBrk="1" fontAlgn="auto" latinLnBrk="0" hangingPunct="1">
                        <a:lnSpc>
                          <a:spcPct val="100000"/>
                        </a:lnSpc>
                        <a:spcBef>
                          <a:spcPts val="0"/>
                        </a:spcBef>
                        <a:spcAft>
                          <a:spcPts val="0"/>
                        </a:spcAft>
                        <a:buClrTx/>
                        <a:buSzTx/>
                        <a:buFont typeface="Arial" panose="020B0604020202020204" pitchFamily="34" charset="0"/>
                        <a:buNone/>
                        <a:tabLst/>
                        <a:defRPr/>
                      </a:pPr>
                      <a:r>
                        <a:rPr lang="en-ZW" sz="1200" dirty="0">
                          <a:latin typeface="Aptos" panose="020B0004020202020204" pitchFamily="34" charset="0"/>
                          <a:cs typeface="Arial" panose="020B0604020202020204" pitchFamily="34" charset="0"/>
                        </a:rPr>
                        <a:t>Clinical trials researchers</a:t>
                      </a:r>
                    </a:p>
                  </a:txBody>
                  <a:tcPr marL="87105" marR="87105" marT="43552" marB="43552"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60%</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rgbClr val="000000"/>
                          </a:solidFill>
                          <a:effectLst/>
                          <a:latin typeface="Aptos" panose="020B0004020202020204" pitchFamily="34" charset="0"/>
                          <a:cs typeface="Arial" panose="020B0604020202020204" pitchFamily="34" charset="0"/>
                        </a:rPr>
                        <a:t>89%</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chemeClr val="tx1"/>
                          </a:solidFill>
                          <a:effectLst/>
                          <a:latin typeface="Aptos" panose="020B0004020202020204" pitchFamily="34" charset="0"/>
                          <a:cs typeface="Arial" panose="020B0604020202020204" pitchFamily="34" charset="0"/>
                        </a:rPr>
                        <a:t>33%</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chemeClr val="tx1"/>
                          </a:solidFill>
                          <a:effectLst/>
                          <a:latin typeface="Aptos" panose="020B0004020202020204" pitchFamily="34" charset="0"/>
                          <a:cs typeface="Arial" panose="020B0604020202020204" pitchFamily="34" charset="0"/>
                        </a:rPr>
                        <a:t>100%</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chemeClr val="tx1"/>
                          </a:solidFill>
                          <a:effectLst/>
                          <a:latin typeface="Aptos" panose="020B0004020202020204" pitchFamily="34" charset="0"/>
                          <a:cs typeface="Arial" panose="020B0604020202020204" pitchFamily="34" charset="0"/>
                        </a:rPr>
                        <a:t>63%</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76%</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chemeClr val="tx1"/>
                          </a:solidFill>
                          <a:effectLst/>
                          <a:latin typeface="Aptos" panose="020B0004020202020204" pitchFamily="34" charset="0"/>
                          <a:cs typeface="Arial" panose="020B0604020202020204" pitchFamily="34" charset="0"/>
                        </a:rPr>
                        <a:t>-35</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47</a:t>
                      </a:r>
                    </a:p>
                  </a:txBody>
                  <a:tcPr marL="7620" marR="7620" marT="7620" marB="0" anchor="ctr">
                    <a:solidFill>
                      <a:schemeClr val="accent1">
                        <a:lumMod val="20000"/>
                        <a:lumOff val="80000"/>
                      </a:schemeClr>
                    </a:solidFill>
                  </a:tcPr>
                </a:tc>
                <a:extLst>
                  <a:ext uri="{0D108BD9-81ED-4DB2-BD59-A6C34878D82A}">
                    <a16:rowId xmlns:a16="http://schemas.microsoft.com/office/drawing/2014/main" val="2561615764"/>
                  </a:ext>
                </a:extLst>
              </a:tr>
              <a:tr h="483139">
                <a:tc>
                  <a:txBody>
                    <a:bodyPr/>
                    <a:lstStyle/>
                    <a:p>
                      <a:pPr marL="0" marR="0" lvl="0" indent="0" algn="l" defTabSz="917966"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ZW" sz="1200" dirty="0">
                        <a:latin typeface="Aptos" panose="020B0004020202020204" pitchFamily="34" charset="0"/>
                        <a:cs typeface="Arial" panose="020B0604020202020204" pitchFamily="34" charset="0"/>
                      </a:endParaRPr>
                    </a:p>
                    <a:p>
                      <a:pPr marL="0" marR="0" lvl="0" indent="0" algn="l" defTabSz="917966" rtl="0" eaLnBrk="1" fontAlgn="auto" latinLnBrk="0" hangingPunct="1">
                        <a:lnSpc>
                          <a:spcPct val="100000"/>
                        </a:lnSpc>
                        <a:spcBef>
                          <a:spcPts val="0"/>
                        </a:spcBef>
                        <a:spcAft>
                          <a:spcPts val="0"/>
                        </a:spcAft>
                        <a:buClrTx/>
                        <a:buSzTx/>
                        <a:buFont typeface="Arial" panose="020B0604020202020204" pitchFamily="34" charset="0"/>
                        <a:buNone/>
                        <a:tabLst/>
                        <a:defRPr/>
                      </a:pPr>
                      <a:r>
                        <a:rPr lang="en-ZW" sz="1200" dirty="0">
                          <a:latin typeface="Aptos" panose="020B0004020202020204" pitchFamily="34" charset="0"/>
                          <a:cs typeface="Arial" panose="020B0604020202020204" pitchFamily="34" charset="0"/>
                        </a:rPr>
                        <a:t>Wholesalers</a:t>
                      </a:r>
                    </a:p>
                  </a:txBody>
                  <a:tcPr marL="87105" marR="87105" marT="43552" marB="43552"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74%</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rgbClr val="000000"/>
                          </a:solidFill>
                          <a:effectLst/>
                          <a:latin typeface="Aptos" panose="020B0004020202020204" pitchFamily="34" charset="0"/>
                          <a:cs typeface="Arial" panose="020B0604020202020204" pitchFamily="34" charset="0"/>
                        </a:rPr>
                        <a:t>86%</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chemeClr val="tx1"/>
                          </a:solidFill>
                          <a:effectLst/>
                          <a:latin typeface="Aptos" panose="020B0004020202020204" pitchFamily="34" charset="0"/>
                          <a:cs typeface="Arial" panose="020B0604020202020204" pitchFamily="34" charset="0"/>
                        </a:rPr>
                        <a:t>57%</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0%</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79%</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82%</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54</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20</a:t>
                      </a:r>
                    </a:p>
                  </a:txBody>
                  <a:tcPr marL="7620" marR="7620" marT="7620" marB="0" anchor="ctr">
                    <a:solidFill>
                      <a:schemeClr val="accent1">
                        <a:lumMod val="20000"/>
                        <a:lumOff val="80000"/>
                      </a:schemeClr>
                    </a:solidFill>
                  </a:tcPr>
                </a:tc>
                <a:extLst>
                  <a:ext uri="{0D108BD9-81ED-4DB2-BD59-A6C34878D82A}">
                    <a16:rowId xmlns:a16="http://schemas.microsoft.com/office/drawing/2014/main" val="10002"/>
                  </a:ext>
                </a:extLst>
              </a:tr>
              <a:tr h="483139">
                <a:tc>
                  <a:txBody>
                    <a:bodyPr/>
                    <a:lstStyle/>
                    <a:p>
                      <a:pPr marL="0" marR="0" lvl="0" indent="0" algn="l" defTabSz="917966"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p>
                      <a:pPr marL="0" marR="0" lvl="0" indent="0" algn="l" defTabSz="91796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a:solidFill>
                            <a:schemeClr val="tx1"/>
                          </a:solidFill>
                          <a:effectLst/>
                          <a:latin typeface="Aptos" panose="020B0004020202020204" pitchFamily="34" charset="0"/>
                          <a:ea typeface="Calibri" panose="020F0502020204030204" pitchFamily="34" charset="0"/>
                          <a:cs typeface="Arial" panose="020B0604020202020204" pitchFamily="34" charset="0"/>
                        </a:rPr>
                        <a:t>Manufacturers</a:t>
                      </a:r>
                    </a:p>
                  </a:txBody>
                  <a:tcPr marL="87105" marR="87105" marT="43552" marB="43552"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75%</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rgbClr val="000000"/>
                          </a:solidFill>
                          <a:effectLst/>
                          <a:latin typeface="Aptos" panose="020B0004020202020204" pitchFamily="34" charset="0"/>
                          <a:cs typeface="Arial" panose="020B0604020202020204" pitchFamily="34" charset="0"/>
                        </a:rPr>
                        <a:t>83%</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80%</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100%</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90%</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79%</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59</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36</a:t>
                      </a:r>
                    </a:p>
                  </a:txBody>
                  <a:tcPr marL="7620" marR="7620" marT="7620" marB="0" anchor="ctr">
                    <a:solidFill>
                      <a:schemeClr val="accent1">
                        <a:lumMod val="20000"/>
                        <a:lumOff val="80000"/>
                      </a:schemeClr>
                    </a:solidFill>
                  </a:tcPr>
                </a:tc>
                <a:extLst>
                  <a:ext uri="{0D108BD9-81ED-4DB2-BD59-A6C34878D82A}">
                    <a16:rowId xmlns:a16="http://schemas.microsoft.com/office/drawing/2014/main" val="10005"/>
                  </a:ext>
                </a:extLst>
              </a:tr>
              <a:tr h="483139">
                <a:tc>
                  <a:txBody>
                    <a:bodyPr/>
                    <a:lstStyle/>
                    <a:p>
                      <a:pPr marL="0" marR="0" lvl="0" indent="0" algn="l" defTabSz="917966"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p>
                      <a:pPr marL="0" marR="0" lvl="0" indent="0" algn="l" defTabSz="91796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a:solidFill>
                            <a:schemeClr val="tx1"/>
                          </a:solidFill>
                          <a:effectLst/>
                          <a:latin typeface="Aptos" panose="020B0004020202020204" pitchFamily="34" charset="0"/>
                          <a:ea typeface="Calibri" panose="020F0502020204030204" pitchFamily="34" charset="0"/>
                          <a:cs typeface="Arial" panose="020B0604020202020204" pitchFamily="34" charset="0"/>
                        </a:rPr>
                        <a:t>Importers</a:t>
                      </a:r>
                    </a:p>
                  </a:txBody>
                  <a:tcPr marL="87105" marR="87105" marT="43552" marB="43552"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69%</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rgbClr val="000000"/>
                          </a:solidFill>
                          <a:effectLst/>
                          <a:latin typeface="Aptos" panose="020B0004020202020204" pitchFamily="34" charset="0"/>
                          <a:cs typeface="Arial" panose="020B0604020202020204" pitchFamily="34" charset="0"/>
                        </a:rPr>
                        <a:t>89%</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73%</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100%</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75%</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70%</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41</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35</a:t>
                      </a:r>
                    </a:p>
                  </a:txBody>
                  <a:tcPr marL="7620" marR="7620" marT="7620" marB="0" anchor="ctr">
                    <a:solidFill>
                      <a:schemeClr val="accent1">
                        <a:lumMod val="20000"/>
                        <a:lumOff val="80000"/>
                      </a:schemeClr>
                    </a:solidFill>
                  </a:tcPr>
                </a:tc>
                <a:extLst>
                  <a:ext uri="{0D108BD9-81ED-4DB2-BD59-A6C34878D82A}">
                    <a16:rowId xmlns:a16="http://schemas.microsoft.com/office/drawing/2014/main" val="2596003959"/>
                  </a:ext>
                </a:extLst>
              </a:tr>
              <a:tr h="483139">
                <a:tc>
                  <a:txBody>
                    <a:bodyPr/>
                    <a:lstStyle/>
                    <a:p>
                      <a:pPr marL="0" marR="0" lvl="0" indent="0" algn="l" defTabSz="91796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a:solidFill>
                            <a:schemeClr val="tx1"/>
                          </a:solidFill>
                          <a:effectLst/>
                          <a:latin typeface="Aptos" panose="020B0004020202020204" pitchFamily="34" charset="0"/>
                          <a:ea typeface="Calibri" panose="020F0502020204030204" pitchFamily="34" charset="0"/>
                          <a:cs typeface="Arial" panose="020B0604020202020204" pitchFamily="34" charset="0"/>
                        </a:rPr>
                        <a:t>Applicants</a:t>
                      </a:r>
                    </a:p>
                  </a:txBody>
                  <a:tcPr marL="87105" marR="87105" marT="43552" marB="43552"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a:t>
                      </a:r>
                    </a:p>
                  </a:txBody>
                  <a:tcPr marL="7620" marR="7620" marT="7620" marB="0" anchor="ctr">
                    <a:solidFill>
                      <a:schemeClr val="accent1">
                        <a:lumMod val="20000"/>
                        <a:lumOff val="80000"/>
                      </a:schemeClr>
                    </a:solidFill>
                  </a:tcPr>
                </a:tc>
                <a:tc>
                  <a:txBody>
                    <a:bodyPr/>
                    <a:lstStyle/>
                    <a:p>
                      <a:pPr algn="ctr" fontAlgn="b"/>
                      <a:r>
                        <a:rPr lang="en-ZW" sz="1200" b="1" i="0" u="none" strike="noStrike" dirty="0">
                          <a:solidFill>
                            <a:srgbClr val="000000"/>
                          </a:solidFill>
                          <a:effectLst/>
                          <a:latin typeface="Aptos" panose="020B0004020202020204" pitchFamily="34" charset="0"/>
                          <a:cs typeface="Arial" panose="020B0604020202020204" pitchFamily="34" charset="0"/>
                        </a:rPr>
                        <a:t>69%</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100%</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71%</a:t>
                      </a:r>
                    </a:p>
                  </a:txBody>
                  <a:tcPr marL="7620" marR="7620" marT="7620" marB="0" anchor="ctr">
                    <a:solidFill>
                      <a:schemeClr val="accent1">
                        <a:lumMod val="20000"/>
                        <a:lumOff val="80000"/>
                      </a:schemeClr>
                    </a:solidFill>
                  </a:tcPr>
                </a:tc>
                <a:tc>
                  <a:txBody>
                    <a:bodyPr/>
                    <a:lstStyle/>
                    <a:p>
                      <a:pPr algn="ctr" fontAlgn="b"/>
                      <a:r>
                        <a:rPr lang="en-ZW" sz="1200" b="0" i="0" u="none" strike="noStrike" dirty="0">
                          <a:solidFill>
                            <a:srgbClr val="000000"/>
                          </a:solidFill>
                          <a:effectLst/>
                          <a:latin typeface="Aptos" panose="020B0004020202020204" pitchFamily="34" charset="0"/>
                          <a:cs typeface="Arial" panose="020B0604020202020204" pitchFamily="34" charset="0"/>
                        </a:rPr>
                        <a:t>-</a:t>
                      </a:r>
                    </a:p>
                  </a:txBody>
                  <a:tcPr marL="7620" marR="7620" marT="7620" marB="0" anchor="ctr">
                    <a:solidFill>
                      <a:schemeClr val="accent1">
                        <a:lumMod val="20000"/>
                        <a:lumOff val="80000"/>
                      </a:schemeClr>
                    </a:solidFill>
                  </a:tcPr>
                </a:tc>
                <a:tc>
                  <a:txBody>
                    <a:bodyPr/>
                    <a:lstStyle/>
                    <a:p>
                      <a:pPr algn="ctr"/>
                      <a:r>
                        <a:rPr lang="en-ZW" sz="1200" b="1" dirty="0">
                          <a:latin typeface="Aptos" panose="020B0004020202020204" pitchFamily="34" charset="0"/>
                        </a:rPr>
                        <a:t>86</a:t>
                      </a:r>
                    </a:p>
                  </a:txBody>
                  <a:tcPr marL="7620" marR="7620" marT="7620" marB="0" anchor="ctr">
                    <a:solidFill>
                      <a:schemeClr val="accent1">
                        <a:lumMod val="20000"/>
                        <a:lumOff val="80000"/>
                      </a:schemeClr>
                    </a:solidFill>
                  </a:tcPr>
                </a:tc>
                <a:extLst>
                  <a:ext uri="{0D108BD9-81ED-4DB2-BD59-A6C34878D82A}">
                    <a16:rowId xmlns:a16="http://schemas.microsoft.com/office/drawing/2014/main" val="55170080"/>
                  </a:ext>
                </a:extLst>
              </a:tr>
              <a:tr h="483139">
                <a:tc>
                  <a:txBody>
                    <a:bodyPr/>
                    <a:lstStyle/>
                    <a:p>
                      <a:pPr marL="0" marR="0" lvl="0" indent="0" algn="l" defTabSz="917966"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300" b="1"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p>
                      <a:pPr marL="0" marR="0" lvl="0" indent="0" algn="l" defTabSz="91796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300" b="1" dirty="0">
                          <a:solidFill>
                            <a:schemeClr val="tx1"/>
                          </a:solidFill>
                          <a:effectLst/>
                          <a:latin typeface="Aptos" panose="020B0004020202020204" pitchFamily="34" charset="0"/>
                          <a:ea typeface="Calibri" panose="020F0502020204030204" pitchFamily="34" charset="0"/>
                          <a:cs typeface="Arial" panose="020B0604020202020204" pitchFamily="34" charset="0"/>
                        </a:rPr>
                        <a:t>Overall</a:t>
                      </a:r>
                    </a:p>
                  </a:txBody>
                  <a:tcPr marL="87105" marR="87105" marT="43552" marB="43552" anchor="ctr">
                    <a:solidFill>
                      <a:schemeClr val="accent1">
                        <a:lumMod val="20000"/>
                        <a:lumOff val="80000"/>
                      </a:schemeClr>
                    </a:solidFill>
                  </a:tcPr>
                </a:tc>
                <a:tc>
                  <a:txBody>
                    <a:bodyPr/>
                    <a:lstStyle/>
                    <a:p>
                      <a:pPr algn="ctr" fontAlgn="b"/>
                      <a:r>
                        <a:rPr lang="en-ZW" sz="1300" b="0" i="0" u="none" strike="noStrike" dirty="0">
                          <a:solidFill>
                            <a:srgbClr val="000000"/>
                          </a:solidFill>
                          <a:effectLst/>
                          <a:latin typeface="Aptos" panose="020B0004020202020204" pitchFamily="34" charset="0"/>
                          <a:cs typeface="Arial" panose="020B0604020202020204" pitchFamily="34" charset="0"/>
                        </a:rPr>
                        <a:t>71%</a:t>
                      </a:r>
                    </a:p>
                  </a:txBody>
                  <a:tcPr marL="7620" marR="7620" marT="7620" marB="0" anchor="ctr">
                    <a:solidFill>
                      <a:schemeClr val="accent1">
                        <a:lumMod val="20000"/>
                        <a:lumOff val="80000"/>
                      </a:schemeClr>
                    </a:solidFill>
                  </a:tcPr>
                </a:tc>
                <a:tc>
                  <a:txBody>
                    <a:bodyPr/>
                    <a:lstStyle/>
                    <a:p>
                      <a:pPr algn="ctr" fontAlgn="b"/>
                      <a:r>
                        <a:rPr lang="en-ZW" sz="1300" b="1" i="0" u="none" strike="noStrike" dirty="0">
                          <a:solidFill>
                            <a:srgbClr val="000000"/>
                          </a:solidFill>
                          <a:effectLst/>
                          <a:latin typeface="Aptos" panose="020B0004020202020204" pitchFamily="34" charset="0"/>
                          <a:cs typeface="Arial" panose="020B0604020202020204" pitchFamily="34" charset="0"/>
                        </a:rPr>
                        <a:t>81%</a:t>
                      </a:r>
                    </a:p>
                  </a:txBody>
                  <a:tcPr marL="7620" marR="7620" marT="7620" marB="0" anchor="ctr">
                    <a:solidFill>
                      <a:schemeClr val="accent1">
                        <a:lumMod val="20000"/>
                        <a:lumOff val="80000"/>
                      </a:schemeClr>
                    </a:solidFill>
                  </a:tcPr>
                </a:tc>
                <a:tc>
                  <a:txBody>
                    <a:bodyPr/>
                    <a:lstStyle/>
                    <a:p>
                      <a:pPr algn="ctr" fontAlgn="b"/>
                      <a:r>
                        <a:rPr lang="en-ZW" sz="1300" b="0" i="0" u="none" strike="noStrike" dirty="0">
                          <a:solidFill>
                            <a:srgbClr val="000000"/>
                          </a:solidFill>
                          <a:effectLst/>
                          <a:latin typeface="Aptos" panose="020B0004020202020204" pitchFamily="34" charset="0"/>
                          <a:cs typeface="Arial" panose="020B0604020202020204" pitchFamily="34" charset="0"/>
                        </a:rPr>
                        <a:t>56%</a:t>
                      </a:r>
                    </a:p>
                  </a:txBody>
                  <a:tcPr marL="7620" marR="7620" marT="7620" marB="0" anchor="ctr">
                    <a:solidFill>
                      <a:schemeClr val="accent1">
                        <a:lumMod val="20000"/>
                        <a:lumOff val="80000"/>
                      </a:schemeClr>
                    </a:solidFill>
                  </a:tcPr>
                </a:tc>
                <a:tc>
                  <a:txBody>
                    <a:bodyPr/>
                    <a:lstStyle/>
                    <a:p>
                      <a:pPr algn="ctr"/>
                      <a:r>
                        <a:rPr lang="en-ZW" sz="1300" b="1" dirty="0">
                          <a:latin typeface="Aptos" panose="020B0004020202020204" pitchFamily="34" charset="0"/>
                        </a:rPr>
                        <a:t>75%</a:t>
                      </a:r>
                    </a:p>
                  </a:txBody>
                  <a:tcPr marL="7620" marR="7620" marT="7620" marB="0" anchor="ctr">
                    <a:solidFill>
                      <a:schemeClr val="accent1">
                        <a:lumMod val="20000"/>
                        <a:lumOff val="80000"/>
                      </a:schemeClr>
                    </a:solidFill>
                  </a:tcPr>
                </a:tc>
                <a:tc>
                  <a:txBody>
                    <a:bodyPr/>
                    <a:lstStyle/>
                    <a:p>
                      <a:pPr algn="ctr" fontAlgn="b"/>
                      <a:r>
                        <a:rPr lang="en-ZW" sz="1300" b="0" i="0" u="none" strike="noStrike" dirty="0">
                          <a:solidFill>
                            <a:srgbClr val="000000"/>
                          </a:solidFill>
                          <a:effectLst/>
                          <a:latin typeface="Aptos" panose="020B0004020202020204" pitchFamily="34" charset="0"/>
                          <a:cs typeface="Arial" panose="020B0604020202020204" pitchFamily="34" charset="0"/>
                        </a:rPr>
                        <a:t>77%</a:t>
                      </a:r>
                    </a:p>
                  </a:txBody>
                  <a:tcPr marL="7620" marR="7620" marT="7620" marB="0" anchor="ctr">
                    <a:solidFill>
                      <a:schemeClr val="accent1">
                        <a:lumMod val="20000"/>
                        <a:lumOff val="80000"/>
                      </a:schemeClr>
                    </a:solidFill>
                  </a:tcPr>
                </a:tc>
                <a:tc>
                  <a:txBody>
                    <a:bodyPr/>
                    <a:lstStyle/>
                    <a:p>
                      <a:pPr algn="ctr"/>
                      <a:r>
                        <a:rPr lang="en-ZW" sz="1300" b="1" dirty="0">
                          <a:latin typeface="Aptos" panose="020B0004020202020204" pitchFamily="34" charset="0"/>
                        </a:rPr>
                        <a:t>77%</a:t>
                      </a:r>
                    </a:p>
                  </a:txBody>
                  <a:tcPr marL="7620" marR="7620" marT="7620" marB="0" anchor="ctr">
                    <a:solidFill>
                      <a:schemeClr val="accent1">
                        <a:lumMod val="20000"/>
                        <a:lumOff val="80000"/>
                      </a:schemeClr>
                    </a:solidFill>
                  </a:tcPr>
                </a:tc>
                <a:tc>
                  <a:txBody>
                    <a:bodyPr/>
                    <a:lstStyle/>
                    <a:p>
                      <a:pPr algn="ctr" fontAlgn="b"/>
                      <a:r>
                        <a:rPr lang="en-ZW" sz="1300" b="0" i="0" u="none" strike="noStrike" dirty="0">
                          <a:solidFill>
                            <a:srgbClr val="000000"/>
                          </a:solidFill>
                          <a:effectLst/>
                          <a:latin typeface="Aptos" panose="020B0004020202020204" pitchFamily="34" charset="0"/>
                          <a:cs typeface="Arial" panose="020B0604020202020204" pitchFamily="34" charset="0"/>
                        </a:rPr>
                        <a:t>34</a:t>
                      </a:r>
                    </a:p>
                  </a:txBody>
                  <a:tcPr marL="7620" marR="7620" marT="7620" marB="0" anchor="ctr">
                    <a:solidFill>
                      <a:schemeClr val="accent1">
                        <a:lumMod val="20000"/>
                        <a:lumOff val="80000"/>
                      </a:schemeClr>
                    </a:solidFill>
                  </a:tcPr>
                </a:tc>
                <a:tc>
                  <a:txBody>
                    <a:bodyPr/>
                    <a:lstStyle/>
                    <a:p>
                      <a:pPr algn="ctr"/>
                      <a:r>
                        <a:rPr lang="en-ZW" sz="1300" b="1" dirty="0">
                          <a:latin typeface="Aptos" panose="020B0004020202020204" pitchFamily="34" charset="0"/>
                        </a:rPr>
                        <a:t>50</a:t>
                      </a:r>
                    </a:p>
                  </a:txBody>
                  <a:tcPr marL="7620" marR="7620" marT="7620" marB="0" anchor="ctr">
                    <a:solidFill>
                      <a:schemeClr val="accent1">
                        <a:lumMod val="20000"/>
                        <a:lumOff val="80000"/>
                      </a:schemeClr>
                    </a:solidFill>
                  </a:tcPr>
                </a:tc>
                <a:extLst>
                  <a:ext uri="{0D108BD9-81ED-4DB2-BD59-A6C34878D82A}">
                    <a16:rowId xmlns:a16="http://schemas.microsoft.com/office/drawing/2014/main" val="1478149596"/>
                  </a:ext>
                </a:extLst>
              </a:tr>
            </a:tbl>
          </a:graphicData>
        </a:graphic>
      </p:graphicFrame>
      <p:sp>
        <p:nvSpPr>
          <p:cNvPr id="3" name="Flowchart: Extract 2">
            <a:extLst>
              <a:ext uri="{FF2B5EF4-FFF2-40B4-BE49-F238E27FC236}">
                <a16:creationId xmlns:a16="http://schemas.microsoft.com/office/drawing/2014/main" id="{519F7408-7D97-55F3-5F3E-51731EB0473A}"/>
              </a:ext>
            </a:extLst>
          </p:cNvPr>
          <p:cNvSpPr/>
          <p:nvPr/>
        </p:nvSpPr>
        <p:spPr>
          <a:xfrm>
            <a:off x="4297680" y="1915160"/>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35" name="Flowchart: Extract 34">
            <a:extLst>
              <a:ext uri="{FF2B5EF4-FFF2-40B4-BE49-F238E27FC236}">
                <a16:creationId xmlns:a16="http://schemas.microsoft.com/office/drawing/2014/main" id="{CE63E919-7CE2-D7AB-5A28-98A6CE989165}"/>
              </a:ext>
            </a:extLst>
          </p:cNvPr>
          <p:cNvSpPr/>
          <p:nvPr/>
        </p:nvSpPr>
        <p:spPr>
          <a:xfrm>
            <a:off x="6687821" y="1924002"/>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36" name="Flowchart: Extract 35">
            <a:extLst>
              <a:ext uri="{FF2B5EF4-FFF2-40B4-BE49-F238E27FC236}">
                <a16:creationId xmlns:a16="http://schemas.microsoft.com/office/drawing/2014/main" id="{08ACC644-11C9-98FF-EF13-2B9025CE2196}"/>
              </a:ext>
            </a:extLst>
          </p:cNvPr>
          <p:cNvSpPr/>
          <p:nvPr/>
        </p:nvSpPr>
        <p:spPr>
          <a:xfrm>
            <a:off x="11516361" y="1915158"/>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37" name="Flowchart: Extract 36">
            <a:extLst>
              <a:ext uri="{FF2B5EF4-FFF2-40B4-BE49-F238E27FC236}">
                <a16:creationId xmlns:a16="http://schemas.microsoft.com/office/drawing/2014/main" id="{2CFFA20A-248A-0727-738B-E4A466ACD75C}"/>
              </a:ext>
            </a:extLst>
          </p:cNvPr>
          <p:cNvSpPr/>
          <p:nvPr/>
        </p:nvSpPr>
        <p:spPr>
          <a:xfrm rot="10800000">
            <a:off x="9182100" y="1915158"/>
            <a:ext cx="45719" cy="45719"/>
          </a:xfrm>
          <a:prstGeom prst="flowChartExtra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38" name="Flowchart: Extract 37">
            <a:extLst>
              <a:ext uri="{FF2B5EF4-FFF2-40B4-BE49-F238E27FC236}">
                <a16:creationId xmlns:a16="http://schemas.microsoft.com/office/drawing/2014/main" id="{4E62E750-F461-8686-342D-49A1C1A80A27}"/>
              </a:ext>
            </a:extLst>
          </p:cNvPr>
          <p:cNvSpPr/>
          <p:nvPr/>
        </p:nvSpPr>
        <p:spPr>
          <a:xfrm>
            <a:off x="4297680" y="2381202"/>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39" name="Flowchart: Extract 38">
            <a:extLst>
              <a:ext uri="{FF2B5EF4-FFF2-40B4-BE49-F238E27FC236}">
                <a16:creationId xmlns:a16="http://schemas.microsoft.com/office/drawing/2014/main" id="{5E4E9E72-8857-9F0A-D98E-DC96D7EF65AB}"/>
              </a:ext>
            </a:extLst>
          </p:cNvPr>
          <p:cNvSpPr/>
          <p:nvPr/>
        </p:nvSpPr>
        <p:spPr>
          <a:xfrm>
            <a:off x="6687821" y="2381202"/>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40" name="Flowchart: Extract 39">
            <a:extLst>
              <a:ext uri="{FF2B5EF4-FFF2-40B4-BE49-F238E27FC236}">
                <a16:creationId xmlns:a16="http://schemas.microsoft.com/office/drawing/2014/main" id="{E55133A6-F18D-EBDA-6B6F-D65121809DF5}"/>
              </a:ext>
            </a:extLst>
          </p:cNvPr>
          <p:cNvSpPr/>
          <p:nvPr/>
        </p:nvSpPr>
        <p:spPr>
          <a:xfrm>
            <a:off x="11516361" y="2381202"/>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41" name="Flowchart: Extract 40">
            <a:extLst>
              <a:ext uri="{FF2B5EF4-FFF2-40B4-BE49-F238E27FC236}">
                <a16:creationId xmlns:a16="http://schemas.microsoft.com/office/drawing/2014/main" id="{0483993C-37F8-C364-3CE1-1D8A6E11ACDD}"/>
              </a:ext>
            </a:extLst>
          </p:cNvPr>
          <p:cNvSpPr/>
          <p:nvPr/>
        </p:nvSpPr>
        <p:spPr>
          <a:xfrm>
            <a:off x="9182099" y="2381202"/>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42" name="Flowchart: Extract 41">
            <a:extLst>
              <a:ext uri="{FF2B5EF4-FFF2-40B4-BE49-F238E27FC236}">
                <a16:creationId xmlns:a16="http://schemas.microsoft.com/office/drawing/2014/main" id="{0031D08C-0EF6-25E1-5CDF-53908DD8B818}"/>
              </a:ext>
            </a:extLst>
          </p:cNvPr>
          <p:cNvSpPr/>
          <p:nvPr/>
        </p:nvSpPr>
        <p:spPr>
          <a:xfrm>
            <a:off x="4297680" y="2847244"/>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43" name="Flowchart: Extract 42">
            <a:extLst>
              <a:ext uri="{FF2B5EF4-FFF2-40B4-BE49-F238E27FC236}">
                <a16:creationId xmlns:a16="http://schemas.microsoft.com/office/drawing/2014/main" id="{3E7FEAED-9472-B75D-04BF-A760A32855EB}"/>
              </a:ext>
            </a:extLst>
          </p:cNvPr>
          <p:cNvSpPr/>
          <p:nvPr/>
        </p:nvSpPr>
        <p:spPr>
          <a:xfrm>
            <a:off x="6687820" y="2847244"/>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44" name="Flowchart: Extract 43">
            <a:extLst>
              <a:ext uri="{FF2B5EF4-FFF2-40B4-BE49-F238E27FC236}">
                <a16:creationId xmlns:a16="http://schemas.microsoft.com/office/drawing/2014/main" id="{77B14EA3-7EFE-4518-77E9-DEA8B304F49A}"/>
              </a:ext>
            </a:extLst>
          </p:cNvPr>
          <p:cNvSpPr/>
          <p:nvPr/>
        </p:nvSpPr>
        <p:spPr>
          <a:xfrm>
            <a:off x="11516360" y="2852323"/>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45" name="Flowchart: Extract 44">
            <a:extLst>
              <a:ext uri="{FF2B5EF4-FFF2-40B4-BE49-F238E27FC236}">
                <a16:creationId xmlns:a16="http://schemas.microsoft.com/office/drawing/2014/main" id="{35FD40C3-ACA0-DA5D-AFBE-1D30FD7F7853}"/>
              </a:ext>
            </a:extLst>
          </p:cNvPr>
          <p:cNvSpPr/>
          <p:nvPr/>
        </p:nvSpPr>
        <p:spPr>
          <a:xfrm rot="10800000">
            <a:off x="9182099" y="2847243"/>
            <a:ext cx="45719" cy="45719"/>
          </a:xfrm>
          <a:prstGeom prst="flowChartExtra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46" name="Flowchart: Extract 45">
            <a:extLst>
              <a:ext uri="{FF2B5EF4-FFF2-40B4-BE49-F238E27FC236}">
                <a16:creationId xmlns:a16="http://schemas.microsoft.com/office/drawing/2014/main" id="{60DF2EF8-F6CD-B1BF-0A04-28124B1A9FF1}"/>
              </a:ext>
            </a:extLst>
          </p:cNvPr>
          <p:cNvSpPr/>
          <p:nvPr/>
        </p:nvSpPr>
        <p:spPr>
          <a:xfrm rot="10800000">
            <a:off x="4297680" y="3313286"/>
            <a:ext cx="45719" cy="45719"/>
          </a:xfrm>
          <a:prstGeom prst="flowChartExtra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47" name="Flowchart: Extract 46">
            <a:extLst>
              <a:ext uri="{FF2B5EF4-FFF2-40B4-BE49-F238E27FC236}">
                <a16:creationId xmlns:a16="http://schemas.microsoft.com/office/drawing/2014/main" id="{54F9079D-B517-6302-7AFF-702B702B19E3}"/>
              </a:ext>
            </a:extLst>
          </p:cNvPr>
          <p:cNvSpPr/>
          <p:nvPr/>
        </p:nvSpPr>
        <p:spPr>
          <a:xfrm rot="10800000">
            <a:off x="6687819" y="3313287"/>
            <a:ext cx="45719" cy="45719"/>
          </a:xfrm>
          <a:prstGeom prst="flowChartExtra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48" name="Flowchart: Extract 47">
            <a:extLst>
              <a:ext uri="{FF2B5EF4-FFF2-40B4-BE49-F238E27FC236}">
                <a16:creationId xmlns:a16="http://schemas.microsoft.com/office/drawing/2014/main" id="{F48F7A9B-7538-056B-F402-FDE830A4DD75}"/>
              </a:ext>
            </a:extLst>
          </p:cNvPr>
          <p:cNvSpPr/>
          <p:nvPr/>
        </p:nvSpPr>
        <p:spPr>
          <a:xfrm>
            <a:off x="9182099" y="3313287"/>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49" name="Flowchart: Extract 48">
            <a:extLst>
              <a:ext uri="{FF2B5EF4-FFF2-40B4-BE49-F238E27FC236}">
                <a16:creationId xmlns:a16="http://schemas.microsoft.com/office/drawing/2014/main" id="{D5B19295-7F47-A74F-5DEA-ACDE6C598EF2}"/>
              </a:ext>
            </a:extLst>
          </p:cNvPr>
          <p:cNvSpPr/>
          <p:nvPr/>
        </p:nvSpPr>
        <p:spPr>
          <a:xfrm>
            <a:off x="11516360" y="3313287"/>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50" name="Flowchart: Extract 49">
            <a:extLst>
              <a:ext uri="{FF2B5EF4-FFF2-40B4-BE49-F238E27FC236}">
                <a16:creationId xmlns:a16="http://schemas.microsoft.com/office/drawing/2014/main" id="{5F868D9E-8C45-0E5D-98CB-ED54A6E719BE}"/>
              </a:ext>
            </a:extLst>
          </p:cNvPr>
          <p:cNvSpPr/>
          <p:nvPr/>
        </p:nvSpPr>
        <p:spPr>
          <a:xfrm>
            <a:off x="4297680" y="4301442"/>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51" name="Flowchart: Extract 50">
            <a:extLst>
              <a:ext uri="{FF2B5EF4-FFF2-40B4-BE49-F238E27FC236}">
                <a16:creationId xmlns:a16="http://schemas.microsoft.com/office/drawing/2014/main" id="{681E0BFD-F580-75BB-2844-51BB685CEF5A}"/>
              </a:ext>
            </a:extLst>
          </p:cNvPr>
          <p:cNvSpPr/>
          <p:nvPr/>
        </p:nvSpPr>
        <p:spPr>
          <a:xfrm>
            <a:off x="9182099" y="4301442"/>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52" name="Flowchart: Extract 51">
            <a:extLst>
              <a:ext uri="{FF2B5EF4-FFF2-40B4-BE49-F238E27FC236}">
                <a16:creationId xmlns:a16="http://schemas.microsoft.com/office/drawing/2014/main" id="{463B371D-574D-E5D3-4FA1-8250DB54EF90}"/>
              </a:ext>
            </a:extLst>
          </p:cNvPr>
          <p:cNvSpPr/>
          <p:nvPr/>
        </p:nvSpPr>
        <p:spPr>
          <a:xfrm rot="10800000">
            <a:off x="6694170" y="4301441"/>
            <a:ext cx="45719" cy="45719"/>
          </a:xfrm>
          <a:prstGeom prst="flowChartExtra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53" name="Flowchart: Extract 52">
            <a:extLst>
              <a:ext uri="{FF2B5EF4-FFF2-40B4-BE49-F238E27FC236}">
                <a16:creationId xmlns:a16="http://schemas.microsoft.com/office/drawing/2014/main" id="{95F558C1-DB69-1B35-71C5-6AFB797F76B5}"/>
              </a:ext>
            </a:extLst>
          </p:cNvPr>
          <p:cNvSpPr/>
          <p:nvPr/>
        </p:nvSpPr>
        <p:spPr>
          <a:xfrm rot="10800000">
            <a:off x="11516360" y="4301441"/>
            <a:ext cx="45719" cy="45719"/>
          </a:xfrm>
          <a:prstGeom prst="flowChartExtra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55" name="Flowchart: Extract 54">
            <a:extLst>
              <a:ext uri="{FF2B5EF4-FFF2-40B4-BE49-F238E27FC236}">
                <a16:creationId xmlns:a16="http://schemas.microsoft.com/office/drawing/2014/main" id="{8378D0DD-8EA6-0BB4-F293-B8D9F1273F55}"/>
              </a:ext>
            </a:extLst>
          </p:cNvPr>
          <p:cNvSpPr/>
          <p:nvPr/>
        </p:nvSpPr>
        <p:spPr>
          <a:xfrm>
            <a:off x="4297679" y="4778962"/>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57" name="Flowchart: Extract 56">
            <a:extLst>
              <a:ext uri="{FF2B5EF4-FFF2-40B4-BE49-F238E27FC236}">
                <a16:creationId xmlns:a16="http://schemas.microsoft.com/office/drawing/2014/main" id="{6A70BBC3-6FEE-F2E4-2301-4A8FAEA1BC3D}"/>
              </a:ext>
            </a:extLst>
          </p:cNvPr>
          <p:cNvSpPr/>
          <p:nvPr/>
        </p:nvSpPr>
        <p:spPr>
          <a:xfrm>
            <a:off x="6717029" y="4778962"/>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58" name="Flowchart: Extract 57">
            <a:extLst>
              <a:ext uri="{FF2B5EF4-FFF2-40B4-BE49-F238E27FC236}">
                <a16:creationId xmlns:a16="http://schemas.microsoft.com/office/drawing/2014/main" id="{931DB0FD-B8B4-A347-0EF4-88B5CA765EF3}"/>
              </a:ext>
            </a:extLst>
          </p:cNvPr>
          <p:cNvSpPr/>
          <p:nvPr/>
        </p:nvSpPr>
        <p:spPr>
          <a:xfrm rot="10800000">
            <a:off x="9182099" y="4775103"/>
            <a:ext cx="45719" cy="45719"/>
          </a:xfrm>
          <a:prstGeom prst="flowChartExtra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59" name="Flowchart: Extract 58">
            <a:extLst>
              <a:ext uri="{FF2B5EF4-FFF2-40B4-BE49-F238E27FC236}">
                <a16:creationId xmlns:a16="http://schemas.microsoft.com/office/drawing/2014/main" id="{B66068A4-2A6C-8664-A40F-6B0D8A4D623B}"/>
              </a:ext>
            </a:extLst>
          </p:cNvPr>
          <p:cNvSpPr/>
          <p:nvPr/>
        </p:nvSpPr>
        <p:spPr>
          <a:xfrm rot="10800000">
            <a:off x="11511277" y="4775104"/>
            <a:ext cx="45719" cy="45719"/>
          </a:xfrm>
          <a:prstGeom prst="flowChartExtra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60" name="Flowchart: Extract 59">
            <a:extLst>
              <a:ext uri="{FF2B5EF4-FFF2-40B4-BE49-F238E27FC236}">
                <a16:creationId xmlns:a16="http://schemas.microsoft.com/office/drawing/2014/main" id="{8A83E506-9D1D-3714-3AEF-D40ABCFADCD3}"/>
              </a:ext>
            </a:extLst>
          </p:cNvPr>
          <p:cNvSpPr/>
          <p:nvPr/>
        </p:nvSpPr>
        <p:spPr>
          <a:xfrm rot="10800000">
            <a:off x="11511277" y="5257795"/>
            <a:ext cx="45719" cy="45719"/>
          </a:xfrm>
          <a:prstGeom prst="flowChartExtra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61" name="Flowchart: Extract 60">
            <a:extLst>
              <a:ext uri="{FF2B5EF4-FFF2-40B4-BE49-F238E27FC236}">
                <a16:creationId xmlns:a16="http://schemas.microsoft.com/office/drawing/2014/main" id="{F3DE745C-0C72-648B-EC6A-5BF6FA7E2BCE}"/>
              </a:ext>
            </a:extLst>
          </p:cNvPr>
          <p:cNvSpPr/>
          <p:nvPr/>
        </p:nvSpPr>
        <p:spPr>
          <a:xfrm rot="10800000">
            <a:off x="9182099" y="5255255"/>
            <a:ext cx="45719" cy="45719"/>
          </a:xfrm>
          <a:prstGeom prst="flowChartExtra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62" name="Flowchart: Extract 61">
            <a:extLst>
              <a:ext uri="{FF2B5EF4-FFF2-40B4-BE49-F238E27FC236}">
                <a16:creationId xmlns:a16="http://schemas.microsoft.com/office/drawing/2014/main" id="{5A253A83-CBD5-B35E-B563-9092098C31F0}"/>
              </a:ext>
            </a:extLst>
          </p:cNvPr>
          <p:cNvSpPr/>
          <p:nvPr/>
        </p:nvSpPr>
        <p:spPr>
          <a:xfrm>
            <a:off x="4297679" y="5278115"/>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63" name="Flowchart: Extract 62">
            <a:extLst>
              <a:ext uri="{FF2B5EF4-FFF2-40B4-BE49-F238E27FC236}">
                <a16:creationId xmlns:a16="http://schemas.microsoft.com/office/drawing/2014/main" id="{CCAC5116-3689-9064-5079-3730777F5A12}"/>
              </a:ext>
            </a:extLst>
          </p:cNvPr>
          <p:cNvSpPr/>
          <p:nvPr/>
        </p:nvSpPr>
        <p:spPr>
          <a:xfrm>
            <a:off x="6687818" y="5278114"/>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64" name="Flowchart: Extract 63">
            <a:extLst>
              <a:ext uri="{FF2B5EF4-FFF2-40B4-BE49-F238E27FC236}">
                <a16:creationId xmlns:a16="http://schemas.microsoft.com/office/drawing/2014/main" id="{34027D99-513E-0F1D-D5F3-1C3B52ACDE01}"/>
              </a:ext>
            </a:extLst>
          </p:cNvPr>
          <p:cNvSpPr/>
          <p:nvPr/>
        </p:nvSpPr>
        <p:spPr>
          <a:xfrm>
            <a:off x="4297678" y="6244637"/>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65" name="Flowchart: Extract 64">
            <a:extLst>
              <a:ext uri="{FF2B5EF4-FFF2-40B4-BE49-F238E27FC236}">
                <a16:creationId xmlns:a16="http://schemas.microsoft.com/office/drawing/2014/main" id="{88233A1D-8C1A-029C-15FE-D4E784BAADCB}"/>
              </a:ext>
            </a:extLst>
          </p:cNvPr>
          <p:cNvSpPr/>
          <p:nvPr/>
        </p:nvSpPr>
        <p:spPr>
          <a:xfrm>
            <a:off x="6687817" y="6243409"/>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66" name="Flowchart: Extract 65">
            <a:extLst>
              <a:ext uri="{FF2B5EF4-FFF2-40B4-BE49-F238E27FC236}">
                <a16:creationId xmlns:a16="http://schemas.microsoft.com/office/drawing/2014/main" id="{68DE53CA-0A80-A961-21FA-011DC4983609}"/>
              </a:ext>
            </a:extLst>
          </p:cNvPr>
          <p:cNvSpPr/>
          <p:nvPr/>
        </p:nvSpPr>
        <p:spPr>
          <a:xfrm>
            <a:off x="4297677" y="3846781"/>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67" name="Flowchart: Extract 66">
            <a:extLst>
              <a:ext uri="{FF2B5EF4-FFF2-40B4-BE49-F238E27FC236}">
                <a16:creationId xmlns:a16="http://schemas.microsoft.com/office/drawing/2014/main" id="{9A711A1F-3AA2-A927-A37D-3BFA1309A9B7}"/>
              </a:ext>
            </a:extLst>
          </p:cNvPr>
          <p:cNvSpPr/>
          <p:nvPr/>
        </p:nvSpPr>
        <p:spPr>
          <a:xfrm>
            <a:off x="6687816" y="3836526"/>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68" name="Flowchart: Extract 67">
            <a:extLst>
              <a:ext uri="{FF2B5EF4-FFF2-40B4-BE49-F238E27FC236}">
                <a16:creationId xmlns:a16="http://schemas.microsoft.com/office/drawing/2014/main" id="{21C49C26-C4F5-11BC-4C57-4E6168C2B845}"/>
              </a:ext>
            </a:extLst>
          </p:cNvPr>
          <p:cNvSpPr/>
          <p:nvPr/>
        </p:nvSpPr>
        <p:spPr>
          <a:xfrm>
            <a:off x="9182099" y="3844150"/>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69" name="Flowchart: Extract 68">
            <a:extLst>
              <a:ext uri="{FF2B5EF4-FFF2-40B4-BE49-F238E27FC236}">
                <a16:creationId xmlns:a16="http://schemas.microsoft.com/office/drawing/2014/main" id="{224778DE-419E-EBB4-0BA1-A3B2ACD773B9}"/>
              </a:ext>
            </a:extLst>
          </p:cNvPr>
          <p:cNvSpPr/>
          <p:nvPr/>
        </p:nvSpPr>
        <p:spPr>
          <a:xfrm>
            <a:off x="11511277" y="3821290"/>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Tree>
    <p:extLst>
      <p:ext uri="{BB962C8B-B14F-4D97-AF65-F5344CB8AC3E}">
        <p14:creationId xmlns:p14="http://schemas.microsoft.com/office/powerpoint/2010/main" val="4205080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EC914D83-47FF-F717-8170-D4CBA8FB8545}"/>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DC947858-28E8-C8B9-2D81-90E93B9EDC77}"/>
              </a:ext>
            </a:extLst>
          </p:cNvPr>
          <p:cNvSpPr txBox="1"/>
          <p:nvPr/>
        </p:nvSpPr>
        <p:spPr>
          <a:xfrm>
            <a:off x="675970" y="0"/>
            <a:ext cx="11516030" cy="553998"/>
          </a:xfrm>
          <a:prstGeom prst="rect">
            <a:avLst/>
          </a:prstGeom>
          <a:solidFill>
            <a:srgbClr val="E0E8F5"/>
          </a:solidFill>
        </p:spPr>
        <p:txBody>
          <a:bodyPr wrap="square">
            <a:spAutoFit/>
          </a:bodyPr>
          <a:lstStyle/>
          <a:p>
            <a:r>
              <a:rPr lang="en-US" sz="3000" b="1" dirty="0">
                <a:solidFill>
                  <a:schemeClr val="tx2">
                    <a:lumMod val="75000"/>
                  </a:schemeClr>
                </a:solidFill>
                <a:latin typeface="Aptos" panose="020B0004020202020204" pitchFamily="34" charset="0"/>
              </a:rPr>
              <a:t>4.1.1: MCAZ excels on Customer Experience Parameters </a:t>
            </a:r>
            <a:endParaRPr lang="en-ZW" sz="3000" b="1" dirty="0">
              <a:solidFill>
                <a:schemeClr val="tx2">
                  <a:lumMod val="75000"/>
                </a:schemeClr>
              </a:solidFill>
              <a:latin typeface="Aptos" panose="020B0004020202020204" pitchFamily="34" charset="0"/>
            </a:endParaRPr>
          </a:p>
        </p:txBody>
      </p:sp>
      <p:graphicFrame>
        <p:nvGraphicFramePr>
          <p:cNvPr id="4" name="Content Placeholder 5">
            <a:extLst>
              <a:ext uri="{FF2B5EF4-FFF2-40B4-BE49-F238E27FC236}">
                <a16:creationId xmlns:a16="http://schemas.microsoft.com/office/drawing/2014/main" id="{74C01FDA-B969-9537-345E-5423258D1516}"/>
              </a:ext>
            </a:extLst>
          </p:cNvPr>
          <p:cNvGraphicFramePr>
            <a:graphicFrameLocks/>
          </p:cNvGraphicFramePr>
          <p:nvPr>
            <p:extLst>
              <p:ext uri="{D42A27DB-BD31-4B8C-83A1-F6EECF244321}">
                <p14:modId xmlns:p14="http://schemas.microsoft.com/office/powerpoint/2010/main" val="3457335115"/>
              </p:ext>
            </p:extLst>
          </p:nvPr>
        </p:nvGraphicFramePr>
        <p:xfrm>
          <a:off x="150737" y="1088069"/>
          <a:ext cx="11890525" cy="4200450"/>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1E553AA2-B81F-B19D-D7B1-5BC7AE4180DA}"/>
              </a:ext>
            </a:extLst>
          </p:cNvPr>
          <p:cNvSpPr txBox="1"/>
          <p:nvPr/>
        </p:nvSpPr>
        <p:spPr>
          <a:xfrm>
            <a:off x="75368" y="5623737"/>
            <a:ext cx="12041262" cy="292388"/>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Medicines Control Authority of Zimbabwe is doing exceptionally well on the identified customer experience parameters. </a:t>
            </a:r>
          </a:p>
        </p:txBody>
      </p:sp>
      <p:sp>
        <p:nvSpPr>
          <p:cNvPr id="3" name="Cloud 2">
            <a:extLst>
              <a:ext uri="{FF2B5EF4-FFF2-40B4-BE49-F238E27FC236}">
                <a16:creationId xmlns:a16="http://schemas.microsoft.com/office/drawing/2014/main" id="{D2EDC4B8-FC1D-4F1C-E4FB-BFB57DFDAEFE}"/>
              </a:ext>
            </a:extLst>
          </p:cNvPr>
          <p:cNvSpPr/>
          <p:nvPr/>
        </p:nvSpPr>
        <p:spPr>
          <a:xfrm>
            <a:off x="8882333" y="482878"/>
            <a:ext cx="3158929" cy="1575798"/>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u="none" strike="noStrike" kern="1200" cap="none" spc="0" normalizeH="0" baseline="0" noProof="0" dirty="0">
                <a:ln>
                  <a:noFill/>
                </a:ln>
                <a:solidFill>
                  <a:prstClr val="black"/>
                </a:solidFill>
                <a:effectLst/>
                <a:uLnTx/>
                <a:uFillTx/>
                <a:cs typeface="Arial" panose="020B0604020202020204" pitchFamily="34" charset="0"/>
              </a:rPr>
              <a:t>"Maybe they could benchmark with other countries so as to learn and exchange programs on how to run their authorities and have their legal team to know current legislation, current trainings of stakeholders and awareness programs especially in the remote areas so that they also know what MCAZ is all about.”- </a:t>
            </a:r>
            <a:r>
              <a:rPr kumimoji="0" lang="en-US" sz="900" b="1" i="1" u="none" strike="noStrike" kern="1200" cap="none" spc="0" normalizeH="0" baseline="0" noProof="0" dirty="0">
                <a:ln>
                  <a:noFill/>
                </a:ln>
                <a:solidFill>
                  <a:prstClr val="black"/>
                </a:solidFill>
                <a:effectLst/>
                <a:uLnTx/>
                <a:uFillTx/>
                <a:cs typeface="Arial" panose="020B0604020202020204" pitchFamily="34" charset="0"/>
              </a:rPr>
              <a:t>AUDITOR GENERAL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1" u="none" strike="noStrike" kern="1200" cap="none" spc="0" normalizeH="0" baseline="0" noProof="0" dirty="0">
              <a:ln>
                <a:noFill/>
              </a:ln>
              <a:solidFill>
                <a:prstClr val="black"/>
              </a:solidFill>
              <a:effectLst/>
              <a:uLnTx/>
              <a:uFillTx/>
              <a:cs typeface="Arial" panose="020B0604020202020204" pitchFamily="34" charset="0"/>
            </a:endParaRPr>
          </a:p>
        </p:txBody>
      </p:sp>
    </p:spTree>
    <p:extLst>
      <p:ext uri="{BB962C8B-B14F-4D97-AF65-F5344CB8AC3E}">
        <p14:creationId xmlns:p14="http://schemas.microsoft.com/office/powerpoint/2010/main" val="3331225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95FD4171-233D-4E10-0460-F015C9A8195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0F1DF726-BD9F-C23D-41CF-24E857138DFF}"/>
              </a:ext>
            </a:extLst>
          </p:cNvPr>
          <p:cNvSpPr txBox="1"/>
          <p:nvPr/>
        </p:nvSpPr>
        <p:spPr>
          <a:xfrm>
            <a:off x="860647" y="0"/>
            <a:ext cx="8777176" cy="584775"/>
          </a:xfrm>
          <a:prstGeom prst="rect">
            <a:avLst/>
          </a:prstGeom>
          <a:noFill/>
        </p:spPr>
        <p:txBody>
          <a:bodyPr wrap="square">
            <a:spAutoFit/>
          </a:bodyPr>
          <a:lstStyle/>
          <a:p>
            <a:r>
              <a:rPr lang="en-US" sz="3200" b="1" dirty="0">
                <a:solidFill>
                  <a:schemeClr val="tx2">
                    <a:lumMod val="75000"/>
                  </a:schemeClr>
                </a:solidFill>
                <a:latin typeface="Aptos" panose="020B0004020202020204" pitchFamily="34" charset="0"/>
              </a:rPr>
              <a:t>4.1.2: Integrity at the core of MCAZ    </a:t>
            </a:r>
            <a:endParaRPr lang="en-ZW" sz="3200" b="1" dirty="0">
              <a:solidFill>
                <a:schemeClr val="tx2">
                  <a:lumMod val="75000"/>
                </a:schemeClr>
              </a:solidFill>
              <a:latin typeface="Aptos" panose="020B0004020202020204" pitchFamily="34" charset="0"/>
            </a:endParaRPr>
          </a:p>
        </p:txBody>
      </p:sp>
      <p:graphicFrame>
        <p:nvGraphicFramePr>
          <p:cNvPr id="4" name="Content Placeholder 5">
            <a:extLst>
              <a:ext uri="{FF2B5EF4-FFF2-40B4-BE49-F238E27FC236}">
                <a16:creationId xmlns:a16="http://schemas.microsoft.com/office/drawing/2014/main" id="{66BA07AA-EA26-EDC2-CCED-CCF0C54DEB66}"/>
              </a:ext>
            </a:extLst>
          </p:cNvPr>
          <p:cNvGraphicFramePr>
            <a:graphicFrameLocks/>
          </p:cNvGraphicFramePr>
          <p:nvPr>
            <p:extLst>
              <p:ext uri="{D42A27DB-BD31-4B8C-83A1-F6EECF244321}">
                <p14:modId xmlns:p14="http://schemas.microsoft.com/office/powerpoint/2010/main" val="757699902"/>
              </p:ext>
            </p:extLst>
          </p:nvPr>
        </p:nvGraphicFramePr>
        <p:xfrm>
          <a:off x="189715" y="1224991"/>
          <a:ext cx="6566685" cy="3850854"/>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E4536A20-4B38-D2F1-48E8-CEE4689C4AC3}"/>
              </a:ext>
            </a:extLst>
          </p:cNvPr>
          <p:cNvSpPr txBox="1"/>
          <p:nvPr/>
        </p:nvSpPr>
        <p:spPr>
          <a:xfrm>
            <a:off x="0" y="853269"/>
            <a:ext cx="6172200" cy="246221"/>
          </a:xfrm>
          <a:prstGeom prst="rect">
            <a:avLst/>
          </a:prstGeom>
          <a:noFill/>
        </p:spPr>
        <p:txBody>
          <a:bodyPr wrap="square">
            <a:spAutoFit/>
          </a:bodyPr>
          <a:lstStyle/>
          <a:p>
            <a:r>
              <a:rPr lang="en-US" sz="1000" b="1" i="1" dirty="0"/>
              <a:t>Qn: Which of the following values do you associate with MCAZ?</a:t>
            </a:r>
          </a:p>
        </p:txBody>
      </p:sp>
      <p:graphicFrame>
        <p:nvGraphicFramePr>
          <p:cNvPr id="3" name="Content Placeholder 5">
            <a:extLst>
              <a:ext uri="{FF2B5EF4-FFF2-40B4-BE49-F238E27FC236}">
                <a16:creationId xmlns:a16="http://schemas.microsoft.com/office/drawing/2014/main" id="{A49D1825-23C8-7D2D-E9BB-4FC8C4725500}"/>
              </a:ext>
            </a:extLst>
          </p:cNvPr>
          <p:cNvGraphicFramePr>
            <a:graphicFrameLocks/>
          </p:cNvGraphicFramePr>
          <p:nvPr>
            <p:extLst>
              <p:ext uri="{D42A27DB-BD31-4B8C-83A1-F6EECF244321}">
                <p14:modId xmlns:p14="http://schemas.microsoft.com/office/powerpoint/2010/main" val="2368912324"/>
              </p:ext>
            </p:extLst>
          </p:nvPr>
        </p:nvGraphicFramePr>
        <p:xfrm>
          <a:off x="7721599" y="1312165"/>
          <a:ext cx="4165601" cy="3763680"/>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BEA512DE-9AA6-98C2-9333-663BA5033460}"/>
              </a:ext>
            </a:extLst>
          </p:cNvPr>
          <p:cNvSpPr txBox="1"/>
          <p:nvPr/>
        </p:nvSpPr>
        <p:spPr>
          <a:xfrm>
            <a:off x="7559041" y="978770"/>
            <a:ext cx="4734559" cy="246221"/>
          </a:xfrm>
          <a:prstGeom prst="rect">
            <a:avLst/>
          </a:prstGeom>
          <a:noFill/>
        </p:spPr>
        <p:txBody>
          <a:bodyPr wrap="square">
            <a:spAutoFit/>
          </a:bodyPr>
          <a:lstStyle/>
          <a:p>
            <a:r>
              <a:rPr lang="en-US" sz="1000" b="1" i="1" dirty="0"/>
              <a:t>Qn: Does MCAZ staff reflect these values in their behavior and interactions with you?</a:t>
            </a:r>
          </a:p>
        </p:txBody>
      </p:sp>
      <p:sp>
        <p:nvSpPr>
          <p:cNvPr id="6" name="TextBox 5">
            <a:extLst>
              <a:ext uri="{FF2B5EF4-FFF2-40B4-BE49-F238E27FC236}">
                <a16:creationId xmlns:a16="http://schemas.microsoft.com/office/drawing/2014/main" id="{C7248EF5-24A0-EFE2-1374-C155C6BAEF93}"/>
              </a:ext>
            </a:extLst>
          </p:cNvPr>
          <p:cNvSpPr txBox="1"/>
          <p:nvPr/>
        </p:nvSpPr>
        <p:spPr>
          <a:xfrm>
            <a:off x="0" y="5288519"/>
            <a:ext cx="12041262" cy="892552"/>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regulatory board is generally associated with positive values. It is highly associated with integrity, upholding ethical principles (accountability) and is motivated by growth. </a:t>
            </a:r>
          </a:p>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Accountability is a unique feature among most public entities hence MCAZ efforts towards promoting transparency are recognized.</a:t>
            </a:r>
          </a:p>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MCAZ staff is playing a significant role in upholding the values of the MCAZ evidenced by their conduct in exercising their duties. </a:t>
            </a:r>
          </a:p>
        </p:txBody>
      </p:sp>
      <p:sp>
        <p:nvSpPr>
          <p:cNvPr id="10" name="Cloud 9">
            <a:extLst>
              <a:ext uri="{FF2B5EF4-FFF2-40B4-BE49-F238E27FC236}">
                <a16:creationId xmlns:a16="http://schemas.microsoft.com/office/drawing/2014/main" id="{DF3D09E1-639E-BA57-4FBF-022DBFDF40BB}"/>
              </a:ext>
            </a:extLst>
          </p:cNvPr>
          <p:cNvSpPr/>
          <p:nvPr/>
        </p:nvSpPr>
        <p:spPr>
          <a:xfrm>
            <a:off x="4349311" y="494533"/>
            <a:ext cx="3342640" cy="1635263"/>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cs typeface="Arial" panose="020B0604020202020204" pitchFamily="34" charset="0"/>
              </a:rPr>
              <a:t>“</a:t>
            </a:r>
            <a:r>
              <a:rPr kumimoji="0" lang="en-US" sz="900" u="none" strike="noStrike" kern="1200" cap="none" spc="0" normalizeH="0" baseline="0" noProof="0" dirty="0">
                <a:ln>
                  <a:noFill/>
                </a:ln>
                <a:solidFill>
                  <a:prstClr val="black"/>
                </a:solidFill>
                <a:effectLst/>
                <a:uLnTx/>
                <a:uFillTx/>
                <a:cs typeface="Arial" panose="020B0604020202020204" pitchFamily="34" charset="0"/>
              </a:rPr>
              <a:t>On the downside I think the issue is that they are not visible enough. They need to be more visible and they need to be seen every day. They should not just concentrate on those pharmacies which are registered, they should bust those syndicates. People are selling drugs under the trees and in their homes or wherever.”- </a:t>
            </a:r>
            <a:r>
              <a:rPr kumimoji="0" lang="en-US" sz="900" b="1" i="1" u="none" strike="noStrike" kern="1200" cap="none" spc="0" normalizeH="0" baseline="0" noProof="0" dirty="0">
                <a:ln>
                  <a:noFill/>
                </a:ln>
                <a:solidFill>
                  <a:prstClr val="black"/>
                </a:solidFill>
                <a:effectLst/>
                <a:uLnTx/>
                <a:uFillTx/>
                <a:cs typeface="Arial" panose="020B0604020202020204" pitchFamily="34" charset="0"/>
              </a:rPr>
              <a:t>CONSUMER PROTECTION COMMISSION</a:t>
            </a:r>
          </a:p>
        </p:txBody>
      </p:sp>
    </p:spTree>
    <p:extLst>
      <p:ext uri="{BB962C8B-B14F-4D97-AF65-F5344CB8AC3E}">
        <p14:creationId xmlns:p14="http://schemas.microsoft.com/office/powerpoint/2010/main" val="3062509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46638EB7-8B34-8012-4DE4-74C96F649BF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4373D325-57CE-B603-718B-F829AA140804}"/>
              </a:ext>
            </a:extLst>
          </p:cNvPr>
          <p:cNvSpPr txBox="1"/>
          <p:nvPr/>
        </p:nvSpPr>
        <p:spPr>
          <a:xfrm>
            <a:off x="83820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.1.3: MCAZ delivers on Regulatory (KPIs)</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E7B9C51B-85F3-B165-0FC4-51B13659925F}"/>
              </a:ext>
            </a:extLst>
          </p:cNvPr>
          <p:cNvSpPr txBox="1"/>
          <p:nvPr/>
        </p:nvSpPr>
        <p:spPr>
          <a:xfrm>
            <a:off x="0" y="777557"/>
            <a:ext cx="8748338"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a:t>
            </a: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Using a 7-point scale where 1 means extremely dissatisfied and 7 means extremely satisfied, how would you rate MCAZ on the following regulatory elements that applies to you? </a:t>
            </a:r>
          </a:p>
        </p:txBody>
      </p:sp>
      <p:sp>
        <p:nvSpPr>
          <p:cNvPr id="2" name="TextBox 1">
            <a:extLst>
              <a:ext uri="{FF2B5EF4-FFF2-40B4-BE49-F238E27FC236}">
                <a16:creationId xmlns:a16="http://schemas.microsoft.com/office/drawing/2014/main" id="{856B5189-3BD2-8E89-9A97-0C2D6307336A}"/>
              </a:ext>
            </a:extLst>
          </p:cNvPr>
          <p:cNvSpPr txBox="1"/>
          <p:nvPr/>
        </p:nvSpPr>
        <p:spPr>
          <a:xfrm>
            <a:off x="0" y="5588000"/>
            <a:ext cx="12192000" cy="492443"/>
          </a:xfrm>
          <a:prstGeom prst="rect">
            <a:avLst/>
          </a:prstGeom>
          <a:solidFill>
            <a:srgbClr val="FEFEFF"/>
          </a:solid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Stakeholders are generally happy with performance of MCAZ on the regulatory elements evaluated across different categories.  </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regulatory body is exceptionally doing well on satisfactory control of import activities and objective GMP inspections. </a:t>
            </a:r>
            <a:endPar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p:txBody>
      </p:sp>
      <p:graphicFrame>
        <p:nvGraphicFramePr>
          <p:cNvPr id="3" name="Content Placeholder 5">
            <a:extLst>
              <a:ext uri="{FF2B5EF4-FFF2-40B4-BE49-F238E27FC236}">
                <a16:creationId xmlns:a16="http://schemas.microsoft.com/office/drawing/2014/main" id="{990DE405-1312-B8C7-BD0E-61060D25661B}"/>
              </a:ext>
            </a:extLst>
          </p:cNvPr>
          <p:cNvGraphicFramePr>
            <a:graphicFrameLocks/>
          </p:cNvGraphicFramePr>
          <p:nvPr>
            <p:extLst>
              <p:ext uri="{D42A27DB-BD31-4B8C-83A1-F6EECF244321}">
                <p14:modId xmlns:p14="http://schemas.microsoft.com/office/powerpoint/2010/main" val="3941945106"/>
              </p:ext>
            </p:extLst>
          </p:nvPr>
        </p:nvGraphicFramePr>
        <p:xfrm>
          <a:off x="81280" y="1258523"/>
          <a:ext cx="11995934" cy="4188125"/>
        </p:xfrm>
        <a:graphic>
          <a:graphicData uri="http://schemas.openxmlformats.org/drawingml/2006/chart">
            <c:chart xmlns:c="http://schemas.openxmlformats.org/drawingml/2006/chart" xmlns:r="http://schemas.openxmlformats.org/officeDocument/2006/relationships" r:id="rId3"/>
          </a:graphicData>
        </a:graphic>
      </p:graphicFrame>
      <p:sp>
        <p:nvSpPr>
          <p:cNvPr id="5" name="Cloud 4">
            <a:extLst>
              <a:ext uri="{FF2B5EF4-FFF2-40B4-BE49-F238E27FC236}">
                <a16:creationId xmlns:a16="http://schemas.microsoft.com/office/drawing/2014/main" id="{0762C973-08F7-22EF-ED17-F564F9427DCA}"/>
              </a:ext>
            </a:extLst>
          </p:cNvPr>
          <p:cNvSpPr/>
          <p:nvPr/>
        </p:nvSpPr>
        <p:spPr>
          <a:xfrm>
            <a:off x="8859520" y="416560"/>
            <a:ext cx="3135836" cy="1818142"/>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cs typeface="Arial" panose="020B0604020202020204" pitchFamily="34" charset="0"/>
              </a:rPr>
              <a:t>“</a:t>
            </a:r>
            <a:r>
              <a:rPr kumimoji="0" lang="en-US" sz="900" u="none" strike="noStrike" kern="1200" cap="none" spc="0" normalizeH="0" baseline="0" noProof="0" dirty="0">
                <a:ln>
                  <a:noFill/>
                </a:ln>
                <a:solidFill>
                  <a:prstClr val="black"/>
                </a:solidFill>
                <a:effectLst/>
                <a:uLnTx/>
                <a:uFillTx/>
                <a:cs typeface="Arial" panose="020B0604020202020204" pitchFamily="34" charset="0"/>
              </a:rPr>
              <a:t>Most of the things that they are coming to enforce now under the banner of maturity level 3/ maturity level 4, are things that we used to suggest in the past yet they would shrug it off, ironically now they have decided to implement those same things simply because they are now being inscribed by the World Health Organization</a:t>
            </a:r>
            <a:r>
              <a:rPr kumimoji="0" lang="en-US" sz="900" b="1" i="1" u="none" strike="noStrike" kern="1200" cap="none" spc="0" normalizeH="0" baseline="0" noProof="0" dirty="0">
                <a:ln>
                  <a:noFill/>
                </a:ln>
                <a:solidFill>
                  <a:prstClr val="black"/>
                </a:solidFill>
                <a:effectLst/>
                <a:uLnTx/>
                <a:uFillTx/>
                <a:cs typeface="Arial" panose="020B0604020202020204" pitchFamily="34" charset="0"/>
              </a:rPr>
              <a:t>.”- CLINICAL TRIAL RESEARCHER</a:t>
            </a:r>
          </a:p>
        </p:txBody>
      </p:sp>
    </p:spTree>
    <p:extLst>
      <p:ext uri="{BB962C8B-B14F-4D97-AF65-F5344CB8AC3E}">
        <p14:creationId xmlns:p14="http://schemas.microsoft.com/office/powerpoint/2010/main" val="3748804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D259EA17-4D39-CABB-E333-66D5F1DBE8F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8966749-898C-B533-5EF9-B0DAEF1937F6}"/>
              </a:ext>
            </a:extLst>
          </p:cNvPr>
          <p:cNvSpPr txBox="1"/>
          <p:nvPr/>
        </p:nvSpPr>
        <p:spPr>
          <a:xfrm>
            <a:off x="0" y="2774582"/>
            <a:ext cx="5354320" cy="1077218"/>
          </a:xfrm>
          <a:prstGeom prst="rect">
            <a:avLst/>
          </a:prstGeom>
          <a:noFill/>
        </p:spPr>
        <p:txBody>
          <a:bodyPr wrap="square">
            <a:spAutoFit/>
          </a:bodyPr>
          <a:lstStyle/>
          <a:p>
            <a:r>
              <a:rPr lang="en-US" sz="3200" b="1" dirty="0">
                <a:solidFill>
                  <a:schemeClr val="tx2">
                    <a:lumMod val="75000"/>
                  </a:schemeClr>
                </a:solidFill>
                <a:latin typeface="Aptos" panose="020B0004020202020204" pitchFamily="34" charset="0"/>
              </a:rPr>
              <a:t>4.2.0: Pharmacies 			  </a:t>
            </a:r>
            <a:r>
              <a:rPr lang="en-US" sz="2400" b="1" dirty="0">
                <a:solidFill>
                  <a:schemeClr val="tx2">
                    <a:lumMod val="75000"/>
                  </a:schemeClr>
                </a:solidFill>
                <a:latin typeface="Aptos" panose="020B0004020202020204" pitchFamily="34" charset="0"/>
              </a:rPr>
              <a:t>(retail/community/hospital)  </a:t>
            </a:r>
            <a:endParaRPr lang="en-ZW" sz="3200" b="1" dirty="0">
              <a:solidFill>
                <a:schemeClr val="tx2">
                  <a:lumMod val="75000"/>
                </a:schemeClr>
              </a:solidFill>
              <a:latin typeface="Aptos" panose="020B0004020202020204" pitchFamily="34" charset="0"/>
            </a:endParaRPr>
          </a:p>
        </p:txBody>
      </p:sp>
      <p:pic>
        <p:nvPicPr>
          <p:cNvPr id="6" name="Picture 5">
            <a:extLst>
              <a:ext uri="{FF2B5EF4-FFF2-40B4-BE49-F238E27FC236}">
                <a16:creationId xmlns:a16="http://schemas.microsoft.com/office/drawing/2014/main" id="{451E5006-1914-35C5-C03E-D48CD434769C}"/>
              </a:ext>
            </a:extLst>
          </p:cNvPr>
          <p:cNvPicPr>
            <a:picLocks noChangeAspect="1"/>
          </p:cNvPicPr>
          <p:nvPr/>
        </p:nvPicPr>
        <p:blipFill>
          <a:blip r:embed="rId3"/>
          <a:srcRect r="24740"/>
          <a:stretch/>
        </p:blipFill>
        <p:spPr>
          <a:xfrm>
            <a:off x="5824978" y="0"/>
            <a:ext cx="6367022" cy="6858000"/>
          </a:xfrm>
          <a:prstGeom prst="rect">
            <a:avLst/>
          </a:prstGeom>
        </p:spPr>
      </p:pic>
    </p:spTree>
    <p:extLst>
      <p:ext uri="{BB962C8B-B14F-4D97-AF65-F5344CB8AC3E}">
        <p14:creationId xmlns:p14="http://schemas.microsoft.com/office/powerpoint/2010/main" val="2873856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C2412540-3B9B-13F0-4C6D-6CD13BD4D36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0806801D-3E2B-4F8F-0150-E55A3486347A}"/>
              </a:ext>
            </a:extLst>
          </p:cNvPr>
          <p:cNvSpPr txBox="1"/>
          <p:nvPr/>
        </p:nvSpPr>
        <p:spPr>
          <a:xfrm>
            <a:off x="82804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.2.1: Customer service expectations</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10B44A70-4119-B6D1-3757-4F0AFBD5818F}"/>
              </a:ext>
            </a:extLst>
          </p:cNvPr>
          <p:cNvSpPr txBox="1"/>
          <p:nvPr/>
        </p:nvSpPr>
        <p:spPr>
          <a:xfrm>
            <a:off x="114786" y="710348"/>
            <a:ext cx="5595134"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kumimoji="0" lang="en-GB" sz="1050" b="1" i="1" u="none" strike="noStrike" kern="1200" cap="none" spc="0" normalizeH="0" baseline="0" noProof="0" dirty="0">
                <a:ln>
                  <a:noFill/>
                </a:ln>
                <a:solidFill>
                  <a:prstClr val="black"/>
                </a:solidFill>
                <a:effectLst/>
                <a:uLnTx/>
                <a:uFillTx/>
                <a:latin typeface="Calibri" panose="020F0502020204030204"/>
                <a:ea typeface="+mn-ea"/>
                <a:cs typeface="+mn-cs"/>
              </a:rPr>
              <a:t> Qn: </a:t>
            </a: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When it comes to excellent customer service what do you expect from MCAZ?</a:t>
            </a:r>
          </a:p>
        </p:txBody>
      </p:sp>
      <p:graphicFrame>
        <p:nvGraphicFramePr>
          <p:cNvPr id="5" name="Chart 4">
            <a:extLst>
              <a:ext uri="{FF2B5EF4-FFF2-40B4-BE49-F238E27FC236}">
                <a16:creationId xmlns:a16="http://schemas.microsoft.com/office/drawing/2014/main" id="{9B45B996-811D-161E-8DFF-71EEAE629CEE}"/>
              </a:ext>
            </a:extLst>
          </p:cNvPr>
          <p:cNvGraphicFramePr/>
          <p:nvPr>
            <p:extLst>
              <p:ext uri="{D42A27DB-BD31-4B8C-83A1-F6EECF244321}">
                <p14:modId xmlns:p14="http://schemas.microsoft.com/office/powerpoint/2010/main" val="2613939376"/>
              </p:ext>
            </p:extLst>
          </p:nvPr>
        </p:nvGraphicFramePr>
        <p:xfrm>
          <a:off x="1" y="1089837"/>
          <a:ext cx="12191999" cy="394471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9FBCECCD-5770-38B8-5B0B-08FD1E8F9FD5}"/>
              </a:ext>
            </a:extLst>
          </p:cNvPr>
          <p:cNvSpPr txBox="1"/>
          <p:nvPr/>
        </p:nvSpPr>
        <p:spPr>
          <a:xfrm>
            <a:off x="0" y="5227559"/>
            <a:ext cx="12041262" cy="892552"/>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most important customer service expectations by pharmacies include clear and complete communication, quick issuance of premises licenses and easy accessibility of information. </a:t>
            </a:r>
          </a:p>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Premises license together with persons license are the big part of pharmacies operations and stakeholders expect these within 2 weeks of submitting applications. </a:t>
            </a:r>
          </a:p>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Timely reports after inspections has become a priority for pharmacies to allow them to quickly  address any non-compliance issues and avoid penalties. </a:t>
            </a:r>
          </a:p>
        </p:txBody>
      </p:sp>
      <p:sp>
        <p:nvSpPr>
          <p:cNvPr id="6" name="Cloud 5">
            <a:extLst>
              <a:ext uri="{FF2B5EF4-FFF2-40B4-BE49-F238E27FC236}">
                <a16:creationId xmlns:a16="http://schemas.microsoft.com/office/drawing/2014/main" id="{1EDE8F0E-B2CA-85F1-5E17-57065B3506AB}"/>
              </a:ext>
            </a:extLst>
          </p:cNvPr>
          <p:cNvSpPr/>
          <p:nvPr/>
        </p:nvSpPr>
        <p:spPr>
          <a:xfrm>
            <a:off x="9103359" y="1179216"/>
            <a:ext cx="2936239" cy="1736704"/>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prstClr val="black"/>
                </a:solidFill>
                <a:effectLst/>
                <a:uLnTx/>
                <a:uFillTx/>
                <a:cs typeface="Arial" panose="020B0604020202020204" pitchFamily="34" charset="0"/>
              </a:rPr>
              <a:t>“</a:t>
            </a:r>
            <a:r>
              <a:rPr kumimoji="0" lang="en-US" sz="1000" u="none" strike="noStrike" kern="1200" cap="none" spc="0" normalizeH="0" baseline="0" noProof="0" dirty="0">
                <a:ln>
                  <a:noFill/>
                </a:ln>
                <a:solidFill>
                  <a:prstClr val="black"/>
                </a:solidFill>
                <a:effectLst/>
                <a:uLnTx/>
                <a:uFillTx/>
                <a:cs typeface="Arial" panose="020B0604020202020204" pitchFamily="34" charset="0"/>
              </a:rPr>
              <a:t>As a customer, I think the main thing that we want is urgency. If I call ; I am expecting an urgent response. They also have a tendency of saying that they specialize on doing certain services and having to rely on a specific person is an inconvenience.”</a:t>
            </a:r>
            <a:r>
              <a:rPr kumimoji="0" lang="en-US" sz="1000" b="1" i="1" u="none" strike="noStrike" kern="1200" cap="none" spc="0" normalizeH="0" baseline="0" noProof="0" dirty="0">
                <a:ln>
                  <a:noFill/>
                </a:ln>
                <a:solidFill>
                  <a:prstClr val="black"/>
                </a:solidFill>
                <a:effectLst/>
                <a:uLnTx/>
                <a:uFillTx/>
                <a:cs typeface="Arial" panose="020B0604020202020204" pitchFamily="34" charset="0"/>
              </a:rPr>
              <a:t> - PHARMACY</a:t>
            </a:r>
            <a:endParaRPr kumimoji="0" lang="en-ZW" sz="1000" b="1" i="1" u="none" strike="noStrike" kern="1200" cap="none" spc="0" normalizeH="0" baseline="0" noProof="0" dirty="0">
              <a:ln>
                <a:noFill/>
              </a:ln>
              <a:solidFill>
                <a:prstClr val="black"/>
              </a:solidFill>
              <a:effectLst/>
              <a:uLnTx/>
              <a:uFillTx/>
              <a:cs typeface="Arial" panose="020B0604020202020204" pitchFamily="34" charset="0"/>
            </a:endParaRPr>
          </a:p>
        </p:txBody>
      </p:sp>
    </p:spTree>
    <p:extLst>
      <p:ext uri="{BB962C8B-B14F-4D97-AF65-F5344CB8AC3E}">
        <p14:creationId xmlns:p14="http://schemas.microsoft.com/office/powerpoint/2010/main" val="609428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6BB5E33F-F5E8-2EBF-8923-D1CBDFC7E6C5}"/>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77E0B36F-1DC0-63AA-1EA1-09C0B39CB22C}"/>
              </a:ext>
            </a:extLst>
          </p:cNvPr>
          <p:cNvGraphicFramePr>
            <a:graphicFrameLocks noGrp="1"/>
          </p:cNvGraphicFramePr>
          <p:nvPr>
            <p:extLst>
              <p:ext uri="{D42A27DB-BD31-4B8C-83A1-F6EECF244321}">
                <p14:modId xmlns:p14="http://schemas.microsoft.com/office/powerpoint/2010/main" val="3435794604"/>
              </p:ext>
            </p:extLst>
          </p:nvPr>
        </p:nvGraphicFramePr>
        <p:xfrm>
          <a:off x="0" y="1333294"/>
          <a:ext cx="12192000" cy="2212547"/>
        </p:xfrm>
        <a:graphic>
          <a:graphicData uri="http://schemas.openxmlformats.org/drawingml/2006/table">
            <a:tbl>
              <a:tblPr firstRow="1" bandRow="1">
                <a:tableStyleId>{5C22544A-7EE6-4342-B048-85BDC9FD1C3A}</a:tableStyleId>
              </a:tblPr>
              <a:tblGrid>
                <a:gridCol w="1232899">
                  <a:extLst>
                    <a:ext uri="{9D8B030D-6E8A-4147-A177-3AD203B41FA5}">
                      <a16:colId xmlns:a16="http://schemas.microsoft.com/office/drawing/2014/main" val="1585138812"/>
                    </a:ext>
                  </a:extLst>
                </a:gridCol>
                <a:gridCol w="1232899">
                  <a:extLst>
                    <a:ext uri="{9D8B030D-6E8A-4147-A177-3AD203B41FA5}">
                      <a16:colId xmlns:a16="http://schemas.microsoft.com/office/drawing/2014/main" val="163479587"/>
                    </a:ext>
                  </a:extLst>
                </a:gridCol>
                <a:gridCol w="1232899">
                  <a:extLst>
                    <a:ext uri="{9D8B030D-6E8A-4147-A177-3AD203B41FA5}">
                      <a16:colId xmlns:a16="http://schemas.microsoft.com/office/drawing/2014/main" val="984882600"/>
                    </a:ext>
                  </a:extLst>
                </a:gridCol>
                <a:gridCol w="1123308">
                  <a:extLst>
                    <a:ext uri="{9D8B030D-6E8A-4147-A177-3AD203B41FA5}">
                      <a16:colId xmlns:a16="http://schemas.microsoft.com/office/drawing/2014/main" val="2191500570"/>
                    </a:ext>
                  </a:extLst>
                </a:gridCol>
                <a:gridCol w="1296827">
                  <a:extLst>
                    <a:ext uri="{9D8B030D-6E8A-4147-A177-3AD203B41FA5}">
                      <a16:colId xmlns:a16="http://schemas.microsoft.com/office/drawing/2014/main" val="3744036715"/>
                    </a:ext>
                  </a:extLst>
                </a:gridCol>
                <a:gridCol w="1205501">
                  <a:extLst>
                    <a:ext uri="{9D8B030D-6E8A-4147-A177-3AD203B41FA5}">
                      <a16:colId xmlns:a16="http://schemas.microsoft.com/office/drawing/2014/main" val="2580023264"/>
                    </a:ext>
                  </a:extLst>
                </a:gridCol>
                <a:gridCol w="1141575">
                  <a:extLst>
                    <a:ext uri="{9D8B030D-6E8A-4147-A177-3AD203B41FA5}">
                      <a16:colId xmlns:a16="http://schemas.microsoft.com/office/drawing/2014/main" val="3583020443"/>
                    </a:ext>
                  </a:extLst>
                </a:gridCol>
                <a:gridCol w="1287694">
                  <a:extLst>
                    <a:ext uri="{9D8B030D-6E8A-4147-A177-3AD203B41FA5}">
                      <a16:colId xmlns:a16="http://schemas.microsoft.com/office/drawing/2014/main" val="2934405082"/>
                    </a:ext>
                  </a:extLst>
                </a:gridCol>
                <a:gridCol w="1223766">
                  <a:extLst>
                    <a:ext uri="{9D8B030D-6E8A-4147-A177-3AD203B41FA5}">
                      <a16:colId xmlns:a16="http://schemas.microsoft.com/office/drawing/2014/main" val="826918559"/>
                    </a:ext>
                  </a:extLst>
                </a:gridCol>
                <a:gridCol w="1214632">
                  <a:extLst>
                    <a:ext uri="{9D8B030D-6E8A-4147-A177-3AD203B41FA5}">
                      <a16:colId xmlns:a16="http://schemas.microsoft.com/office/drawing/2014/main" val="684967099"/>
                    </a:ext>
                  </a:extLst>
                </a:gridCol>
              </a:tblGrid>
              <a:tr h="1049813">
                <a:tc>
                  <a:txBody>
                    <a:bodyPr/>
                    <a:lstStyle/>
                    <a:p>
                      <a:pPr algn="l"/>
                      <a:r>
                        <a:rPr lang="en-ZW" sz="1300" b="1" dirty="0">
                          <a:latin typeface="Aptos" panose="020B0004020202020204" pitchFamily="34" charset="0"/>
                        </a:rPr>
                        <a:t>Period </a:t>
                      </a:r>
                    </a:p>
                  </a:txBody>
                  <a:tcPr>
                    <a:solidFill>
                      <a:srgbClr val="28669F"/>
                    </a:solidFill>
                  </a:tcPr>
                </a:tc>
                <a:tc>
                  <a:txBody>
                    <a:bodyPr/>
                    <a:lstStyle/>
                    <a:p>
                      <a:r>
                        <a:rPr lang="en-ZW" sz="1300" dirty="0">
                          <a:latin typeface="Aptos" panose="020B0004020202020204" pitchFamily="34" charset="0"/>
                        </a:rPr>
                        <a:t>Customer Satisfaction Index</a:t>
                      </a:r>
                    </a:p>
                  </a:txBody>
                  <a:tcPr>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Effective communication</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Quick turnaround times when issuing premises licenses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Accessibility of information</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Quick turnaround time when issuing persons licenses'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Quick complaint resolution</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Functional online submissions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Clear Guidelines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Timely Reports after Inspections</a:t>
                      </a:r>
                    </a:p>
                  </a:txBody>
                  <a:tcPr marL="7620" marR="7620" marT="7620" marB="0">
                    <a:solidFill>
                      <a:srgbClr val="28669F"/>
                    </a:solidFill>
                  </a:tcPr>
                </a:tc>
                <a:extLst>
                  <a:ext uri="{0D108BD9-81ED-4DB2-BD59-A6C34878D82A}">
                    <a16:rowId xmlns:a16="http://schemas.microsoft.com/office/drawing/2014/main" val="3597878996"/>
                  </a:ext>
                </a:extLst>
              </a:tr>
              <a:tr h="581367">
                <a:tc>
                  <a:txBody>
                    <a:bodyPr/>
                    <a:lstStyle/>
                    <a:p>
                      <a:pPr algn="l"/>
                      <a:r>
                        <a:rPr lang="en-ZW" sz="1300" b="1" dirty="0">
                          <a:solidFill>
                            <a:schemeClr val="bg1"/>
                          </a:solidFill>
                          <a:latin typeface="Aptos" panose="020B0004020202020204" pitchFamily="34" charset="0"/>
                        </a:rPr>
                        <a:t>2024</a:t>
                      </a:r>
                    </a:p>
                  </a:txBody>
                  <a:tcPr anchor="ctr">
                    <a:solidFill>
                      <a:srgbClr val="28669F"/>
                    </a:solidFill>
                  </a:tcPr>
                </a:tc>
                <a:tc>
                  <a:txBody>
                    <a:bodyPr/>
                    <a:lstStyle/>
                    <a:p>
                      <a:pPr algn="ctr"/>
                      <a:r>
                        <a:rPr lang="en-ZW" sz="1400" b="1" dirty="0">
                          <a:solidFill>
                            <a:schemeClr val="bg1"/>
                          </a:solidFill>
                          <a:latin typeface="Aptos" panose="020B0004020202020204" pitchFamily="34" charset="0"/>
                        </a:rPr>
                        <a:t>82%</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5.64</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5.47</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5.49</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5.60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5.29</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5.81</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5.76</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5.54</a:t>
                      </a:r>
                    </a:p>
                  </a:txBody>
                  <a:tcPr anchor="ctr">
                    <a:solidFill>
                      <a:srgbClr val="28669F"/>
                    </a:solidFill>
                  </a:tcPr>
                </a:tc>
                <a:extLst>
                  <a:ext uri="{0D108BD9-81ED-4DB2-BD59-A6C34878D82A}">
                    <a16:rowId xmlns:a16="http://schemas.microsoft.com/office/drawing/2014/main" val="179679015"/>
                  </a:ext>
                </a:extLst>
              </a:tr>
              <a:tr h="581367">
                <a:tc>
                  <a:txBody>
                    <a:bodyPr/>
                    <a:lstStyle/>
                    <a:p>
                      <a:pPr algn="l"/>
                      <a:r>
                        <a:rPr lang="en-ZW" sz="1300" b="1" dirty="0">
                          <a:solidFill>
                            <a:schemeClr val="bg1"/>
                          </a:solidFill>
                          <a:latin typeface="Aptos" panose="020B0004020202020204" pitchFamily="34" charset="0"/>
                        </a:rPr>
                        <a:t>2023</a:t>
                      </a:r>
                    </a:p>
                  </a:txBody>
                  <a:tcPr anchor="ctr">
                    <a:solidFill>
                      <a:srgbClr val="28669F"/>
                    </a:solidFill>
                  </a:tcPr>
                </a:tc>
                <a:tc>
                  <a:txBody>
                    <a:bodyPr/>
                    <a:lstStyle/>
                    <a:p>
                      <a:pPr algn="ctr"/>
                      <a:r>
                        <a:rPr lang="en-ZW" sz="1400" dirty="0">
                          <a:solidFill>
                            <a:schemeClr val="bg1"/>
                          </a:solidFill>
                          <a:latin typeface="Aptos" panose="020B0004020202020204" pitchFamily="34" charset="0"/>
                        </a:rPr>
                        <a:t>72%</a:t>
                      </a:r>
                    </a:p>
                  </a:txBody>
                  <a:tcPr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5.09</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4.47</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5.21</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4.62</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4.80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5.05</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5.13</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a:t>
                      </a:r>
                    </a:p>
                  </a:txBody>
                  <a:tcPr marL="7620" marR="7620" marT="7620" marB="0" anchor="ctr">
                    <a:solidFill>
                      <a:srgbClr val="28669F"/>
                    </a:solidFill>
                  </a:tcPr>
                </a:tc>
                <a:extLst>
                  <a:ext uri="{0D108BD9-81ED-4DB2-BD59-A6C34878D82A}">
                    <a16:rowId xmlns:a16="http://schemas.microsoft.com/office/drawing/2014/main" val="2929596575"/>
                  </a:ext>
                </a:extLst>
              </a:tr>
            </a:tbl>
          </a:graphicData>
        </a:graphic>
      </p:graphicFrame>
      <p:sp>
        <p:nvSpPr>
          <p:cNvPr id="9" name="TextBox 8">
            <a:extLst>
              <a:ext uri="{FF2B5EF4-FFF2-40B4-BE49-F238E27FC236}">
                <a16:creationId xmlns:a16="http://schemas.microsoft.com/office/drawing/2014/main" id="{B3640884-D2CE-166A-76BE-386C0157C6C1}"/>
              </a:ext>
            </a:extLst>
          </p:cNvPr>
          <p:cNvSpPr txBox="1"/>
          <p:nvPr/>
        </p:nvSpPr>
        <p:spPr>
          <a:xfrm>
            <a:off x="817880" y="0"/>
            <a:ext cx="11374120" cy="584775"/>
          </a:xfrm>
          <a:prstGeom prst="rect">
            <a:avLst/>
          </a:prstGeom>
          <a:solidFill>
            <a:srgbClr val="E0E8F5"/>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100" b="1" dirty="0">
                <a:solidFill>
                  <a:srgbClr val="44546A">
                    <a:lumMod val="75000"/>
                  </a:srgbClr>
                </a:solidFill>
                <a:latin typeface="Aptos" panose="020B0004020202020204" pitchFamily="34" charset="0"/>
              </a:rPr>
              <a:t>4</a:t>
            </a:r>
            <a:r>
              <a:rPr kumimoji="0" lang="en-US" sz="31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.2.2: </a:t>
            </a:r>
            <a:r>
              <a:rPr lang="en-US" sz="3100" b="1" dirty="0">
                <a:solidFill>
                  <a:srgbClr val="44546A">
                    <a:lumMod val="75000"/>
                  </a:srgbClr>
                </a:solidFill>
                <a:latin typeface="Aptos" panose="020B0004020202020204" pitchFamily="34" charset="0"/>
              </a:rPr>
              <a:t>Pharmacies are happy with customer service efforts </a:t>
            </a:r>
            <a:endParaRPr kumimoji="0" lang="en-ZW" sz="31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1F14AEBE-8A88-7B70-2F81-A7F468D18215}"/>
              </a:ext>
            </a:extLst>
          </p:cNvPr>
          <p:cNvSpPr txBox="1"/>
          <p:nvPr/>
        </p:nvSpPr>
        <p:spPr>
          <a:xfrm>
            <a:off x="0" y="720508"/>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 To what extent are you satisfied with each of the following attributes pertaining to MCAZ services on a scale ranging from – Extremely Dissatisfied [1], Dissatisfied [2], Dissatisfied to some extent [3], Indifferent [4], Satisfied to some extent [5], Satisfied [6], Very Satisfied [7]?</a:t>
            </a:r>
          </a:p>
        </p:txBody>
      </p:sp>
      <p:sp>
        <p:nvSpPr>
          <p:cNvPr id="2" name="TextBox 1">
            <a:extLst>
              <a:ext uri="{FF2B5EF4-FFF2-40B4-BE49-F238E27FC236}">
                <a16:creationId xmlns:a16="http://schemas.microsoft.com/office/drawing/2014/main" id="{77571018-3132-D41C-12B4-9B453E0AE146}"/>
              </a:ext>
            </a:extLst>
          </p:cNvPr>
          <p:cNvSpPr txBox="1"/>
          <p:nvPr/>
        </p:nvSpPr>
        <p:spPr>
          <a:xfrm>
            <a:off x="17976" y="3659373"/>
            <a:ext cx="12041262" cy="2631490"/>
          </a:xfrm>
          <a:prstGeom prst="rect">
            <a:avLst/>
          </a:prstGeom>
          <a:solidFill>
            <a:srgbClr val="F8FAFD"/>
          </a:solidFill>
        </p:spPr>
        <p:txBody>
          <a:bodyPr wrap="square">
            <a:spAutoFit/>
          </a:bodyPr>
          <a:lstStyle/>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Overall, pharmacies (retail, community or hospital) rated MCAZ better in 2024 on most of the customer service attributes compared to 2023 which then improved the overall customer satisfaction index. </a:t>
            </a:r>
          </a:p>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governing body is exceptionally doing well on providing digital solutions (functional online submissions) which improves the stakeholder's experience.</a:t>
            </a:r>
          </a:p>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Other undisputed areas of excellence are clear guidelines and effective communication. In 2023, there were issues around delays on issuance of operational licenses/permits but the situations has since improved.</a:t>
            </a:r>
          </a:p>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following areas were identified as key customer pain points;</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Unregistered and illegal traders are operating freely</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Inspectors are too aggressive in their approach</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Centralized services</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Unfair treatment of retail pharmacies </a:t>
            </a:r>
          </a:p>
        </p:txBody>
      </p:sp>
      <p:sp>
        <p:nvSpPr>
          <p:cNvPr id="3" name="Flowchart: Extract 2">
            <a:extLst>
              <a:ext uri="{FF2B5EF4-FFF2-40B4-BE49-F238E27FC236}">
                <a16:creationId xmlns:a16="http://schemas.microsoft.com/office/drawing/2014/main" id="{6CAC47EC-3D8B-7C8B-2B4A-269837B19A22}"/>
              </a:ext>
            </a:extLst>
          </p:cNvPr>
          <p:cNvSpPr/>
          <p:nvPr/>
        </p:nvSpPr>
        <p:spPr>
          <a:xfrm>
            <a:off x="1798320" y="2510687"/>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5" name="Cloud 4">
            <a:extLst>
              <a:ext uri="{FF2B5EF4-FFF2-40B4-BE49-F238E27FC236}">
                <a16:creationId xmlns:a16="http://schemas.microsoft.com/office/drawing/2014/main" id="{3C4CA03E-04E6-3DD0-9BF2-C72BABBC4A51}"/>
              </a:ext>
            </a:extLst>
          </p:cNvPr>
          <p:cNvSpPr/>
          <p:nvPr/>
        </p:nvSpPr>
        <p:spPr>
          <a:xfrm>
            <a:off x="5137356" y="5047827"/>
            <a:ext cx="3180080" cy="1469843"/>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cs typeface="Arial" panose="020B0604020202020204" pitchFamily="34" charset="0"/>
              </a:rPr>
              <a:t>“Their communication has improved lately using channels such as email, via your text, they use circulars time and again on whatever things that are happening in their department. I think it is quite commendable.” </a:t>
            </a:r>
            <a:r>
              <a:rPr kumimoji="0" lang="en-US" sz="1000" b="1" i="1" u="none" strike="noStrike" kern="1200" cap="none" spc="0" normalizeH="0" baseline="0" noProof="0" dirty="0">
                <a:ln>
                  <a:noFill/>
                </a:ln>
                <a:solidFill>
                  <a:prstClr val="black"/>
                </a:solidFill>
                <a:effectLst/>
                <a:uLnTx/>
                <a:uFillTx/>
                <a:cs typeface="Arial" panose="020B0604020202020204" pitchFamily="34" charset="0"/>
              </a:rPr>
              <a:t>– PHARMACY</a:t>
            </a:r>
          </a:p>
        </p:txBody>
      </p:sp>
      <p:sp>
        <p:nvSpPr>
          <p:cNvPr id="7" name="Cloud 6">
            <a:extLst>
              <a:ext uri="{FF2B5EF4-FFF2-40B4-BE49-F238E27FC236}">
                <a16:creationId xmlns:a16="http://schemas.microsoft.com/office/drawing/2014/main" id="{578DC0FB-6193-C6BA-C849-0E1BAC2E695D}"/>
              </a:ext>
            </a:extLst>
          </p:cNvPr>
          <p:cNvSpPr/>
          <p:nvPr/>
        </p:nvSpPr>
        <p:spPr>
          <a:xfrm>
            <a:off x="8546223" y="4975118"/>
            <a:ext cx="3180079" cy="1882882"/>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cs typeface="Arial" panose="020B0604020202020204" pitchFamily="34" charset="0"/>
              </a:rPr>
              <a:t>“The registration of medicines is very thorough and its very good. I have noticed that there are a lot of companies that want to register medicines in Zimbabwe, they go through this lengthy process and I think it helps because if you are just letting anyone bring their medicines, we might end up having problem there.”-</a:t>
            </a:r>
            <a:r>
              <a:rPr kumimoji="0" lang="en-US" sz="1000" b="1" i="1" u="none" strike="noStrike" kern="1200" cap="none" spc="0" normalizeH="0" baseline="0" noProof="0" dirty="0">
                <a:ln>
                  <a:noFill/>
                </a:ln>
                <a:solidFill>
                  <a:prstClr val="black"/>
                </a:solidFill>
                <a:effectLst/>
                <a:uLnTx/>
                <a:uFillTx/>
                <a:cs typeface="Arial" panose="020B0604020202020204" pitchFamily="34" charset="0"/>
              </a:rPr>
              <a:t> PHARMACY</a:t>
            </a:r>
            <a:endParaRPr kumimoji="0" lang="en-ZW" sz="1000" b="1" i="1" u="none" strike="noStrike" kern="1200" cap="none" spc="0" normalizeH="0" baseline="0" noProof="0" dirty="0">
              <a:ln>
                <a:noFill/>
              </a:ln>
              <a:solidFill>
                <a:prstClr val="black"/>
              </a:solidFill>
              <a:effectLst/>
              <a:uLnTx/>
              <a:uFillTx/>
              <a:cs typeface="Arial" panose="020B0604020202020204" pitchFamily="34" charset="0"/>
            </a:endParaRPr>
          </a:p>
        </p:txBody>
      </p:sp>
    </p:spTree>
    <p:extLst>
      <p:ext uri="{BB962C8B-B14F-4D97-AF65-F5344CB8AC3E}">
        <p14:creationId xmlns:p14="http://schemas.microsoft.com/office/powerpoint/2010/main" val="1678480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180AC7F8-9310-C102-8627-F87852CF434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DC16465E-D746-A5C6-B08D-C1032E7A1137}"/>
              </a:ext>
            </a:extLst>
          </p:cNvPr>
          <p:cNvSpPr txBox="1"/>
          <p:nvPr/>
        </p:nvSpPr>
        <p:spPr>
          <a:xfrm>
            <a:off x="817881" y="0"/>
            <a:ext cx="7828280"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900" b="1" dirty="0">
                <a:solidFill>
                  <a:srgbClr val="44546A">
                    <a:lumMod val="75000"/>
                  </a:srgbClr>
                </a:solidFill>
                <a:latin typeface="Aptos" panose="020B0004020202020204" pitchFamily="34" charset="0"/>
              </a:rPr>
              <a:t>4</a:t>
            </a:r>
            <a:r>
              <a:rPr kumimoji="0" lang="en-US" sz="29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.2.3: </a:t>
            </a:r>
            <a:r>
              <a:rPr lang="en-US" sz="2900" b="1" dirty="0">
                <a:solidFill>
                  <a:srgbClr val="44546A">
                    <a:lumMod val="75000"/>
                  </a:srgbClr>
                </a:solidFill>
                <a:latin typeface="Aptos" panose="020B0004020202020204" pitchFamily="34" charset="0"/>
              </a:rPr>
              <a:t>Complaints Resolution Ratio improved  </a:t>
            </a:r>
            <a:endParaRPr kumimoji="0" lang="en-ZW" sz="29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1C7CC79E-7C1C-97E1-6DBE-8F7880435F3A}"/>
              </a:ext>
            </a:extLst>
          </p:cNvPr>
          <p:cNvSpPr txBox="1"/>
          <p:nvPr/>
        </p:nvSpPr>
        <p:spPr>
          <a:xfrm>
            <a:off x="0" y="839811"/>
            <a:ext cx="4765040"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Did you lodge any query/complaint with MCAZ in the last 6 months?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1" dirty="0">
                <a:solidFill>
                  <a:prstClr val="black"/>
                </a:solidFill>
                <a:latin typeface="Calibri" panose="020F0502020204030204"/>
              </a:rPr>
              <a:t>Qn: Was the query/complaint resolved to your satisfaction?</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e 4">
            <a:extLst>
              <a:ext uri="{FF2B5EF4-FFF2-40B4-BE49-F238E27FC236}">
                <a16:creationId xmlns:a16="http://schemas.microsoft.com/office/drawing/2014/main" id="{96187791-D681-8960-AE09-E7127A5291B9}"/>
              </a:ext>
            </a:extLst>
          </p:cNvPr>
          <p:cNvGraphicFramePr>
            <a:graphicFrameLocks noGrp="1"/>
          </p:cNvGraphicFramePr>
          <p:nvPr>
            <p:extLst>
              <p:ext uri="{D42A27DB-BD31-4B8C-83A1-F6EECF244321}">
                <p14:modId xmlns:p14="http://schemas.microsoft.com/office/powerpoint/2010/main" val="3523792125"/>
              </p:ext>
            </p:extLst>
          </p:nvPr>
        </p:nvGraphicFramePr>
        <p:xfrm>
          <a:off x="111760" y="1376346"/>
          <a:ext cx="6268721" cy="2250100"/>
        </p:xfrm>
        <a:graphic>
          <a:graphicData uri="http://schemas.openxmlformats.org/drawingml/2006/table">
            <a:tbl>
              <a:tblPr firstRow="1" bandRow="1">
                <a:tableStyleId>{5940675A-B579-460E-94D1-54222C63F5DA}</a:tableStyleId>
              </a:tblPr>
              <a:tblGrid>
                <a:gridCol w="1680525">
                  <a:extLst>
                    <a:ext uri="{9D8B030D-6E8A-4147-A177-3AD203B41FA5}">
                      <a16:colId xmlns:a16="http://schemas.microsoft.com/office/drawing/2014/main" val="2045885161"/>
                    </a:ext>
                  </a:extLst>
                </a:gridCol>
                <a:gridCol w="2476426">
                  <a:extLst>
                    <a:ext uri="{9D8B030D-6E8A-4147-A177-3AD203B41FA5}">
                      <a16:colId xmlns:a16="http://schemas.microsoft.com/office/drawing/2014/main" val="3431045531"/>
                    </a:ext>
                  </a:extLst>
                </a:gridCol>
                <a:gridCol w="1061658">
                  <a:extLst>
                    <a:ext uri="{9D8B030D-6E8A-4147-A177-3AD203B41FA5}">
                      <a16:colId xmlns:a16="http://schemas.microsoft.com/office/drawing/2014/main" val="701748822"/>
                    </a:ext>
                  </a:extLst>
                </a:gridCol>
                <a:gridCol w="1050112">
                  <a:extLst>
                    <a:ext uri="{9D8B030D-6E8A-4147-A177-3AD203B41FA5}">
                      <a16:colId xmlns:a16="http://schemas.microsoft.com/office/drawing/2014/main" val="1015951330"/>
                    </a:ext>
                  </a:extLst>
                </a:gridCol>
              </a:tblGrid>
              <a:tr h="962490">
                <a:tc rowSpan="3">
                  <a:txBody>
                    <a:bodyPr/>
                    <a:lstStyle/>
                    <a:p>
                      <a:pPr algn="l"/>
                      <a:r>
                        <a:rPr lang="en-US" sz="1300" b="1" dirty="0">
                          <a:solidFill>
                            <a:schemeClr val="bg1"/>
                          </a:solidFill>
                          <a:latin typeface="Aptos" panose="020B0004020202020204" pitchFamily="34" charset="0"/>
                          <a:cs typeface="Arial" panose="020B0604020202020204" pitchFamily="34" charset="0"/>
                        </a:rPr>
                        <a:t>Complaints Resolution Ratio</a:t>
                      </a:r>
                    </a:p>
                  </a:txBody>
                  <a:tcPr marL="77418" marR="77418" marT="38709" marB="38709" anchor="ctr">
                    <a:solidFill>
                      <a:srgbClr val="28669F"/>
                    </a:solidFill>
                  </a:tcPr>
                </a:tc>
                <a:tc>
                  <a:txBody>
                    <a:bodyPr/>
                    <a:lstStyle/>
                    <a:p>
                      <a:pPr algn="l"/>
                      <a:r>
                        <a:rPr lang="en-US" sz="1300" b="1" dirty="0">
                          <a:solidFill>
                            <a:schemeClr val="bg1"/>
                          </a:solidFill>
                          <a:latin typeface="Aptos" panose="020B0004020202020204" pitchFamily="34" charset="0"/>
                          <a:cs typeface="Arial" panose="020B0604020202020204" pitchFamily="34" charset="0"/>
                        </a:rPr>
                        <a:t>Pharmacies (retail, community or hospital)</a:t>
                      </a:r>
                    </a:p>
                  </a:txBody>
                  <a:tcPr marL="77418" marR="77418" marT="38709" marB="38709" anchor="ctr">
                    <a:solidFill>
                      <a:srgbClr val="28669F"/>
                    </a:solidFill>
                  </a:tcPr>
                </a:tc>
                <a:tc>
                  <a:txBody>
                    <a:bodyPr/>
                    <a:lstStyle/>
                    <a:p>
                      <a:pPr algn="ctr"/>
                      <a:r>
                        <a:rPr lang="en-ZW" sz="1300" b="0" dirty="0">
                          <a:solidFill>
                            <a:schemeClr val="bg1"/>
                          </a:solidFill>
                          <a:latin typeface="Aptos" panose="020B0004020202020204" pitchFamily="34" charset="0"/>
                        </a:rPr>
                        <a:t>2023</a:t>
                      </a:r>
                    </a:p>
                  </a:txBody>
                  <a:tcPr marL="77418" marR="77418" marT="38709" marB="38709" anchor="ctr">
                    <a:solidFill>
                      <a:srgbClr val="28669F"/>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28669F"/>
                    </a:solidFill>
                  </a:tcPr>
                </a:tc>
                <a:extLst>
                  <a:ext uri="{0D108BD9-81ED-4DB2-BD59-A6C34878D82A}">
                    <a16:rowId xmlns:a16="http://schemas.microsoft.com/office/drawing/2014/main" val="4244009418"/>
                  </a:ext>
                </a:extLst>
              </a:tr>
              <a:tr h="643805">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Complaints lodged</a:t>
                      </a: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17%</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8%</a:t>
                      </a:r>
                    </a:p>
                  </a:txBody>
                  <a:tcPr marL="77418" marR="77418" marT="38709" marB="38709" anchor="ctr">
                    <a:solidFill>
                      <a:schemeClr val="bg1"/>
                    </a:solidFill>
                  </a:tcPr>
                </a:tc>
                <a:extLst>
                  <a:ext uri="{0D108BD9-81ED-4DB2-BD59-A6C34878D82A}">
                    <a16:rowId xmlns:a16="http://schemas.microsoft.com/office/drawing/2014/main" val="3328424696"/>
                  </a:ext>
                </a:extLst>
              </a:tr>
              <a:tr h="643805">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Query resolution</a:t>
                      </a: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59%</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83%</a:t>
                      </a:r>
                    </a:p>
                  </a:txBody>
                  <a:tcPr marL="77418" marR="77418" marT="38709" marB="38709" anchor="ctr">
                    <a:solidFill>
                      <a:schemeClr val="bg1"/>
                    </a:solidFill>
                  </a:tcPr>
                </a:tc>
                <a:extLst>
                  <a:ext uri="{0D108BD9-81ED-4DB2-BD59-A6C34878D82A}">
                    <a16:rowId xmlns:a16="http://schemas.microsoft.com/office/drawing/2014/main" val="3539031878"/>
                  </a:ext>
                </a:extLst>
              </a:tr>
            </a:tbl>
          </a:graphicData>
        </a:graphic>
      </p:graphicFrame>
      <p:sp>
        <p:nvSpPr>
          <p:cNvPr id="10" name="TextBox 9">
            <a:extLst>
              <a:ext uri="{FF2B5EF4-FFF2-40B4-BE49-F238E27FC236}">
                <a16:creationId xmlns:a16="http://schemas.microsoft.com/office/drawing/2014/main" id="{A90DCF7E-8B00-3916-CED4-1F76B0B59DE4}"/>
              </a:ext>
            </a:extLst>
          </p:cNvPr>
          <p:cNvSpPr txBox="1"/>
          <p:nvPr/>
        </p:nvSpPr>
        <p:spPr>
          <a:xfrm>
            <a:off x="6748780" y="1001393"/>
            <a:ext cx="6101080"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1" dirty="0">
                <a:solidFill>
                  <a:prstClr val="black"/>
                </a:solidFill>
                <a:latin typeface="Calibri" panose="020F0502020204030204"/>
              </a:rPr>
              <a:t>Qn: was the nature of the query?</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1" name="Content Placeholder 5">
            <a:extLst>
              <a:ext uri="{FF2B5EF4-FFF2-40B4-BE49-F238E27FC236}">
                <a16:creationId xmlns:a16="http://schemas.microsoft.com/office/drawing/2014/main" id="{EE2FDD9D-C5A4-E72A-96CE-0A98A9FB8968}"/>
              </a:ext>
            </a:extLst>
          </p:cNvPr>
          <p:cNvGraphicFramePr>
            <a:graphicFrameLocks/>
          </p:cNvGraphicFramePr>
          <p:nvPr>
            <p:extLst>
              <p:ext uri="{D42A27DB-BD31-4B8C-83A1-F6EECF244321}">
                <p14:modId xmlns:p14="http://schemas.microsoft.com/office/powerpoint/2010/main" val="1115827506"/>
              </p:ext>
            </p:extLst>
          </p:nvPr>
        </p:nvGraphicFramePr>
        <p:xfrm>
          <a:off x="6868162" y="1376346"/>
          <a:ext cx="5232400" cy="2250101"/>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3EB47E6F-2DA1-076E-1F74-9CE61190C959}"/>
              </a:ext>
            </a:extLst>
          </p:cNvPr>
          <p:cNvSpPr txBox="1"/>
          <p:nvPr/>
        </p:nvSpPr>
        <p:spPr>
          <a:xfrm>
            <a:off x="0" y="3947499"/>
            <a:ext cx="12100562" cy="1354217"/>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incidence of lodging queries was 8%, a drop from 17% in 2023.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complaints resolution ratio went up from 59% to 83%.</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Popular customer complaints were regulatory in nature.</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Top queries registered were as follows;</a:t>
            </a:r>
            <a:r>
              <a:rPr lang="en-US" sz="1300" dirty="0">
                <a:latin typeface="Aptos" panose="020B0004020202020204" pitchFamily="34" charset="0"/>
              </a:rPr>
              <a:t> client details updating (KYC), changing from retail to research pharmacy, disposition of expired drugs, etc. </a:t>
            </a:r>
            <a:endParaRPr lang="en-ZW" sz="1300" dirty="0">
              <a:latin typeface="Aptos" panose="020B0004020202020204" pitchFamily="34" charset="0"/>
            </a:endParaRPr>
          </a:p>
        </p:txBody>
      </p:sp>
      <p:sp>
        <p:nvSpPr>
          <p:cNvPr id="6" name="Flowchart: Extract 5">
            <a:extLst>
              <a:ext uri="{FF2B5EF4-FFF2-40B4-BE49-F238E27FC236}">
                <a16:creationId xmlns:a16="http://schemas.microsoft.com/office/drawing/2014/main" id="{6F12D3B5-E991-BFDC-527D-9BA1ED40F92C}"/>
              </a:ext>
            </a:extLst>
          </p:cNvPr>
          <p:cNvSpPr/>
          <p:nvPr/>
        </p:nvSpPr>
        <p:spPr>
          <a:xfrm>
            <a:off x="11480800" y="2693567"/>
            <a:ext cx="45719" cy="45719"/>
          </a:xfrm>
          <a:prstGeom prst="flowChartExtract">
            <a:avLst/>
          </a:prstGeom>
          <a:solidFill>
            <a:srgbClr val="00A44A"/>
          </a:solidFill>
          <a:ln>
            <a:solidFill>
              <a:srgbClr val="00A4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W" dirty="0"/>
          </a:p>
        </p:txBody>
      </p:sp>
    </p:spTree>
    <p:extLst>
      <p:ext uri="{BB962C8B-B14F-4D97-AF65-F5344CB8AC3E}">
        <p14:creationId xmlns:p14="http://schemas.microsoft.com/office/powerpoint/2010/main" val="1603980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57464-C671-0E2F-CC52-99C74FD1CC53}"/>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8D1A485-6612-C997-BD81-270CBC0E26BD}"/>
              </a:ext>
            </a:extLst>
          </p:cNvPr>
          <p:cNvSpPr txBox="1"/>
          <p:nvPr/>
        </p:nvSpPr>
        <p:spPr>
          <a:xfrm>
            <a:off x="838200" y="0"/>
            <a:ext cx="8349668" cy="5309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30" b="1" dirty="0">
                <a:solidFill>
                  <a:srgbClr val="44546A">
                    <a:lumMod val="75000"/>
                  </a:srgbClr>
                </a:solidFill>
                <a:latin typeface="Aptos" panose="020B0004020202020204" pitchFamily="34" charset="0"/>
              </a:rPr>
              <a:t>4</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.2.4: </a:t>
            </a:r>
            <a:r>
              <a:rPr lang="en-US" sz="2830" b="1" dirty="0">
                <a:solidFill>
                  <a:srgbClr val="44546A">
                    <a:lumMod val="75000"/>
                  </a:srgbClr>
                </a:solidFill>
                <a:latin typeface="Aptos" panose="020B0004020202020204" pitchFamily="34" charset="0"/>
              </a:rPr>
              <a:t>Net Promoter Score | Customer Effort Score </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r>
              <a:rPr lang="en-US" sz="2830" b="1" dirty="0">
                <a:solidFill>
                  <a:srgbClr val="44546A">
                    <a:lumMod val="75000"/>
                  </a:srgbClr>
                </a:solidFill>
                <a:latin typeface="Aptos" panose="020B0004020202020204" pitchFamily="34" charset="0"/>
              </a:rPr>
              <a:t> </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04BB3650-E738-7F85-0F9D-7C870EC175AB}"/>
              </a:ext>
            </a:extLst>
          </p:cNvPr>
          <p:cNvSpPr txBox="1"/>
          <p:nvPr/>
        </p:nvSpPr>
        <p:spPr>
          <a:xfrm>
            <a:off x="0" y="771816"/>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Using a 10-point scale where 0 means very unlikely and 10 means very likely, how likely are you to recommend MCAZ to your business peers?</a:t>
            </a:r>
            <a:br>
              <a:rPr lang="en-US" sz="1050" b="1" i="1" dirty="0">
                <a:solidFill>
                  <a:prstClr val="black"/>
                </a:solidFill>
                <a:latin typeface="Calibri" panose="020F0502020204030204"/>
              </a:rPr>
            </a:br>
            <a:r>
              <a:rPr lang="en-US" sz="1050" b="1" i="1" dirty="0">
                <a:solidFill>
                  <a:prstClr val="black"/>
                </a:solidFill>
                <a:latin typeface="Calibri" panose="020F0502020204030204"/>
              </a:rPr>
              <a:t>Qn: On a 5-point scale where 1 means very difficult and 5 means very easy, how easy is it doing business with MCAZ?</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FF509CA-0D73-D0A2-5F6D-273F8BAE18D0}"/>
              </a:ext>
            </a:extLst>
          </p:cNvPr>
          <p:cNvSpPr txBox="1"/>
          <p:nvPr/>
        </p:nvSpPr>
        <p:spPr>
          <a:xfrm>
            <a:off x="0" y="4786689"/>
            <a:ext cx="6471920" cy="1892826"/>
          </a:xfrm>
          <a:prstGeom prst="rect">
            <a:avLst/>
          </a:prstGeom>
          <a:solidFill>
            <a:srgbClr val="FEFEFF"/>
          </a:solid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has a positive Net Promoter Score (53) a significant improvement from 35 in 2023. </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regulator gained more brand promoters because of notable improvements in customer service attributes such as timeous issuance of operating licenses and effective communication.</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few disgruntle</a:t>
            </a:r>
            <a:r>
              <a:rPr lang="en-US" sz="1300" dirty="0">
                <a:solidFill>
                  <a:prstClr val="black"/>
                </a:solidFill>
                <a:latin typeface="Aptos" panose="020B0004020202020204" pitchFamily="34" charset="0"/>
                <a:cs typeface="Arial" panose="020B0604020202020204" pitchFamily="34" charset="0"/>
              </a:rPr>
              <a:t>d customers concerned about centralization of services with </a:t>
            </a: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no sub offices in regions.</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Pharmacies find ease of doing business with MCAZ to have remained the same in 2024. </a:t>
            </a:r>
            <a:endPar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p:txBody>
      </p:sp>
      <p:graphicFrame>
        <p:nvGraphicFramePr>
          <p:cNvPr id="5" name="Chart 4">
            <a:extLst>
              <a:ext uri="{FF2B5EF4-FFF2-40B4-BE49-F238E27FC236}">
                <a16:creationId xmlns:a16="http://schemas.microsoft.com/office/drawing/2014/main" id="{879503F1-6777-D332-DC2A-83782D76937E}"/>
              </a:ext>
            </a:extLst>
          </p:cNvPr>
          <p:cNvGraphicFramePr>
            <a:graphicFrameLocks/>
          </p:cNvGraphicFramePr>
          <p:nvPr>
            <p:extLst>
              <p:ext uri="{D42A27DB-BD31-4B8C-83A1-F6EECF244321}">
                <p14:modId xmlns:p14="http://schemas.microsoft.com/office/powerpoint/2010/main" val="1307205811"/>
              </p:ext>
            </p:extLst>
          </p:nvPr>
        </p:nvGraphicFramePr>
        <p:xfrm>
          <a:off x="71119" y="2654725"/>
          <a:ext cx="11156612" cy="18721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a:extLst>
              <a:ext uri="{FF2B5EF4-FFF2-40B4-BE49-F238E27FC236}">
                <a16:creationId xmlns:a16="http://schemas.microsoft.com/office/drawing/2014/main" id="{91356E0B-9F48-0D82-125F-77AAB2C1BC26}"/>
              </a:ext>
            </a:extLst>
          </p:cNvPr>
          <p:cNvGraphicFramePr>
            <a:graphicFrameLocks noGrp="1"/>
          </p:cNvGraphicFramePr>
          <p:nvPr>
            <p:extLst>
              <p:ext uri="{D42A27DB-BD31-4B8C-83A1-F6EECF244321}">
                <p14:modId xmlns:p14="http://schemas.microsoft.com/office/powerpoint/2010/main" val="3066949964"/>
              </p:ext>
            </p:extLst>
          </p:nvPr>
        </p:nvGraphicFramePr>
        <p:xfrm>
          <a:off x="349102" y="1830516"/>
          <a:ext cx="10868473" cy="414844"/>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988043">
                  <a:extLst>
                    <a:ext uri="{9D8B030D-6E8A-4147-A177-3AD203B41FA5}">
                      <a16:colId xmlns:a16="http://schemas.microsoft.com/office/drawing/2014/main" val="2959958400"/>
                    </a:ext>
                  </a:extLst>
                </a:gridCol>
                <a:gridCol w="988043">
                  <a:extLst>
                    <a:ext uri="{9D8B030D-6E8A-4147-A177-3AD203B41FA5}">
                      <a16:colId xmlns:a16="http://schemas.microsoft.com/office/drawing/2014/main" val="20000"/>
                    </a:ext>
                  </a:extLst>
                </a:gridCol>
                <a:gridCol w="988043">
                  <a:extLst>
                    <a:ext uri="{9D8B030D-6E8A-4147-A177-3AD203B41FA5}">
                      <a16:colId xmlns:a16="http://schemas.microsoft.com/office/drawing/2014/main" val="20001"/>
                    </a:ext>
                  </a:extLst>
                </a:gridCol>
                <a:gridCol w="988043">
                  <a:extLst>
                    <a:ext uri="{9D8B030D-6E8A-4147-A177-3AD203B41FA5}">
                      <a16:colId xmlns:a16="http://schemas.microsoft.com/office/drawing/2014/main" val="20002"/>
                    </a:ext>
                  </a:extLst>
                </a:gridCol>
                <a:gridCol w="988043">
                  <a:extLst>
                    <a:ext uri="{9D8B030D-6E8A-4147-A177-3AD203B41FA5}">
                      <a16:colId xmlns:a16="http://schemas.microsoft.com/office/drawing/2014/main" val="20003"/>
                    </a:ext>
                  </a:extLst>
                </a:gridCol>
                <a:gridCol w="988043">
                  <a:extLst>
                    <a:ext uri="{9D8B030D-6E8A-4147-A177-3AD203B41FA5}">
                      <a16:colId xmlns:a16="http://schemas.microsoft.com/office/drawing/2014/main" val="20004"/>
                    </a:ext>
                  </a:extLst>
                </a:gridCol>
                <a:gridCol w="988043">
                  <a:extLst>
                    <a:ext uri="{9D8B030D-6E8A-4147-A177-3AD203B41FA5}">
                      <a16:colId xmlns:a16="http://schemas.microsoft.com/office/drawing/2014/main" val="20005"/>
                    </a:ext>
                  </a:extLst>
                </a:gridCol>
                <a:gridCol w="988043">
                  <a:extLst>
                    <a:ext uri="{9D8B030D-6E8A-4147-A177-3AD203B41FA5}">
                      <a16:colId xmlns:a16="http://schemas.microsoft.com/office/drawing/2014/main" val="20006"/>
                    </a:ext>
                  </a:extLst>
                </a:gridCol>
                <a:gridCol w="988043">
                  <a:extLst>
                    <a:ext uri="{9D8B030D-6E8A-4147-A177-3AD203B41FA5}">
                      <a16:colId xmlns:a16="http://schemas.microsoft.com/office/drawing/2014/main" val="20007"/>
                    </a:ext>
                  </a:extLst>
                </a:gridCol>
                <a:gridCol w="988043">
                  <a:extLst>
                    <a:ext uri="{9D8B030D-6E8A-4147-A177-3AD203B41FA5}">
                      <a16:colId xmlns:a16="http://schemas.microsoft.com/office/drawing/2014/main" val="20008"/>
                    </a:ext>
                  </a:extLst>
                </a:gridCol>
                <a:gridCol w="988043">
                  <a:extLst>
                    <a:ext uri="{9D8B030D-6E8A-4147-A177-3AD203B41FA5}">
                      <a16:colId xmlns:a16="http://schemas.microsoft.com/office/drawing/2014/main" val="20009"/>
                    </a:ext>
                  </a:extLst>
                </a:gridCol>
              </a:tblGrid>
              <a:tr h="414844">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0</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2</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3</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4</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5</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6</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7</a:t>
                      </a:r>
                    </a:p>
                  </a:txBody>
                  <a:tcPr marL="50737" marR="50737" marT="25400" marB="25400" anchor="ctr">
                    <a:solidFill>
                      <a:srgbClr val="FFC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8</a:t>
                      </a:r>
                    </a:p>
                  </a:txBody>
                  <a:tcPr marL="50737" marR="50737" marT="25400" marB="25400" anchor="ctr">
                    <a:solidFill>
                      <a:srgbClr val="FFC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9</a:t>
                      </a:r>
                    </a:p>
                  </a:txBody>
                  <a:tcPr marL="50737" marR="50737" marT="25400" marB="25400" anchor="ctr">
                    <a:solidFill>
                      <a:srgbClr val="00B05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10</a:t>
                      </a:r>
                    </a:p>
                  </a:txBody>
                  <a:tcPr marL="50737" marR="50737" marT="25400" marB="25400" anchor="ctr">
                    <a:solidFill>
                      <a:srgbClr val="00B050"/>
                    </a:solidFill>
                  </a:tcPr>
                </a:tc>
                <a:extLst>
                  <a:ext uri="{0D108BD9-81ED-4DB2-BD59-A6C34878D82A}">
                    <a16:rowId xmlns:a16="http://schemas.microsoft.com/office/drawing/2014/main" val="10000"/>
                  </a:ext>
                </a:extLst>
              </a:tr>
            </a:tbl>
          </a:graphicData>
        </a:graphic>
      </p:graphicFrame>
      <p:sp>
        <p:nvSpPr>
          <p:cNvPr id="7" name="TextBox 6">
            <a:extLst>
              <a:ext uri="{FF2B5EF4-FFF2-40B4-BE49-F238E27FC236}">
                <a16:creationId xmlns:a16="http://schemas.microsoft.com/office/drawing/2014/main" id="{929BFEAB-DA09-4670-1B41-2EEA71575799}"/>
              </a:ext>
            </a:extLst>
          </p:cNvPr>
          <p:cNvSpPr txBox="1"/>
          <p:nvPr/>
        </p:nvSpPr>
        <p:spPr>
          <a:xfrm>
            <a:off x="239492" y="2308434"/>
            <a:ext cx="4379154" cy="228292"/>
          </a:xfrm>
          <a:prstGeom prst="rect">
            <a:avLst/>
          </a:prstGeom>
          <a:noFill/>
        </p:spPr>
        <p:txBody>
          <a:bodyPr wrap="square" lIns="58443" tIns="29222" rIns="58443" bIns="29222" rtlCol="0">
            <a:spAutoFit/>
          </a:bodyPr>
          <a:lstStyle/>
          <a:p>
            <a:pPr defTabSz="609630">
              <a:defRPr/>
            </a:pPr>
            <a:r>
              <a:rPr lang="en-GB" sz="1100" b="1" u="sng" dirty="0">
                <a:solidFill>
                  <a:prstClr val="black"/>
                </a:solidFill>
                <a:latin typeface="Aptos" panose="020B0004020202020204" pitchFamily="34" charset="0"/>
                <a:cs typeface="Calibri" panose="020F0502020204030204" pitchFamily="34" charset="0"/>
              </a:rPr>
              <a:t>FORMULA FOR NPS = PROMOTERS - DETRACTORS </a:t>
            </a:r>
          </a:p>
        </p:txBody>
      </p:sp>
      <p:sp>
        <p:nvSpPr>
          <p:cNvPr id="8" name="Right Brace 7">
            <a:extLst>
              <a:ext uri="{FF2B5EF4-FFF2-40B4-BE49-F238E27FC236}">
                <a16:creationId xmlns:a16="http://schemas.microsoft.com/office/drawing/2014/main" id="{3A9F31D4-9128-2C74-B7EA-06D089879150}"/>
              </a:ext>
            </a:extLst>
          </p:cNvPr>
          <p:cNvSpPr/>
          <p:nvPr/>
        </p:nvSpPr>
        <p:spPr>
          <a:xfrm rot="16200000">
            <a:off x="3566125" y="-1272651"/>
            <a:ext cx="341364" cy="5877654"/>
          </a:xfrm>
          <a:prstGeom prst="rightBrace">
            <a:avLst>
              <a:gd name="adj1" fmla="val 8333"/>
              <a:gd name="adj2" fmla="val 49829"/>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0" name="Right Brace 9">
            <a:extLst>
              <a:ext uri="{FF2B5EF4-FFF2-40B4-BE49-F238E27FC236}">
                <a16:creationId xmlns:a16="http://schemas.microsoft.com/office/drawing/2014/main" id="{6CBDC284-0A32-24CB-9ADC-A114B92A2CC6}"/>
              </a:ext>
            </a:extLst>
          </p:cNvPr>
          <p:cNvSpPr/>
          <p:nvPr/>
        </p:nvSpPr>
        <p:spPr>
          <a:xfrm rot="16200000">
            <a:off x="8359507" y="1011301"/>
            <a:ext cx="332696"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1" name="Right Brace 10">
            <a:extLst>
              <a:ext uri="{FF2B5EF4-FFF2-40B4-BE49-F238E27FC236}">
                <a16:creationId xmlns:a16="http://schemas.microsoft.com/office/drawing/2014/main" id="{70623C9A-E3E7-0C21-6CD7-5A3790AB8AFA}"/>
              </a:ext>
            </a:extLst>
          </p:cNvPr>
          <p:cNvSpPr/>
          <p:nvPr/>
        </p:nvSpPr>
        <p:spPr>
          <a:xfrm rot="16200000">
            <a:off x="10335483" y="1031125"/>
            <a:ext cx="341362"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2" name="TextBox 11">
            <a:extLst>
              <a:ext uri="{FF2B5EF4-FFF2-40B4-BE49-F238E27FC236}">
                <a16:creationId xmlns:a16="http://schemas.microsoft.com/office/drawing/2014/main" id="{5A2991F0-B947-2624-D9B3-C0DE64741E6F}"/>
              </a:ext>
            </a:extLst>
          </p:cNvPr>
          <p:cNvSpPr txBox="1"/>
          <p:nvPr/>
        </p:nvSpPr>
        <p:spPr>
          <a:xfrm>
            <a:off x="3335248" y="1324953"/>
            <a:ext cx="985628"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DETRACTORS </a:t>
            </a:r>
          </a:p>
        </p:txBody>
      </p:sp>
      <p:sp>
        <p:nvSpPr>
          <p:cNvPr id="13" name="TextBox 12">
            <a:extLst>
              <a:ext uri="{FF2B5EF4-FFF2-40B4-BE49-F238E27FC236}">
                <a16:creationId xmlns:a16="http://schemas.microsoft.com/office/drawing/2014/main" id="{DA38D6C1-0592-80CA-453B-EE9D598DA5AB}"/>
              </a:ext>
            </a:extLst>
          </p:cNvPr>
          <p:cNvSpPr txBox="1"/>
          <p:nvPr/>
        </p:nvSpPr>
        <p:spPr>
          <a:xfrm>
            <a:off x="8169097" y="1316517"/>
            <a:ext cx="770586"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PASSIVES </a:t>
            </a:r>
          </a:p>
        </p:txBody>
      </p:sp>
      <p:sp>
        <p:nvSpPr>
          <p:cNvPr id="14" name="TextBox 13">
            <a:extLst>
              <a:ext uri="{FF2B5EF4-FFF2-40B4-BE49-F238E27FC236}">
                <a16:creationId xmlns:a16="http://schemas.microsoft.com/office/drawing/2014/main" id="{831D9A18-DAC6-B1DF-E876-8C80AF86EDC9}"/>
              </a:ext>
            </a:extLst>
          </p:cNvPr>
          <p:cNvSpPr txBox="1"/>
          <p:nvPr/>
        </p:nvSpPr>
        <p:spPr>
          <a:xfrm>
            <a:off x="10076610" y="1324953"/>
            <a:ext cx="929762"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PROMOTERS </a:t>
            </a:r>
          </a:p>
        </p:txBody>
      </p:sp>
      <p:sp>
        <p:nvSpPr>
          <p:cNvPr id="15" name="Rectangle 14">
            <a:extLst>
              <a:ext uri="{FF2B5EF4-FFF2-40B4-BE49-F238E27FC236}">
                <a16:creationId xmlns:a16="http://schemas.microsoft.com/office/drawing/2014/main" id="{975B0C40-F4D6-D88E-7332-867ED6280BCE}"/>
              </a:ext>
            </a:extLst>
          </p:cNvPr>
          <p:cNvSpPr/>
          <p:nvPr/>
        </p:nvSpPr>
        <p:spPr>
          <a:xfrm>
            <a:off x="11325573" y="2982621"/>
            <a:ext cx="592105" cy="340360"/>
          </a:xfrm>
          <a:prstGeom prst="rect">
            <a:avLst/>
          </a:prstGeom>
          <a:solidFill>
            <a:schemeClr val="accent2"/>
          </a:solidFill>
          <a:ln w="25400" cap="flat" cmpd="sng" algn="ctr">
            <a:noFill/>
            <a:prstDash val="solid"/>
          </a:ln>
          <a:effectLst/>
        </p:spPr>
        <p:txBody>
          <a:bodyPr rtlCol="0" anchor="ctr"/>
          <a:lstStyle/>
          <a:p>
            <a:pPr algn="ctr" defTabSz="609630">
              <a:defRPr/>
            </a:pPr>
            <a:r>
              <a:rPr lang="en-GB" sz="1200" b="1" kern="0" dirty="0">
                <a:solidFill>
                  <a:schemeClr val="bg1"/>
                </a:solidFill>
                <a:latin typeface="Aptos" panose="020B0004020202020204" pitchFamily="34" charset="0"/>
                <a:cs typeface="Arial" panose="020B0604020202020204" pitchFamily="34" charset="0"/>
              </a:rPr>
              <a:t>53</a:t>
            </a:r>
          </a:p>
        </p:txBody>
      </p:sp>
      <p:sp>
        <p:nvSpPr>
          <p:cNvPr id="3" name="Rectangle 2">
            <a:extLst>
              <a:ext uri="{FF2B5EF4-FFF2-40B4-BE49-F238E27FC236}">
                <a16:creationId xmlns:a16="http://schemas.microsoft.com/office/drawing/2014/main" id="{5AB15649-ED7C-B1B3-3937-71DD98BE01A6}"/>
              </a:ext>
            </a:extLst>
          </p:cNvPr>
          <p:cNvSpPr/>
          <p:nvPr/>
        </p:nvSpPr>
        <p:spPr>
          <a:xfrm>
            <a:off x="11325573" y="3648540"/>
            <a:ext cx="592105" cy="340360"/>
          </a:xfrm>
          <a:prstGeom prst="rect">
            <a:avLst/>
          </a:prstGeom>
          <a:solidFill>
            <a:srgbClr val="28669F"/>
          </a:solidFill>
          <a:ln w="25400" cap="flat" cmpd="sng" algn="ctr">
            <a:noFill/>
            <a:prstDash val="solid"/>
          </a:ln>
          <a:effectLst/>
        </p:spPr>
        <p:txBody>
          <a:bodyPr rtlCol="0" anchor="ctr"/>
          <a:lstStyle/>
          <a:p>
            <a:pPr algn="ctr" defTabSz="609630">
              <a:defRPr/>
            </a:pPr>
            <a:r>
              <a:rPr lang="en-GB" sz="1200" kern="0" dirty="0">
                <a:solidFill>
                  <a:schemeClr val="bg1"/>
                </a:solidFill>
                <a:latin typeface="Aptos" panose="020B0004020202020204" pitchFamily="34" charset="0"/>
                <a:cs typeface="Arial" panose="020B0604020202020204" pitchFamily="34" charset="0"/>
              </a:rPr>
              <a:t>35</a:t>
            </a:r>
          </a:p>
        </p:txBody>
      </p:sp>
      <p:graphicFrame>
        <p:nvGraphicFramePr>
          <p:cNvPr id="16" name="Table 15">
            <a:extLst>
              <a:ext uri="{FF2B5EF4-FFF2-40B4-BE49-F238E27FC236}">
                <a16:creationId xmlns:a16="http://schemas.microsoft.com/office/drawing/2014/main" id="{5C507859-450D-2922-B7C2-671E535615F9}"/>
              </a:ext>
            </a:extLst>
          </p:cNvPr>
          <p:cNvGraphicFramePr>
            <a:graphicFrameLocks noGrp="1"/>
          </p:cNvGraphicFramePr>
          <p:nvPr>
            <p:extLst>
              <p:ext uri="{D42A27DB-BD31-4B8C-83A1-F6EECF244321}">
                <p14:modId xmlns:p14="http://schemas.microsoft.com/office/powerpoint/2010/main" val="2902083454"/>
              </p:ext>
            </p:extLst>
          </p:nvPr>
        </p:nvGraphicFramePr>
        <p:xfrm>
          <a:off x="6698831" y="4630658"/>
          <a:ext cx="5218847" cy="982631"/>
        </p:xfrm>
        <a:graphic>
          <a:graphicData uri="http://schemas.openxmlformats.org/drawingml/2006/table">
            <a:tbl>
              <a:tblPr firstRow="1" bandRow="1">
                <a:tableStyleId>{5940675A-B579-460E-94D1-54222C63F5DA}</a:tableStyleId>
              </a:tblPr>
              <a:tblGrid>
                <a:gridCol w="2312690">
                  <a:extLst>
                    <a:ext uri="{9D8B030D-6E8A-4147-A177-3AD203B41FA5}">
                      <a16:colId xmlns:a16="http://schemas.microsoft.com/office/drawing/2014/main" val="2045885161"/>
                    </a:ext>
                  </a:extLst>
                </a:gridCol>
                <a:gridCol w="1461023">
                  <a:extLst>
                    <a:ext uri="{9D8B030D-6E8A-4147-A177-3AD203B41FA5}">
                      <a16:colId xmlns:a16="http://schemas.microsoft.com/office/drawing/2014/main" val="701748822"/>
                    </a:ext>
                  </a:extLst>
                </a:gridCol>
                <a:gridCol w="1445134">
                  <a:extLst>
                    <a:ext uri="{9D8B030D-6E8A-4147-A177-3AD203B41FA5}">
                      <a16:colId xmlns:a16="http://schemas.microsoft.com/office/drawing/2014/main" val="1015951330"/>
                    </a:ext>
                  </a:extLst>
                </a:gridCol>
              </a:tblGrid>
              <a:tr h="588792">
                <a:tc rowSpan="2">
                  <a:txBody>
                    <a:bodyPr/>
                    <a:lstStyle/>
                    <a:p>
                      <a:pPr algn="l"/>
                      <a:r>
                        <a:rPr lang="en-US" sz="1300" b="1" dirty="0">
                          <a:solidFill>
                            <a:schemeClr val="bg1"/>
                          </a:solidFill>
                          <a:latin typeface="Aptos" panose="020B0004020202020204" pitchFamily="34" charset="0"/>
                          <a:cs typeface="Arial" panose="020B0604020202020204" pitchFamily="34" charset="0"/>
                        </a:rPr>
                        <a:t>Ease of doing business </a:t>
                      </a:r>
                    </a:p>
                  </a:txBody>
                  <a:tcPr marL="77418" marR="77418" marT="38709" marB="38709" anchor="ctr">
                    <a:solidFill>
                      <a:srgbClr val="1F4E79"/>
                    </a:solidFill>
                  </a:tcPr>
                </a:tc>
                <a:tc>
                  <a:txBody>
                    <a:bodyPr/>
                    <a:lstStyle/>
                    <a:p>
                      <a:pPr algn="ctr"/>
                      <a:r>
                        <a:rPr lang="en-ZW" sz="1300" b="0" dirty="0">
                          <a:solidFill>
                            <a:schemeClr val="bg1"/>
                          </a:solidFill>
                          <a:latin typeface="Aptos" panose="020B0004020202020204" pitchFamily="34" charset="0"/>
                        </a:rPr>
                        <a:t>2023</a:t>
                      </a:r>
                    </a:p>
                  </a:txBody>
                  <a:tcPr marL="77418" marR="77418" marT="38709" marB="38709" anchor="ctr">
                    <a:solidFill>
                      <a:srgbClr val="1F4E79"/>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1F4E79"/>
                    </a:solidFill>
                  </a:tcPr>
                </a:tc>
                <a:extLst>
                  <a:ext uri="{0D108BD9-81ED-4DB2-BD59-A6C34878D82A}">
                    <a16:rowId xmlns:a16="http://schemas.microsoft.com/office/drawing/2014/main" val="4244009418"/>
                  </a:ext>
                </a:extLst>
              </a:tr>
              <a:tr h="393839">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74%</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73%</a:t>
                      </a:r>
                    </a:p>
                  </a:txBody>
                  <a:tcPr marL="77418" marR="77418" marT="38709" marB="38709" anchor="ctr">
                    <a:solidFill>
                      <a:schemeClr val="bg1"/>
                    </a:solidFill>
                  </a:tcPr>
                </a:tc>
                <a:extLst>
                  <a:ext uri="{0D108BD9-81ED-4DB2-BD59-A6C34878D82A}">
                    <a16:rowId xmlns:a16="http://schemas.microsoft.com/office/drawing/2014/main" val="3328424696"/>
                  </a:ext>
                </a:extLst>
              </a:tr>
            </a:tbl>
          </a:graphicData>
        </a:graphic>
      </p:graphicFrame>
      <p:sp>
        <p:nvSpPr>
          <p:cNvPr id="17" name="Cloud 16">
            <a:extLst>
              <a:ext uri="{FF2B5EF4-FFF2-40B4-BE49-F238E27FC236}">
                <a16:creationId xmlns:a16="http://schemas.microsoft.com/office/drawing/2014/main" id="{B0E6191C-D954-86E9-C72D-0B36FD85BD94}"/>
              </a:ext>
            </a:extLst>
          </p:cNvPr>
          <p:cNvSpPr/>
          <p:nvPr/>
        </p:nvSpPr>
        <p:spPr>
          <a:xfrm>
            <a:off x="6614879" y="5335543"/>
            <a:ext cx="3461731" cy="1621794"/>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u="none" strike="noStrike" kern="1200" cap="none" spc="0" normalizeH="0" baseline="0" noProof="0" dirty="0">
                <a:ln>
                  <a:noFill/>
                </a:ln>
                <a:solidFill>
                  <a:prstClr val="black"/>
                </a:solidFill>
                <a:effectLst/>
                <a:uLnTx/>
                <a:uFillTx/>
                <a:cs typeface="Arial" panose="020B0604020202020204" pitchFamily="34" charset="0"/>
              </a:rPr>
              <a:t>“Most of their services are accessible via their website. There is so much convenience, you don’t necessarily need to be there, you can do everything via the phone. They have created portals, WhatsApp lines and everything is accessible even if you are out of Harare, you can get your services. For me its quite easy, I am just concerned about response times.” -</a:t>
            </a:r>
            <a:r>
              <a:rPr kumimoji="0" lang="en-US" sz="900" b="1" i="1" u="none" strike="noStrike" kern="1200" cap="none" spc="0" normalizeH="0" baseline="0" noProof="0" dirty="0">
                <a:ln>
                  <a:noFill/>
                </a:ln>
                <a:solidFill>
                  <a:prstClr val="black"/>
                </a:solidFill>
                <a:effectLst/>
                <a:uLnTx/>
                <a:uFillTx/>
                <a:cs typeface="Arial" panose="020B0604020202020204" pitchFamily="34" charset="0"/>
              </a:rPr>
              <a:t> </a:t>
            </a:r>
            <a:r>
              <a:rPr kumimoji="0" lang="en-US" sz="900" b="1" u="none" strike="noStrike" kern="1200" cap="none" spc="0" normalizeH="0" baseline="0" noProof="0" dirty="0">
                <a:ln>
                  <a:noFill/>
                </a:ln>
                <a:solidFill>
                  <a:prstClr val="black"/>
                </a:solidFill>
                <a:effectLst/>
                <a:uLnTx/>
                <a:uFillTx/>
                <a:cs typeface="Arial" panose="020B0604020202020204" pitchFamily="34" charset="0"/>
              </a:rPr>
              <a:t>PHARMACY</a:t>
            </a:r>
            <a:endParaRPr kumimoji="0" lang="en-ZW" sz="900" b="1" u="none" strike="noStrike" kern="1200" cap="none" spc="0" normalizeH="0" baseline="0" noProof="0" dirty="0">
              <a:ln>
                <a:noFill/>
              </a:ln>
              <a:solidFill>
                <a:prstClr val="black"/>
              </a:solidFill>
              <a:effectLst/>
              <a:uLnTx/>
              <a:uFillTx/>
              <a:cs typeface="Arial" panose="020B0604020202020204" pitchFamily="34" charset="0"/>
            </a:endParaRPr>
          </a:p>
        </p:txBody>
      </p:sp>
    </p:spTree>
    <p:extLst>
      <p:ext uri="{BB962C8B-B14F-4D97-AF65-F5344CB8AC3E}">
        <p14:creationId xmlns:p14="http://schemas.microsoft.com/office/powerpoint/2010/main" val="3317696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9512B88C-272E-D151-2687-F777BA2EB4C4}"/>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3F442588-9DC3-0E24-2540-437B4A2B1042}"/>
              </a:ext>
            </a:extLst>
          </p:cNvPr>
          <p:cNvSpPr txBox="1"/>
          <p:nvPr/>
        </p:nvSpPr>
        <p:spPr>
          <a:xfrm>
            <a:off x="83820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a:t>
            </a:r>
            <a:r>
              <a:rPr lang="en-US" sz="3200" b="1" dirty="0">
                <a:solidFill>
                  <a:srgbClr val="44546A">
                    <a:lumMod val="75000"/>
                  </a:srgbClr>
                </a:solidFill>
                <a:latin typeface="Aptos" panose="020B0004020202020204" pitchFamily="34" charset="0"/>
              </a:rPr>
              <a:t>2</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.5: Conclusions &amp; Indicated Action</a:t>
            </a:r>
            <a:r>
              <a:rPr lang="en-US" sz="3200" b="1" dirty="0">
                <a:solidFill>
                  <a:srgbClr val="44546A">
                    <a:lumMod val="75000"/>
                  </a:srgbClr>
                </a:solidFill>
                <a:latin typeface="Aptos" panose="020B0004020202020204" pitchFamily="34" charset="0"/>
              </a:rPr>
              <a:t> </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3" name="TextBox 2">
            <a:extLst>
              <a:ext uri="{FF2B5EF4-FFF2-40B4-BE49-F238E27FC236}">
                <a16:creationId xmlns:a16="http://schemas.microsoft.com/office/drawing/2014/main" id="{04A09747-8F99-67CC-4F77-3A4406F76F90}"/>
              </a:ext>
            </a:extLst>
          </p:cNvPr>
          <p:cNvSpPr txBox="1"/>
          <p:nvPr/>
        </p:nvSpPr>
        <p:spPr>
          <a:xfrm>
            <a:off x="0" y="791389"/>
            <a:ext cx="12192000" cy="6047809"/>
          </a:xfrm>
          <a:prstGeom prst="rect">
            <a:avLst/>
          </a:prstGeom>
          <a:solidFill>
            <a:srgbClr val="EAEFF8"/>
          </a:solidFill>
        </p:spPr>
        <p:txBody>
          <a:bodyPr wrap="square" rtlCol="0">
            <a:spAutoFit/>
          </a:bodyPr>
          <a:lstStyle/>
          <a:p>
            <a:pPr marR="0" lvl="0" algn="just" defTabSz="914400" rtl="0" eaLnBrk="1" fontAlgn="auto" latinLnBrk="0" hangingPunct="1">
              <a:lnSpc>
                <a:spcPct val="100000"/>
              </a:lnSpc>
              <a:spcBef>
                <a:spcPts val="0"/>
              </a:spcBef>
              <a:spcAft>
                <a:spcPts val="1200"/>
              </a:spcAft>
              <a:buClrTx/>
              <a:buSzPct val="88000"/>
              <a:tabLst/>
              <a:defRPr/>
            </a:pPr>
            <a:r>
              <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Conclusions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sample for pharmacies (retail, community or hospital) was largely drawn from Harare, Mashonaland East &amp; West provinces. Matabeleland provinces were the least represented because of  little business in the area.</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Over half of pharmacies engaged for the survey have been dealing with MCAZ for a period of more than 6 years which shows it’s an established market.</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most important customer service expectations by pharmacies include clear and complete communication, quick issuance of premises licenses and easy accessibility of information.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Premises license together with persons license are the big part of pharmacies operations and stakeholders expect these within 2 weeks of submitting applications.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Overall, pharmacies (retail, community or hospital) rated MCAZ better in 2024 on most of the customer service attributes compared to 2023 which then improved the overall customer satisfaction index.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governing body is doing exceptionally well on providing digital solutions (functional online submissions) which improves the stakeholder's experience.</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incidence of lodging queries was 8%, a drop from 17% in 2023 and subsequently the complaints resolution ratio went up from 59% to 83%.</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has a positive Net Promoter Score (53) a significant improvement from 35 in 2023. The regulator gained more brand promoters because of notable improvements of customer service attributes such as timeous issuance of operating licenses and effective communication.</a:t>
            </a:r>
            <a:endPar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R="0" lvl="0" algn="just" defTabSz="914400" rtl="0" eaLnBrk="1" fontAlgn="auto" latinLnBrk="0" hangingPunct="1">
              <a:lnSpc>
                <a:spcPct val="100000"/>
              </a:lnSpc>
              <a:spcBef>
                <a:spcPts val="0"/>
              </a:spcBef>
              <a:spcAft>
                <a:spcPts val="1200"/>
              </a:spcAft>
              <a:buClrTx/>
              <a:buSzPct val="88000"/>
              <a:tabLst/>
              <a:defRPr/>
            </a:pPr>
            <a:endPar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R="0" lvl="0" algn="just" defTabSz="914400" rtl="0" eaLnBrk="1" fontAlgn="auto" latinLnBrk="0" hangingPunct="1">
              <a:lnSpc>
                <a:spcPct val="100000"/>
              </a:lnSpc>
              <a:spcBef>
                <a:spcPts val="0"/>
              </a:spcBef>
              <a:spcAft>
                <a:spcPts val="1200"/>
              </a:spcAft>
              <a:buClrTx/>
              <a:buSzPct val="88000"/>
              <a:tabLst/>
              <a:defRPr/>
            </a:pPr>
            <a:r>
              <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Indicated action</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Conduct workshops to align the pharmacies of the MCAZ mandate &amp; details of the client services charter.</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Educate pharmacies on the use of digital platforms to submit their applications.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Intensify the inspections and take action against unlicensed premises.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i="1" dirty="0">
                <a:solidFill>
                  <a:prstClr val="black"/>
                </a:solidFill>
                <a:latin typeface="Aptos" panose="020B0004020202020204" pitchFamily="34" charset="0"/>
                <a:cs typeface="Arial" panose="020B0604020202020204" pitchFamily="34" charset="0"/>
              </a:rPr>
              <a:t>Monitor activities of inspectors to safeguard values of professionalism and accountability.</a:t>
            </a:r>
            <a:endPar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943958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0CCD0D32-A8C8-D4A3-7E63-8146A57C2C3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9C303DF-465F-6A3E-5439-39F3CA230296}"/>
              </a:ext>
            </a:extLst>
          </p:cNvPr>
          <p:cNvPicPr>
            <a:picLocks noChangeAspect="1"/>
          </p:cNvPicPr>
          <p:nvPr/>
        </p:nvPicPr>
        <p:blipFill>
          <a:blip r:embed="rId3"/>
          <a:stretch>
            <a:fillRect/>
          </a:stretch>
        </p:blipFill>
        <p:spPr>
          <a:xfrm>
            <a:off x="6395883" y="1056640"/>
            <a:ext cx="5796117" cy="3891280"/>
          </a:xfrm>
          <a:prstGeom prst="rect">
            <a:avLst/>
          </a:prstGeom>
        </p:spPr>
      </p:pic>
      <p:sp>
        <p:nvSpPr>
          <p:cNvPr id="9" name="TextBox 8">
            <a:extLst>
              <a:ext uri="{FF2B5EF4-FFF2-40B4-BE49-F238E27FC236}">
                <a16:creationId xmlns:a16="http://schemas.microsoft.com/office/drawing/2014/main" id="{568B226B-5AE8-3372-2392-464E26E23CBA}"/>
              </a:ext>
            </a:extLst>
          </p:cNvPr>
          <p:cNvSpPr txBox="1"/>
          <p:nvPr/>
        </p:nvSpPr>
        <p:spPr>
          <a:xfrm>
            <a:off x="0" y="2774582"/>
            <a:ext cx="7477760" cy="584775"/>
          </a:xfrm>
          <a:prstGeom prst="rect">
            <a:avLst/>
          </a:prstGeom>
          <a:solidFill>
            <a:srgbClr val="F6F8FC"/>
          </a:solidFill>
        </p:spPr>
        <p:txBody>
          <a:bodyPr wrap="square">
            <a:spAutoFit/>
          </a:bodyPr>
          <a:lstStyle/>
          <a:p>
            <a:r>
              <a:rPr lang="en-US" sz="3200" b="1" dirty="0">
                <a:solidFill>
                  <a:schemeClr val="tx2">
                    <a:lumMod val="75000"/>
                  </a:schemeClr>
                </a:solidFill>
                <a:latin typeface="Aptos" panose="020B0004020202020204" pitchFamily="34" charset="0"/>
              </a:rPr>
              <a:t>4.3.0: Dispensing Medical Practitioners </a:t>
            </a:r>
            <a:endParaRPr lang="en-ZW" sz="3200" b="1" dirty="0">
              <a:solidFill>
                <a:schemeClr val="tx2">
                  <a:lumMod val="75000"/>
                </a:schemeClr>
              </a:solidFill>
              <a:latin typeface="Aptos" panose="020B0004020202020204" pitchFamily="34" charset="0"/>
            </a:endParaRPr>
          </a:p>
        </p:txBody>
      </p:sp>
    </p:spTree>
    <p:extLst>
      <p:ext uri="{BB962C8B-B14F-4D97-AF65-F5344CB8AC3E}">
        <p14:creationId xmlns:p14="http://schemas.microsoft.com/office/powerpoint/2010/main" val="2837037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9B27E2C0-D96D-3180-0ACB-42BBF0AB954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F1D3ECF-4208-34D7-1938-9E60811608E9}"/>
              </a:ext>
            </a:extLst>
          </p:cNvPr>
          <p:cNvSpPr txBox="1"/>
          <p:nvPr/>
        </p:nvSpPr>
        <p:spPr>
          <a:xfrm>
            <a:off x="840327"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.3.1: Customer service expectations</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87804DD7-15E9-9E5C-E085-D6412E17A666}"/>
              </a:ext>
            </a:extLst>
          </p:cNvPr>
          <p:cNvSpPr txBox="1"/>
          <p:nvPr/>
        </p:nvSpPr>
        <p:spPr>
          <a:xfrm>
            <a:off x="114786" y="710348"/>
            <a:ext cx="5595134"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kumimoji="0" lang="en-GB" sz="1050" b="1" i="1" u="none" strike="noStrike" kern="1200" cap="none" spc="0" normalizeH="0" baseline="0" noProof="0" dirty="0">
                <a:ln>
                  <a:noFill/>
                </a:ln>
                <a:solidFill>
                  <a:prstClr val="black"/>
                </a:solidFill>
                <a:effectLst/>
                <a:uLnTx/>
                <a:uFillTx/>
                <a:latin typeface="Calibri" panose="020F0502020204030204"/>
                <a:ea typeface="+mn-ea"/>
                <a:cs typeface="+mn-cs"/>
              </a:rPr>
              <a:t> Qn: </a:t>
            </a: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When it comes to excellent customer service what do you expect from MCAZ?</a:t>
            </a:r>
          </a:p>
        </p:txBody>
      </p:sp>
      <p:graphicFrame>
        <p:nvGraphicFramePr>
          <p:cNvPr id="5" name="Chart 4">
            <a:extLst>
              <a:ext uri="{FF2B5EF4-FFF2-40B4-BE49-F238E27FC236}">
                <a16:creationId xmlns:a16="http://schemas.microsoft.com/office/drawing/2014/main" id="{D2BBC0C4-3477-970B-11DC-ED5CB6B7AAD8}"/>
              </a:ext>
            </a:extLst>
          </p:cNvPr>
          <p:cNvGraphicFramePr/>
          <p:nvPr>
            <p:extLst>
              <p:ext uri="{D42A27DB-BD31-4B8C-83A1-F6EECF244321}">
                <p14:modId xmlns:p14="http://schemas.microsoft.com/office/powerpoint/2010/main" val="4007373387"/>
              </p:ext>
            </p:extLst>
          </p:nvPr>
        </p:nvGraphicFramePr>
        <p:xfrm>
          <a:off x="1" y="1089837"/>
          <a:ext cx="12191999" cy="394471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06104931-C025-724D-3B6E-B38077723BEC}"/>
              </a:ext>
            </a:extLst>
          </p:cNvPr>
          <p:cNvSpPr txBox="1"/>
          <p:nvPr/>
        </p:nvSpPr>
        <p:spPr>
          <a:xfrm>
            <a:off x="0" y="5207239"/>
            <a:ext cx="12041262" cy="892552"/>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Dispensing medical practitioners consider quick timelines when issuing persons licenses, premises licenses, and functional online submissions as the most critical elements of customer service. </a:t>
            </a:r>
          </a:p>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As stakeholders are warming up to digital solutions and functional online submissions, online submissions status updates are among the priority customer service elements expected by DMPs. </a:t>
            </a:r>
          </a:p>
        </p:txBody>
      </p:sp>
      <p:sp>
        <p:nvSpPr>
          <p:cNvPr id="6" name="Cloud 5">
            <a:extLst>
              <a:ext uri="{FF2B5EF4-FFF2-40B4-BE49-F238E27FC236}">
                <a16:creationId xmlns:a16="http://schemas.microsoft.com/office/drawing/2014/main" id="{7205B8B2-2771-476F-7385-CB44C3DCF6B9}"/>
              </a:ext>
            </a:extLst>
          </p:cNvPr>
          <p:cNvSpPr/>
          <p:nvPr/>
        </p:nvSpPr>
        <p:spPr>
          <a:xfrm>
            <a:off x="8514079" y="710348"/>
            <a:ext cx="3423921" cy="1802825"/>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1" i="1" dirty="0">
              <a:solidFill>
                <a:prstClr val="black"/>
              </a:solidFill>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u="none" strike="noStrike" kern="1200" cap="none" spc="0" normalizeH="0" baseline="0" noProof="0" dirty="0">
                <a:ln>
                  <a:noFill/>
                </a:ln>
                <a:solidFill>
                  <a:prstClr val="black"/>
                </a:solidFill>
                <a:effectLst/>
                <a:uLnTx/>
                <a:uFillTx/>
                <a:cs typeface="Arial" panose="020B0604020202020204" pitchFamily="34" charset="0"/>
              </a:rPr>
              <a:t>“They are doing well but there are times when we send through documents for approval on new protocols or new amendments, MCAZ takes the longest time to review and approve new protocols. It takes 4 weeks for a sample protocol to up to 12 weeks for approval, yet in the recent years we have been experiencing  up to 6 months to a year for Ministry of Health approvals.”- </a:t>
            </a:r>
            <a:r>
              <a:rPr kumimoji="0" lang="en-US" sz="900" b="1" i="1" u="none" strike="noStrike" kern="1200" cap="none" spc="0" normalizeH="0" baseline="0" noProof="0" dirty="0">
                <a:ln>
                  <a:noFill/>
                </a:ln>
                <a:solidFill>
                  <a:prstClr val="black"/>
                </a:solidFill>
                <a:effectLst/>
                <a:uLnTx/>
                <a:uFillTx/>
                <a:cs typeface="Arial" panose="020B0604020202020204" pitchFamily="34" charset="0"/>
              </a:rPr>
              <a:t>DISPENSING MEDICAL PRACTITIONER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1" u="none" strike="noStrike" kern="1200" cap="none" spc="0" normalizeH="0" baseline="0" noProof="0" dirty="0">
              <a:ln>
                <a:noFill/>
              </a:ln>
              <a:solidFill>
                <a:prstClr val="black"/>
              </a:solidFill>
              <a:effectLst/>
              <a:uLnTx/>
              <a:uFillTx/>
              <a:cs typeface="Arial" panose="020B0604020202020204" pitchFamily="34" charset="0"/>
            </a:endParaRPr>
          </a:p>
        </p:txBody>
      </p:sp>
    </p:spTree>
    <p:extLst>
      <p:ext uri="{BB962C8B-B14F-4D97-AF65-F5344CB8AC3E}">
        <p14:creationId xmlns:p14="http://schemas.microsoft.com/office/powerpoint/2010/main" val="358075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7BAA2316-B6E1-6382-3B07-ECBAE0DCA0C8}"/>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18CEACD3-8265-64E2-7128-04EE6E319628}"/>
              </a:ext>
            </a:extLst>
          </p:cNvPr>
          <p:cNvGraphicFramePr>
            <a:graphicFrameLocks noGrp="1"/>
          </p:cNvGraphicFramePr>
          <p:nvPr>
            <p:extLst>
              <p:ext uri="{D42A27DB-BD31-4B8C-83A1-F6EECF244321}">
                <p14:modId xmlns:p14="http://schemas.microsoft.com/office/powerpoint/2010/main" val="2085972743"/>
              </p:ext>
            </p:extLst>
          </p:nvPr>
        </p:nvGraphicFramePr>
        <p:xfrm>
          <a:off x="0" y="1333294"/>
          <a:ext cx="12192000" cy="2212547"/>
        </p:xfrm>
        <a:graphic>
          <a:graphicData uri="http://schemas.openxmlformats.org/drawingml/2006/table">
            <a:tbl>
              <a:tblPr firstRow="1" bandRow="1">
                <a:tableStyleId>{5C22544A-7EE6-4342-B048-85BDC9FD1C3A}</a:tableStyleId>
              </a:tblPr>
              <a:tblGrid>
                <a:gridCol w="1232899">
                  <a:extLst>
                    <a:ext uri="{9D8B030D-6E8A-4147-A177-3AD203B41FA5}">
                      <a16:colId xmlns:a16="http://schemas.microsoft.com/office/drawing/2014/main" val="1585138812"/>
                    </a:ext>
                  </a:extLst>
                </a:gridCol>
                <a:gridCol w="1232899">
                  <a:extLst>
                    <a:ext uri="{9D8B030D-6E8A-4147-A177-3AD203B41FA5}">
                      <a16:colId xmlns:a16="http://schemas.microsoft.com/office/drawing/2014/main" val="163479587"/>
                    </a:ext>
                  </a:extLst>
                </a:gridCol>
                <a:gridCol w="1232899">
                  <a:extLst>
                    <a:ext uri="{9D8B030D-6E8A-4147-A177-3AD203B41FA5}">
                      <a16:colId xmlns:a16="http://schemas.microsoft.com/office/drawing/2014/main" val="984882600"/>
                    </a:ext>
                  </a:extLst>
                </a:gridCol>
                <a:gridCol w="1123308">
                  <a:extLst>
                    <a:ext uri="{9D8B030D-6E8A-4147-A177-3AD203B41FA5}">
                      <a16:colId xmlns:a16="http://schemas.microsoft.com/office/drawing/2014/main" val="2191500570"/>
                    </a:ext>
                  </a:extLst>
                </a:gridCol>
                <a:gridCol w="1296827">
                  <a:extLst>
                    <a:ext uri="{9D8B030D-6E8A-4147-A177-3AD203B41FA5}">
                      <a16:colId xmlns:a16="http://schemas.microsoft.com/office/drawing/2014/main" val="3744036715"/>
                    </a:ext>
                  </a:extLst>
                </a:gridCol>
                <a:gridCol w="1205501">
                  <a:extLst>
                    <a:ext uri="{9D8B030D-6E8A-4147-A177-3AD203B41FA5}">
                      <a16:colId xmlns:a16="http://schemas.microsoft.com/office/drawing/2014/main" val="2580023264"/>
                    </a:ext>
                  </a:extLst>
                </a:gridCol>
                <a:gridCol w="1141575">
                  <a:extLst>
                    <a:ext uri="{9D8B030D-6E8A-4147-A177-3AD203B41FA5}">
                      <a16:colId xmlns:a16="http://schemas.microsoft.com/office/drawing/2014/main" val="3583020443"/>
                    </a:ext>
                  </a:extLst>
                </a:gridCol>
                <a:gridCol w="1287694">
                  <a:extLst>
                    <a:ext uri="{9D8B030D-6E8A-4147-A177-3AD203B41FA5}">
                      <a16:colId xmlns:a16="http://schemas.microsoft.com/office/drawing/2014/main" val="2934405082"/>
                    </a:ext>
                  </a:extLst>
                </a:gridCol>
                <a:gridCol w="1223766">
                  <a:extLst>
                    <a:ext uri="{9D8B030D-6E8A-4147-A177-3AD203B41FA5}">
                      <a16:colId xmlns:a16="http://schemas.microsoft.com/office/drawing/2014/main" val="826918559"/>
                    </a:ext>
                  </a:extLst>
                </a:gridCol>
                <a:gridCol w="1214632">
                  <a:extLst>
                    <a:ext uri="{9D8B030D-6E8A-4147-A177-3AD203B41FA5}">
                      <a16:colId xmlns:a16="http://schemas.microsoft.com/office/drawing/2014/main" val="684967099"/>
                    </a:ext>
                  </a:extLst>
                </a:gridCol>
              </a:tblGrid>
              <a:tr h="1049813">
                <a:tc>
                  <a:txBody>
                    <a:bodyPr/>
                    <a:lstStyle/>
                    <a:p>
                      <a:pPr algn="l"/>
                      <a:r>
                        <a:rPr lang="en-ZW" sz="1300" b="1" dirty="0">
                          <a:latin typeface="Aptos" panose="020B0004020202020204" pitchFamily="34" charset="0"/>
                        </a:rPr>
                        <a:t>Period </a:t>
                      </a:r>
                    </a:p>
                  </a:txBody>
                  <a:tcPr>
                    <a:solidFill>
                      <a:srgbClr val="28669F"/>
                    </a:solidFill>
                  </a:tcPr>
                </a:tc>
                <a:tc>
                  <a:txBody>
                    <a:bodyPr/>
                    <a:lstStyle/>
                    <a:p>
                      <a:r>
                        <a:rPr lang="en-ZW" sz="1300" dirty="0">
                          <a:latin typeface="Aptos" panose="020B0004020202020204" pitchFamily="34" charset="0"/>
                        </a:rPr>
                        <a:t>Customer Satisfaction Index</a:t>
                      </a:r>
                    </a:p>
                  </a:txBody>
                  <a:tcPr>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Quick timelines when issuing persons licenses</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Quick timelines when issuing premises licenses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Functional online submissions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Quick customer complaint resolution.</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Staff responsiveness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Clear Guidelines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Online submissions status updates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Processes simplicity</a:t>
                      </a:r>
                    </a:p>
                  </a:txBody>
                  <a:tcPr marL="7620" marR="7620" marT="7620" marB="0">
                    <a:solidFill>
                      <a:srgbClr val="28669F"/>
                    </a:solidFill>
                  </a:tcPr>
                </a:tc>
                <a:extLst>
                  <a:ext uri="{0D108BD9-81ED-4DB2-BD59-A6C34878D82A}">
                    <a16:rowId xmlns:a16="http://schemas.microsoft.com/office/drawing/2014/main" val="3597878996"/>
                  </a:ext>
                </a:extLst>
              </a:tr>
              <a:tr h="581367">
                <a:tc>
                  <a:txBody>
                    <a:bodyPr/>
                    <a:lstStyle/>
                    <a:p>
                      <a:pPr algn="l"/>
                      <a:r>
                        <a:rPr lang="en-ZW" sz="1300" b="1" dirty="0">
                          <a:solidFill>
                            <a:schemeClr val="bg1"/>
                          </a:solidFill>
                          <a:latin typeface="Aptos" panose="020B0004020202020204" pitchFamily="34" charset="0"/>
                        </a:rPr>
                        <a:t>2024</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77%</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4.97</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5.10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5.45</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5.29</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5.46</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5.52</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5.31</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4.54</a:t>
                      </a:r>
                    </a:p>
                  </a:txBody>
                  <a:tcPr anchor="ctr">
                    <a:solidFill>
                      <a:srgbClr val="28669F"/>
                    </a:solidFill>
                  </a:tcPr>
                </a:tc>
                <a:extLst>
                  <a:ext uri="{0D108BD9-81ED-4DB2-BD59-A6C34878D82A}">
                    <a16:rowId xmlns:a16="http://schemas.microsoft.com/office/drawing/2014/main" val="179679015"/>
                  </a:ext>
                </a:extLst>
              </a:tr>
              <a:tr h="581367">
                <a:tc>
                  <a:txBody>
                    <a:bodyPr/>
                    <a:lstStyle/>
                    <a:p>
                      <a:pPr algn="l"/>
                      <a:r>
                        <a:rPr lang="en-ZW" sz="1300" b="1" dirty="0">
                          <a:solidFill>
                            <a:schemeClr val="bg1"/>
                          </a:solidFill>
                          <a:latin typeface="Aptos" panose="020B0004020202020204" pitchFamily="34" charset="0"/>
                        </a:rPr>
                        <a:t>2023</a:t>
                      </a:r>
                    </a:p>
                  </a:txBody>
                  <a:tcPr anchor="ctr">
                    <a:solidFill>
                      <a:srgbClr val="28669F"/>
                    </a:solidFill>
                  </a:tcPr>
                </a:tc>
                <a:tc>
                  <a:txBody>
                    <a:bodyPr/>
                    <a:lstStyle/>
                    <a:p>
                      <a:pPr algn="ctr"/>
                      <a:r>
                        <a:rPr lang="en-ZW" sz="1300" dirty="0">
                          <a:solidFill>
                            <a:schemeClr val="bg1"/>
                          </a:solidFill>
                          <a:latin typeface="Aptos" panose="020B0004020202020204" pitchFamily="34" charset="0"/>
                        </a:rPr>
                        <a:t>70%</a:t>
                      </a:r>
                    </a:p>
                  </a:txBody>
                  <a:tcPr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4.86</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4.86</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4.72</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4.61</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5.00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4.89</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4.32</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4.76</a:t>
                      </a:r>
                    </a:p>
                  </a:txBody>
                  <a:tcPr marL="7620" marR="7620" marT="7620" marB="0" anchor="ctr">
                    <a:solidFill>
                      <a:srgbClr val="28669F"/>
                    </a:solidFill>
                  </a:tcPr>
                </a:tc>
                <a:extLst>
                  <a:ext uri="{0D108BD9-81ED-4DB2-BD59-A6C34878D82A}">
                    <a16:rowId xmlns:a16="http://schemas.microsoft.com/office/drawing/2014/main" val="2929596575"/>
                  </a:ext>
                </a:extLst>
              </a:tr>
            </a:tbl>
          </a:graphicData>
        </a:graphic>
      </p:graphicFrame>
      <p:sp>
        <p:nvSpPr>
          <p:cNvPr id="9" name="TextBox 8">
            <a:extLst>
              <a:ext uri="{FF2B5EF4-FFF2-40B4-BE49-F238E27FC236}">
                <a16:creationId xmlns:a16="http://schemas.microsoft.com/office/drawing/2014/main" id="{C1FD3F01-E2C6-7268-C72C-93538653D3ED}"/>
              </a:ext>
            </a:extLst>
          </p:cNvPr>
          <p:cNvSpPr txBox="1"/>
          <p:nvPr/>
        </p:nvSpPr>
        <p:spPr>
          <a:xfrm>
            <a:off x="80772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.3.2: Performance on service expectations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7B7C686E-C724-7FEE-B69E-81C555309BDB}"/>
              </a:ext>
            </a:extLst>
          </p:cNvPr>
          <p:cNvSpPr txBox="1"/>
          <p:nvPr/>
        </p:nvSpPr>
        <p:spPr>
          <a:xfrm>
            <a:off x="0" y="720508"/>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 To what extent are you satisfied with each of the following attributes pertaining to MCAZ services on a scale ranging from – Extremely Dissatisfied [1], Dissatisfied [2], Dissatisfied to some extent [3], Indifferent [4], Satisfied to some extent [5], Satisfied [6], Very Satisfied [7]?</a:t>
            </a:r>
          </a:p>
        </p:txBody>
      </p:sp>
      <p:sp>
        <p:nvSpPr>
          <p:cNvPr id="2" name="TextBox 1">
            <a:extLst>
              <a:ext uri="{FF2B5EF4-FFF2-40B4-BE49-F238E27FC236}">
                <a16:creationId xmlns:a16="http://schemas.microsoft.com/office/drawing/2014/main" id="{E49F7D7A-C229-BC6E-363C-D4A6CE3C1A21}"/>
              </a:ext>
            </a:extLst>
          </p:cNvPr>
          <p:cNvSpPr txBox="1"/>
          <p:nvPr/>
        </p:nvSpPr>
        <p:spPr>
          <a:xfrm>
            <a:off x="0" y="3743129"/>
            <a:ext cx="9763760" cy="2908489"/>
          </a:xfrm>
          <a:prstGeom prst="rect">
            <a:avLst/>
          </a:prstGeom>
          <a:solidFill>
            <a:srgbClr val="F7F9FD"/>
          </a:solidFill>
        </p:spPr>
        <p:txBody>
          <a:bodyPr wrap="square">
            <a:spAutoFit/>
          </a:bodyPr>
          <a:lstStyle/>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Medicines Control Authority of Zimbabwe (MCAZ) performed better in 2024 on most of the customer service attributes compared to 2023 as per Dispensing Medical Practitioners ratings. The customer satisfaction index improved from 70% in 2023 to a 77% in 2024.</a:t>
            </a:r>
          </a:p>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regulatory board excelled on providing clear guidelines to the stakeholders and pleasant staff attitude (responsiveness). </a:t>
            </a:r>
          </a:p>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time taken to resolve customer complaints significantly improved which resulted in overall better complaints resolution experience.</a:t>
            </a:r>
          </a:p>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following were identified as key pain points;</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Lack of feedback on registration </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Portal glitches</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Lack of proper engagement – advised to leave queries by the gate</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Complicated subscription process</a:t>
            </a:r>
          </a:p>
          <a:p>
            <a:pPr marL="742950" lvl="1" indent="-285750" algn="just">
              <a:spcAft>
                <a:spcPts val="600"/>
              </a:spcAft>
              <a:buSzPct val="88000"/>
              <a:buFont typeface="Wingdings" panose="05000000000000000000" pitchFamily="2" charset="2"/>
              <a:buChar char="ü"/>
              <a:defRPr/>
            </a:pPr>
            <a:endParaRPr lang="en-US" sz="1300" dirty="0">
              <a:solidFill>
                <a:prstClr val="black"/>
              </a:solidFill>
              <a:latin typeface="Aptos" panose="020B0004020202020204" pitchFamily="34" charset="0"/>
              <a:cs typeface="Arial" panose="020B0604020202020204" pitchFamily="34" charset="0"/>
            </a:endParaRPr>
          </a:p>
        </p:txBody>
      </p:sp>
      <p:sp>
        <p:nvSpPr>
          <p:cNvPr id="3" name="Cloud 2">
            <a:extLst>
              <a:ext uri="{FF2B5EF4-FFF2-40B4-BE49-F238E27FC236}">
                <a16:creationId xmlns:a16="http://schemas.microsoft.com/office/drawing/2014/main" id="{8CCF049E-217C-57A5-50B8-A5EE4E0F47CD}"/>
              </a:ext>
            </a:extLst>
          </p:cNvPr>
          <p:cNvSpPr/>
          <p:nvPr/>
        </p:nvSpPr>
        <p:spPr>
          <a:xfrm>
            <a:off x="9245600" y="4620466"/>
            <a:ext cx="2946400" cy="1656080"/>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cs typeface="Arial" panose="020B0604020202020204" pitchFamily="34" charset="0"/>
              </a:rPr>
              <a:t>“MCAZ, in terms of the people on the ground managing the operations, are very cordial and open. They are always willing to help and serve. I really haven’t had any challenges with them.” </a:t>
            </a:r>
            <a:r>
              <a:rPr kumimoji="0" lang="en-US" sz="1000" b="1" u="none" strike="noStrike" kern="1200" cap="none" spc="0" normalizeH="0" baseline="0" noProof="0" dirty="0">
                <a:ln>
                  <a:noFill/>
                </a:ln>
                <a:solidFill>
                  <a:prstClr val="black"/>
                </a:solidFill>
                <a:effectLst/>
                <a:uLnTx/>
                <a:uFillTx/>
                <a:cs typeface="Arial" panose="020B0604020202020204" pitchFamily="34" charset="0"/>
              </a:rPr>
              <a:t>DISPENSING MEDICAL PRACTITIONER</a:t>
            </a:r>
            <a:endParaRPr kumimoji="0" lang="en-ZW" sz="1000" b="1" u="none" strike="noStrike" kern="1200" cap="none" spc="0" normalizeH="0" baseline="0" noProof="0" dirty="0">
              <a:ln>
                <a:noFill/>
              </a:ln>
              <a:solidFill>
                <a:prstClr val="black"/>
              </a:solidFill>
              <a:effectLst/>
              <a:uLnTx/>
              <a:uFillTx/>
              <a:cs typeface="Arial" panose="020B0604020202020204" pitchFamily="34" charset="0"/>
            </a:endParaRPr>
          </a:p>
        </p:txBody>
      </p:sp>
    </p:spTree>
    <p:extLst>
      <p:ext uri="{BB962C8B-B14F-4D97-AF65-F5344CB8AC3E}">
        <p14:creationId xmlns:p14="http://schemas.microsoft.com/office/powerpoint/2010/main" val="2277240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51CB6A59-5361-A3BA-D883-1A5059BBC88A}"/>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AD4E682-F7CE-72B5-5334-FD7EABC67225}"/>
              </a:ext>
            </a:extLst>
          </p:cNvPr>
          <p:cNvSpPr txBox="1"/>
          <p:nvPr/>
        </p:nvSpPr>
        <p:spPr>
          <a:xfrm>
            <a:off x="817880" y="0"/>
            <a:ext cx="863895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dirty="0">
                <a:solidFill>
                  <a:srgbClr val="44546A">
                    <a:lumMod val="75000"/>
                  </a:srgbClr>
                </a:solidFill>
                <a:latin typeface="Aptos" panose="020B0004020202020204" pitchFamily="34" charset="0"/>
              </a:rPr>
              <a:t>4</a:t>
            </a:r>
            <a:r>
              <a:rPr kumimoji="0" lang="en-US"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.3.3: </a:t>
            </a:r>
            <a:r>
              <a:rPr lang="en-US" sz="3000" b="1" dirty="0">
                <a:solidFill>
                  <a:srgbClr val="44546A">
                    <a:lumMod val="75000"/>
                  </a:srgbClr>
                </a:solidFill>
                <a:latin typeface="Aptos" panose="020B0004020202020204" pitchFamily="34" charset="0"/>
              </a:rPr>
              <a:t>Complaints Resolution Ratio</a:t>
            </a:r>
            <a:endParaRPr kumimoji="0" lang="en-ZW"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28502918-C412-2DF5-A5B8-AD6E89FF4765}"/>
              </a:ext>
            </a:extLst>
          </p:cNvPr>
          <p:cNvSpPr txBox="1"/>
          <p:nvPr/>
        </p:nvSpPr>
        <p:spPr>
          <a:xfrm>
            <a:off x="0" y="872908"/>
            <a:ext cx="4765040"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Did you lodge any query/complaint with MCAZ in the last 6 months?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1" dirty="0">
                <a:solidFill>
                  <a:prstClr val="black"/>
                </a:solidFill>
                <a:latin typeface="Calibri" panose="020F0502020204030204"/>
              </a:rPr>
              <a:t>Qn: Was the query/complaint resolved to your satisfaction?</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40E485F-53D6-D1EE-F7A6-3799FEEDE228}"/>
              </a:ext>
            </a:extLst>
          </p:cNvPr>
          <p:cNvSpPr txBox="1"/>
          <p:nvPr/>
        </p:nvSpPr>
        <p:spPr>
          <a:xfrm>
            <a:off x="6858000" y="952986"/>
            <a:ext cx="4620260" cy="2553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1" dirty="0">
                <a:solidFill>
                  <a:prstClr val="black"/>
                </a:solidFill>
                <a:latin typeface="Calibri" panose="020F0502020204030204"/>
              </a:rPr>
              <a:t>Qn: was the nature of the query?</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1" name="Content Placeholder 5">
            <a:extLst>
              <a:ext uri="{FF2B5EF4-FFF2-40B4-BE49-F238E27FC236}">
                <a16:creationId xmlns:a16="http://schemas.microsoft.com/office/drawing/2014/main" id="{BE95B1FE-C275-3258-731E-4CA2B08F10FE}"/>
              </a:ext>
            </a:extLst>
          </p:cNvPr>
          <p:cNvGraphicFramePr>
            <a:graphicFrameLocks/>
          </p:cNvGraphicFramePr>
          <p:nvPr>
            <p:extLst>
              <p:ext uri="{D42A27DB-BD31-4B8C-83A1-F6EECF244321}">
                <p14:modId xmlns:p14="http://schemas.microsoft.com/office/powerpoint/2010/main" val="1500265308"/>
              </p:ext>
            </p:extLst>
          </p:nvPr>
        </p:nvGraphicFramePr>
        <p:xfrm>
          <a:off x="6939280" y="1421235"/>
          <a:ext cx="5130800" cy="2165245"/>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69D834D9-E21D-38FB-8E20-2767ACEC2A00}"/>
              </a:ext>
            </a:extLst>
          </p:cNvPr>
          <p:cNvSpPr txBox="1"/>
          <p:nvPr/>
        </p:nvSpPr>
        <p:spPr>
          <a:xfrm>
            <a:off x="0" y="3947499"/>
            <a:ext cx="12070080" cy="1354217"/>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incidence of lodging queries by Dispensing Medical Practitioners went down by half in 2024.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Following a drop of number of queries received, the regulator was more effective in resolving the few posted cases to take the resolution rate up to 72% from 56%.</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 Popular customer complaints were of a service nature.</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Top queries registered were about license renewal process, CR114 Form, response on emails, guidelines, etc.</a:t>
            </a:r>
          </a:p>
        </p:txBody>
      </p:sp>
      <p:graphicFrame>
        <p:nvGraphicFramePr>
          <p:cNvPr id="6" name="Table 5">
            <a:extLst>
              <a:ext uri="{FF2B5EF4-FFF2-40B4-BE49-F238E27FC236}">
                <a16:creationId xmlns:a16="http://schemas.microsoft.com/office/drawing/2014/main" id="{5DB53555-3B51-9D35-60AD-C864296A946C}"/>
              </a:ext>
            </a:extLst>
          </p:cNvPr>
          <p:cNvGraphicFramePr>
            <a:graphicFrameLocks noGrp="1"/>
          </p:cNvGraphicFramePr>
          <p:nvPr>
            <p:extLst>
              <p:ext uri="{D42A27DB-BD31-4B8C-83A1-F6EECF244321}">
                <p14:modId xmlns:p14="http://schemas.microsoft.com/office/powerpoint/2010/main" val="3745466578"/>
              </p:ext>
            </p:extLst>
          </p:nvPr>
        </p:nvGraphicFramePr>
        <p:xfrm>
          <a:off x="121920" y="1421234"/>
          <a:ext cx="6410961" cy="2165245"/>
        </p:xfrm>
        <a:graphic>
          <a:graphicData uri="http://schemas.openxmlformats.org/drawingml/2006/table">
            <a:tbl>
              <a:tblPr firstRow="1" bandRow="1">
                <a:tableStyleId>{5940675A-B579-460E-94D1-54222C63F5DA}</a:tableStyleId>
              </a:tblPr>
              <a:tblGrid>
                <a:gridCol w="1718657">
                  <a:extLst>
                    <a:ext uri="{9D8B030D-6E8A-4147-A177-3AD203B41FA5}">
                      <a16:colId xmlns:a16="http://schemas.microsoft.com/office/drawing/2014/main" val="2045885161"/>
                    </a:ext>
                  </a:extLst>
                </a:gridCol>
                <a:gridCol w="2621553">
                  <a:extLst>
                    <a:ext uri="{9D8B030D-6E8A-4147-A177-3AD203B41FA5}">
                      <a16:colId xmlns:a16="http://schemas.microsoft.com/office/drawing/2014/main" val="3431045531"/>
                    </a:ext>
                  </a:extLst>
                </a:gridCol>
                <a:gridCol w="1045834">
                  <a:extLst>
                    <a:ext uri="{9D8B030D-6E8A-4147-A177-3AD203B41FA5}">
                      <a16:colId xmlns:a16="http://schemas.microsoft.com/office/drawing/2014/main" val="701748822"/>
                    </a:ext>
                  </a:extLst>
                </a:gridCol>
                <a:gridCol w="1024917">
                  <a:extLst>
                    <a:ext uri="{9D8B030D-6E8A-4147-A177-3AD203B41FA5}">
                      <a16:colId xmlns:a16="http://schemas.microsoft.com/office/drawing/2014/main" val="1015951330"/>
                    </a:ext>
                  </a:extLst>
                </a:gridCol>
              </a:tblGrid>
              <a:tr h="926193">
                <a:tc rowSpan="3">
                  <a:txBody>
                    <a:bodyPr/>
                    <a:lstStyle/>
                    <a:p>
                      <a:pPr algn="l"/>
                      <a:r>
                        <a:rPr lang="en-US" sz="1300" b="1" dirty="0">
                          <a:solidFill>
                            <a:schemeClr val="bg1"/>
                          </a:solidFill>
                          <a:latin typeface="Aptos" panose="020B0004020202020204" pitchFamily="34" charset="0"/>
                          <a:cs typeface="Arial" panose="020B0604020202020204" pitchFamily="34" charset="0"/>
                        </a:rPr>
                        <a:t>Complaints Resolution Ratio</a:t>
                      </a:r>
                    </a:p>
                  </a:txBody>
                  <a:tcPr marL="77418" marR="77418" marT="38709" marB="38709" anchor="ctr">
                    <a:solidFill>
                      <a:srgbClr val="28669F"/>
                    </a:solidFill>
                  </a:tcPr>
                </a:tc>
                <a:tc>
                  <a:txBody>
                    <a:bodyPr/>
                    <a:lstStyle/>
                    <a:p>
                      <a:pPr algn="l"/>
                      <a:r>
                        <a:rPr lang="en-US" sz="1300" b="1" dirty="0">
                          <a:solidFill>
                            <a:schemeClr val="bg1"/>
                          </a:solidFill>
                          <a:latin typeface="Aptos" panose="020B0004020202020204" pitchFamily="34" charset="0"/>
                          <a:cs typeface="Arial" panose="020B0604020202020204" pitchFamily="34" charset="0"/>
                        </a:rPr>
                        <a:t>Dispensing Medical Practioners</a:t>
                      </a:r>
                    </a:p>
                  </a:txBody>
                  <a:tcPr marL="77418" marR="77418" marT="38709" marB="38709" anchor="ctr">
                    <a:solidFill>
                      <a:srgbClr val="28669F"/>
                    </a:solidFill>
                  </a:tcPr>
                </a:tc>
                <a:tc>
                  <a:txBody>
                    <a:bodyPr/>
                    <a:lstStyle/>
                    <a:p>
                      <a:pPr algn="ctr"/>
                      <a:r>
                        <a:rPr lang="en-ZW" sz="1300" b="0" dirty="0">
                          <a:solidFill>
                            <a:schemeClr val="bg1"/>
                          </a:solidFill>
                          <a:latin typeface="Aptos" panose="020B0004020202020204" pitchFamily="34" charset="0"/>
                        </a:rPr>
                        <a:t>2023</a:t>
                      </a:r>
                    </a:p>
                  </a:txBody>
                  <a:tcPr marL="77418" marR="77418" marT="38709" marB="38709" anchor="ctr">
                    <a:solidFill>
                      <a:srgbClr val="28669F"/>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28669F"/>
                    </a:solidFill>
                  </a:tcPr>
                </a:tc>
                <a:extLst>
                  <a:ext uri="{0D108BD9-81ED-4DB2-BD59-A6C34878D82A}">
                    <a16:rowId xmlns:a16="http://schemas.microsoft.com/office/drawing/2014/main" val="4244009418"/>
                  </a:ext>
                </a:extLst>
              </a:tr>
              <a:tr h="619526">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Complaints lodged</a:t>
                      </a: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15%</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7%</a:t>
                      </a:r>
                    </a:p>
                  </a:txBody>
                  <a:tcPr marL="77418" marR="77418" marT="38709" marB="38709" anchor="ctr">
                    <a:solidFill>
                      <a:schemeClr val="bg1"/>
                    </a:solidFill>
                  </a:tcPr>
                </a:tc>
                <a:extLst>
                  <a:ext uri="{0D108BD9-81ED-4DB2-BD59-A6C34878D82A}">
                    <a16:rowId xmlns:a16="http://schemas.microsoft.com/office/drawing/2014/main" val="3328424696"/>
                  </a:ext>
                </a:extLst>
              </a:tr>
              <a:tr h="619526">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Query resolution</a:t>
                      </a: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56%</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72%</a:t>
                      </a:r>
                    </a:p>
                  </a:txBody>
                  <a:tcPr marL="77418" marR="77418" marT="38709" marB="38709" anchor="ctr">
                    <a:solidFill>
                      <a:schemeClr val="bg1"/>
                    </a:solidFill>
                  </a:tcPr>
                </a:tc>
                <a:extLst>
                  <a:ext uri="{0D108BD9-81ED-4DB2-BD59-A6C34878D82A}">
                    <a16:rowId xmlns:a16="http://schemas.microsoft.com/office/drawing/2014/main" val="3539031878"/>
                  </a:ext>
                </a:extLst>
              </a:tr>
            </a:tbl>
          </a:graphicData>
        </a:graphic>
      </p:graphicFrame>
    </p:spTree>
    <p:extLst>
      <p:ext uri="{BB962C8B-B14F-4D97-AF65-F5344CB8AC3E}">
        <p14:creationId xmlns:p14="http://schemas.microsoft.com/office/powerpoint/2010/main" val="2382020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3AE30-2E2B-6211-679D-8A08ACE016F3}"/>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F1398C5-DCCF-4418-A601-A001BCD18C50}"/>
              </a:ext>
            </a:extLst>
          </p:cNvPr>
          <p:cNvSpPr txBox="1"/>
          <p:nvPr/>
        </p:nvSpPr>
        <p:spPr>
          <a:xfrm>
            <a:off x="838200" y="0"/>
            <a:ext cx="8349668" cy="5309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30" b="1" dirty="0">
                <a:solidFill>
                  <a:srgbClr val="44546A">
                    <a:lumMod val="75000"/>
                  </a:srgbClr>
                </a:solidFill>
                <a:latin typeface="Aptos" panose="020B0004020202020204" pitchFamily="34" charset="0"/>
              </a:rPr>
              <a:t>4</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.3.4: </a:t>
            </a:r>
            <a:r>
              <a:rPr lang="en-US" sz="2830" b="1" dirty="0">
                <a:solidFill>
                  <a:srgbClr val="44546A">
                    <a:lumMod val="75000"/>
                  </a:srgbClr>
                </a:solidFill>
                <a:latin typeface="Aptos" panose="020B0004020202020204" pitchFamily="34" charset="0"/>
              </a:rPr>
              <a:t>Net Promoter Score | Customer Effort Score </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r>
              <a:rPr lang="en-US" sz="2830" b="1" dirty="0">
                <a:solidFill>
                  <a:srgbClr val="44546A">
                    <a:lumMod val="75000"/>
                  </a:srgbClr>
                </a:solidFill>
                <a:latin typeface="Aptos" panose="020B0004020202020204" pitchFamily="34" charset="0"/>
              </a:rPr>
              <a:t> </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E73DDED9-6C1B-1687-2B0A-B5CF46E5DB6A}"/>
              </a:ext>
            </a:extLst>
          </p:cNvPr>
          <p:cNvSpPr txBox="1"/>
          <p:nvPr/>
        </p:nvSpPr>
        <p:spPr>
          <a:xfrm>
            <a:off x="99288" y="4393413"/>
            <a:ext cx="6471920" cy="1692771"/>
          </a:xfrm>
          <a:prstGeom prst="rect">
            <a:avLst/>
          </a:prstGeom>
          <a:solidFill>
            <a:srgbClr val="FEFEFF"/>
          </a:solid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Medicines Control Authority of Zimbabwe has a positive Net Promoter Score (54) in 2024 which is a significant improvement </a:t>
            </a:r>
            <a:r>
              <a:rPr lang="en-US" sz="1300" dirty="0">
                <a:solidFill>
                  <a:prstClr val="black"/>
                </a:solidFill>
                <a:latin typeface="Aptos" panose="020B0004020202020204" pitchFamily="34" charset="0"/>
                <a:cs typeface="Arial" panose="020B0604020202020204" pitchFamily="34" charset="0"/>
              </a:rPr>
              <a:t>from 35 in 2023. </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happiest dispensing medical practitioners (brand promoters) are excited with clear guidelines, pleasant staff attitude and staff knowledge.</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unhappy DMPs (brand detractors) are concerned about complicated process particularly on subscriptions.</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customer effort score went up from 78% to 83% in 2024 due to availability of online platforms despite some glitches.</a:t>
            </a:r>
            <a:endPar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p:txBody>
      </p:sp>
      <p:graphicFrame>
        <p:nvGraphicFramePr>
          <p:cNvPr id="5" name="Chart 4">
            <a:extLst>
              <a:ext uri="{FF2B5EF4-FFF2-40B4-BE49-F238E27FC236}">
                <a16:creationId xmlns:a16="http://schemas.microsoft.com/office/drawing/2014/main" id="{BDFB2A99-D548-84D9-5F34-8A1EE6FC65A4}"/>
              </a:ext>
            </a:extLst>
          </p:cNvPr>
          <p:cNvGraphicFramePr>
            <a:graphicFrameLocks/>
          </p:cNvGraphicFramePr>
          <p:nvPr>
            <p:extLst>
              <p:ext uri="{D42A27DB-BD31-4B8C-83A1-F6EECF244321}">
                <p14:modId xmlns:p14="http://schemas.microsoft.com/office/powerpoint/2010/main" val="2306751013"/>
              </p:ext>
            </p:extLst>
          </p:nvPr>
        </p:nvGraphicFramePr>
        <p:xfrm>
          <a:off x="71119" y="2654725"/>
          <a:ext cx="11156612" cy="160860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a:extLst>
              <a:ext uri="{FF2B5EF4-FFF2-40B4-BE49-F238E27FC236}">
                <a16:creationId xmlns:a16="http://schemas.microsoft.com/office/drawing/2014/main" id="{8A23F99A-EBA4-BC7F-9762-3108C4D46777}"/>
              </a:ext>
            </a:extLst>
          </p:cNvPr>
          <p:cNvGraphicFramePr>
            <a:graphicFrameLocks noGrp="1"/>
          </p:cNvGraphicFramePr>
          <p:nvPr>
            <p:extLst>
              <p:ext uri="{D42A27DB-BD31-4B8C-83A1-F6EECF244321}">
                <p14:modId xmlns:p14="http://schemas.microsoft.com/office/powerpoint/2010/main" val="109475095"/>
              </p:ext>
            </p:extLst>
          </p:nvPr>
        </p:nvGraphicFramePr>
        <p:xfrm>
          <a:off x="349102" y="1830516"/>
          <a:ext cx="10868473" cy="414844"/>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988043">
                  <a:extLst>
                    <a:ext uri="{9D8B030D-6E8A-4147-A177-3AD203B41FA5}">
                      <a16:colId xmlns:a16="http://schemas.microsoft.com/office/drawing/2014/main" val="2959958400"/>
                    </a:ext>
                  </a:extLst>
                </a:gridCol>
                <a:gridCol w="988043">
                  <a:extLst>
                    <a:ext uri="{9D8B030D-6E8A-4147-A177-3AD203B41FA5}">
                      <a16:colId xmlns:a16="http://schemas.microsoft.com/office/drawing/2014/main" val="20000"/>
                    </a:ext>
                  </a:extLst>
                </a:gridCol>
                <a:gridCol w="988043">
                  <a:extLst>
                    <a:ext uri="{9D8B030D-6E8A-4147-A177-3AD203B41FA5}">
                      <a16:colId xmlns:a16="http://schemas.microsoft.com/office/drawing/2014/main" val="20001"/>
                    </a:ext>
                  </a:extLst>
                </a:gridCol>
                <a:gridCol w="988043">
                  <a:extLst>
                    <a:ext uri="{9D8B030D-6E8A-4147-A177-3AD203B41FA5}">
                      <a16:colId xmlns:a16="http://schemas.microsoft.com/office/drawing/2014/main" val="20002"/>
                    </a:ext>
                  </a:extLst>
                </a:gridCol>
                <a:gridCol w="988043">
                  <a:extLst>
                    <a:ext uri="{9D8B030D-6E8A-4147-A177-3AD203B41FA5}">
                      <a16:colId xmlns:a16="http://schemas.microsoft.com/office/drawing/2014/main" val="20003"/>
                    </a:ext>
                  </a:extLst>
                </a:gridCol>
                <a:gridCol w="988043">
                  <a:extLst>
                    <a:ext uri="{9D8B030D-6E8A-4147-A177-3AD203B41FA5}">
                      <a16:colId xmlns:a16="http://schemas.microsoft.com/office/drawing/2014/main" val="20004"/>
                    </a:ext>
                  </a:extLst>
                </a:gridCol>
                <a:gridCol w="988043">
                  <a:extLst>
                    <a:ext uri="{9D8B030D-6E8A-4147-A177-3AD203B41FA5}">
                      <a16:colId xmlns:a16="http://schemas.microsoft.com/office/drawing/2014/main" val="20005"/>
                    </a:ext>
                  </a:extLst>
                </a:gridCol>
                <a:gridCol w="988043">
                  <a:extLst>
                    <a:ext uri="{9D8B030D-6E8A-4147-A177-3AD203B41FA5}">
                      <a16:colId xmlns:a16="http://schemas.microsoft.com/office/drawing/2014/main" val="20006"/>
                    </a:ext>
                  </a:extLst>
                </a:gridCol>
                <a:gridCol w="988043">
                  <a:extLst>
                    <a:ext uri="{9D8B030D-6E8A-4147-A177-3AD203B41FA5}">
                      <a16:colId xmlns:a16="http://schemas.microsoft.com/office/drawing/2014/main" val="20007"/>
                    </a:ext>
                  </a:extLst>
                </a:gridCol>
                <a:gridCol w="988043">
                  <a:extLst>
                    <a:ext uri="{9D8B030D-6E8A-4147-A177-3AD203B41FA5}">
                      <a16:colId xmlns:a16="http://schemas.microsoft.com/office/drawing/2014/main" val="20008"/>
                    </a:ext>
                  </a:extLst>
                </a:gridCol>
                <a:gridCol w="988043">
                  <a:extLst>
                    <a:ext uri="{9D8B030D-6E8A-4147-A177-3AD203B41FA5}">
                      <a16:colId xmlns:a16="http://schemas.microsoft.com/office/drawing/2014/main" val="20009"/>
                    </a:ext>
                  </a:extLst>
                </a:gridCol>
              </a:tblGrid>
              <a:tr h="414844">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0</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2</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3</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4</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5</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6</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7</a:t>
                      </a:r>
                    </a:p>
                  </a:txBody>
                  <a:tcPr marL="50737" marR="50737" marT="25400" marB="25400" anchor="ctr">
                    <a:solidFill>
                      <a:srgbClr val="FFC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8</a:t>
                      </a:r>
                    </a:p>
                  </a:txBody>
                  <a:tcPr marL="50737" marR="50737" marT="25400" marB="25400" anchor="ctr">
                    <a:solidFill>
                      <a:srgbClr val="FFC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9</a:t>
                      </a:r>
                    </a:p>
                  </a:txBody>
                  <a:tcPr marL="50737" marR="50737" marT="25400" marB="25400" anchor="ctr">
                    <a:solidFill>
                      <a:srgbClr val="00B05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10</a:t>
                      </a:r>
                    </a:p>
                  </a:txBody>
                  <a:tcPr marL="50737" marR="50737" marT="25400" marB="25400" anchor="ctr">
                    <a:solidFill>
                      <a:srgbClr val="00B050"/>
                    </a:solidFill>
                  </a:tcPr>
                </a:tc>
                <a:extLst>
                  <a:ext uri="{0D108BD9-81ED-4DB2-BD59-A6C34878D82A}">
                    <a16:rowId xmlns:a16="http://schemas.microsoft.com/office/drawing/2014/main" val="10000"/>
                  </a:ext>
                </a:extLst>
              </a:tr>
            </a:tbl>
          </a:graphicData>
        </a:graphic>
      </p:graphicFrame>
      <p:sp>
        <p:nvSpPr>
          <p:cNvPr id="7" name="TextBox 6">
            <a:extLst>
              <a:ext uri="{FF2B5EF4-FFF2-40B4-BE49-F238E27FC236}">
                <a16:creationId xmlns:a16="http://schemas.microsoft.com/office/drawing/2014/main" id="{2B13DD70-12F7-C393-D407-02307F4B4E5B}"/>
              </a:ext>
            </a:extLst>
          </p:cNvPr>
          <p:cNvSpPr txBox="1"/>
          <p:nvPr/>
        </p:nvSpPr>
        <p:spPr>
          <a:xfrm>
            <a:off x="239492" y="2308434"/>
            <a:ext cx="4379154" cy="228292"/>
          </a:xfrm>
          <a:prstGeom prst="rect">
            <a:avLst/>
          </a:prstGeom>
          <a:noFill/>
        </p:spPr>
        <p:txBody>
          <a:bodyPr wrap="square" lIns="58443" tIns="29222" rIns="58443" bIns="29222" rtlCol="0">
            <a:spAutoFit/>
          </a:bodyPr>
          <a:lstStyle/>
          <a:p>
            <a:pPr defTabSz="609630">
              <a:defRPr/>
            </a:pPr>
            <a:r>
              <a:rPr lang="en-GB" sz="1100" b="1" u="sng" dirty="0">
                <a:solidFill>
                  <a:prstClr val="black"/>
                </a:solidFill>
                <a:latin typeface="Aptos" panose="020B0004020202020204" pitchFamily="34" charset="0"/>
                <a:cs typeface="Calibri" panose="020F0502020204030204" pitchFamily="34" charset="0"/>
              </a:rPr>
              <a:t>FORMULA FOR NPS = PROMOTERS - DETRACTORS </a:t>
            </a:r>
          </a:p>
        </p:txBody>
      </p:sp>
      <p:sp>
        <p:nvSpPr>
          <p:cNvPr id="8" name="Right Brace 7">
            <a:extLst>
              <a:ext uri="{FF2B5EF4-FFF2-40B4-BE49-F238E27FC236}">
                <a16:creationId xmlns:a16="http://schemas.microsoft.com/office/drawing/2014/main" id="{D8D85C12-02DA-6481-4E2F-A8E0F684DAB2}"/>
              </a:ext>
            </a:extLst>
          </p:cNvPr>
          <p:cNvSpPr/>
          <p:nvPr/>
        </p:nvSpPr>
        <p:spPr>
          <a:xfrm rot="16200000">
            <a:off x="3566125" y="-1272651"/>
            <a:ext cx="341364" cy="5877654"/>
          </a:xfrm>
          <a:prstGeom prst="rightBrace">
            <a:avLst>
              <a:gd name="adj1" fmla="val 8333"/>
              <a:gd name="adj2" fmla="val 49829"/>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0" name="Right Brace 9">
            <a:extLst>
              <a:ext uri="{FF2B5EF4-FFF2-40B4-BE49-F238E27FC236}">
                <a16:creationId xmlns:a16="http://schemas.microsoft.com/office/drawing/2014/main" id="{36B09852-37C1-E6ED-8397-FDB5C9468942}"/>
              </a:ext>
            </a:extLst>
          </p:cNvPr>
          <p:cNvSpPr/>
          <p:nvPr/>
        </p:nvSpPr>
        <p:spPr>
          <a:xfrm rot="16200000">
            <a:off x="8359507" y="1011301"/>
            <a:ext cx="332696"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1" name="Right Brace 10">
            <a:extLst>
              <a:ext uri="{FF2B5EF4-FFF2-40B4-BE49-F238E27FC236}">
                <a16:creationId xmlns:a16="http://schemas.microsoft.com/office/drawing/2014/main" id="{25DD6C43-084B-9173-A01D-9E015D8C3550}"/>
              </a:ext>
            </a:extLst>
          </p:cNvPr>
          <p:cNvSpPr/>
          <p:nvPr/>
        </p:nvSpPr>
        <p:spPr>
          <a:xfrm rot="16200000">
            <a:off x="10335483" y="1031125"/>
            <a:ext cx="341362"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2" name="TextBox 11">
            <a:extLst>
              <a:ext uri="{FF2B5EF4-FFF2-40B4-BE49-F238E27FC236}">
                <a16:creationId xmlns:a16="http://schemas.microsoft.com/office/drawing/2014/main" id="{281CE9B2-23E0-0B9C-7C2F-3F8C0E1DC335}"/>
              </a:ext>
            </a:extLst>
          </p:cNvPr>
          <p:cNvSpPr txBox="1"/>
          <p:nvPr/>
        </p:nvSpPr>
        <p:spPr>
          <a:xfrm>
            <a:off x="3335248" y="1324953"/>
            <a:ext cx="985628"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DETRACTORS </a:t>
            </a:r>
          </a:p>
        </p:txBody>
      </p:sp>
      <p:sp>
        <p:nvSpPr>
          <p:cNvPr id="13" name="TextBox 12">
            <a:extLst>
              <a:ext uri="{FF2B5EF4-FFF2-40B4-BE49-F238E27FC236}">
                <a16:creationId xmlns:a16="http://schemas.microsoft.com/office/drawing/2014/main" id="{842DB178-54A7-802A-CF2D-DE293825C33E}"/>
              </a:ext>
            </a:extLst>
          </p:cNvPr>
          <p:cNvSpPr txBox="1"/>
          <p:nvPr/>
        </p:nvSpPr>
        <p:spPr>
          <a:xfrm>
            <a:off x="8169097" y="1316517"/>
            <a:ext cx="770586"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PASSIVES </a:t>
            </a:r>
          </a:p>
        </p:txBody>
      </p:sp>
      <p:sp>
        <p:nvSpPr>
          <p:cNvPr id="14" name="TextBox 13">
            <a:extLst>
              <a:ext uri="{FF2B5EF4-FFF2-40B4-BE49-F238E27FC236}">
                <a16:creationId xmlns:a16="http://schemas.microsoft.com/office/drawing/2014/main" id="{465DEB0B-C006-54DB-F671-AA83BF066009}"/>
              </a:ext>
            </a:extLst>
          </p:cNvPr>
          <p:cNvSpPr txBox="1"/>
          <p:nvPr/>
        </p:nvSpPr>
        <p:spPr>
          <a:xfrm>
            <a:off x="10076610" y="1324953"/>
            <a:ext cx="929762"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PROMOTERS </a:t>
            </a:r>
          </a:p>
        </p:txBody>
      </p:sp>
      <p:sp>
        <p:nvSpPr>
          <p:cNvPr id="15" name="Rectangle 14">
            <a:extLst>
              <a:ext uri="{FF2B5EF4-FFF2-40B4-BE49-F238E27FC236}">
                <a16:creationId xmlns:a16="http://schemas.microsoft.com/office/drawing/2014/main" id="{F9EFE678-4175-00AD-FFC1-8D6AF19B235E}"/>
              </a:ext>
            </a:extLst>
          </p:cNvPr>
          <p:cNvSpPr/>
          <p:nvPr/>
        </p:nvSpPr>
        <p:spPr>
          <a:xfrm>
            <a:off x="11325573" y="2982621"/>
            <a:ext cx="592105" cy="340360"/>
          </a:xfrm>
          <a:prstGeom prst="rect">
            <a:avLst/>
          </a:prstGeom>
          <a:solidFill>
            <a:schemeClr val="accent2"/>
          </a:solidFill>
          <a:ln w="25400" cap="flat" cmpd="sng" algn="ctr">
            <a:noFill/>
            <a:prstDash val="solid"/>
          </a:ln>
          <a:effectLst/>
        </p:spPr>
        <p:txBody>
          <a:bodyPr rtlCol="0" anchor="ctr"/>
          <a:lstStyle/>
          <a:p>
            <a:pPr algn="ctr" defTabSz="609630">
              <a:defRPr/>
            </a:pPr>
            <a:r>
              <a:rPr lang="en-GB" sz="1200" b="1" kern="0" dirty="0">
                <a:solidFill>
                  <a:schemeClr val="bg1"/>
                </a:solidFill>
                <a:latin typeface="Aptos" panose="020B0004020202020204" pitchFamily="34" charset="0"/>
                <a:cs typeface="Arial" panose="020B0604020202020204" pitchFamily="34" charset="0"/>
              </a:rPr>
              <a:t>54</a:t>
            </a:r>
          </a:p>
        </p:txBody>
      </p:sp>
      <p:sp>
        <p:nvSpPr>
          <p:cNvPr id="3" name="Rectangle 2">
            <a:extLst>
              <a:ext uri="{FF2B5EF4-FFF2-40B4-BE49-F238E27FC236}">
                <a16:creationId xmlns:a16="http://schemas.microsoft.com/office/drawing/2014/main" id="{0852F4E2-8F66-1B97-12F6-DA9EAAB7FE82}"/>
              </a:ext>
            </a:extLst>
          </p:cNvPr>
          <p:cNvSpPr/>
          <p:nvPr/>
        </p:nvSpPr>
        <p:spPr>
          <a:xfrm>
            <a:off x="11325573" y="3648540"/>
            <a:ext cx="592105" cy="340360"/>
          </a:xfrm>
          <a:prstGeom prst="rect">
            <a:avLst/>
          </a:prstGeom>
          <a:solidFill>
            <a:srgbClr val="28669F"/>
          </a:solidFill>
          <a:ln w="25400" cap="flat" cmpd="sng" algn="ctr">
            <a:noFill/>
            <a:prstDash val="solid"/>
          </a:ln>
          <a:effectLst/>
        </p:spPr>
        <p:txBody>
          <a:bodyPr rtlCol="0" anchor="ctr"/>
          <a:lstStyle/>
          <a:p>
            <a:pPr algn="ctr" defTabSz="609630">
              <a:defRPr/>
            </a:pPr>
            <a:r>
              <a:rPr lang="en-GB" sz="1200" kern="0" dirty="0">
                <a:solidFill>
                  <a:schemeClr val="bg1"/>
                </a:solidFill>
                <a:latin typeface="Aptos" panose="020B0004020202020204" pitchFamily="34" charset="0"/>
                <a:cs typeface="Arial" panose="020B0604020202020204" pitchFamily="34" charset="0"/>
              </a:rPr>
              <a:t>35</a:t>
            </a:r>
          </a:p>
        </p:txBody>
      </p:sp>
      <p:graphicFrame>
        <p:nvGraphicFramePr>
          <p:cNvPr id="16" name="Table 15">
            <a:extLst>
              <a:ext uri="{FF2B5EF4-FFF2-40B4-BE49-F238E27FC236}">
                <a16:creationId xmlns:a16="http://schemas.microsoft.com/office/drawing/2014/main" id="{483874E3-556C-00ED-071C-58D399D76D3F}"/>
              </a:ext>
            </a:extLst>
          </p:cNvPr>
          <p:cNvGraphicFramePr>
            <a:graphicFrameLocks noGrp="1"/>
          </p:cNvGraphicFramePr>
          <p:nvPr>
            <p:extLst>
              <p:ext uri="{D42A27DB-BD31-4B8C-83A1-F6EECF244321}">
                <p14:modId xmlns:p14="http://schemas.microsoft.com/office/powerpoint/2010/main" val="716429374"/>
              </p:ext>
            </p:extLst>
          </p:nvPr>
        </p:nvGraphicFramePr>
        <p:xfrm>
          <a:off x="6698831" y="4869529"/>
          <a:ext cx="5218847" cy="982631"/>
        </p:xfrm>
        <a:graphic>
          <a:graphicData uri="http://schemas.openxmlformats.org/drawingml/2006/table">
            <a:tbl>
              <a:tblPr firstRow="1" bandRow="1">
                <a:tableStyleId>{5940675A-B579-460E-94D1-54222C63F5DA}</a:tableStyleId>
              </a:tblPr>
              <a:tblGrid>
                <a:gridCol w="2312690">
                  <a:extLst>
                    <a:ext uri="{9D8B030D-6E8A-4147-A177-3AD203B41FA5}">
                      <a16:colId xmlns:a16="http://schemas.microsoft.com/office/drawing/2014/main" val="2045885161"/>
                    </a:ext>
                  </a:extLst>
                </a:gridCol>
                <a:gridCol w="1461023">
                  <a:extLst>
                    <a:ext uri="{9D8B030D-6E8A-4147-A177-3AD203B41FA5}">
                      <a16:colId xmlns:a16="http://schemas.microsoft.com/office/drawing/2014/main" val="701748822"/>
                    </a:ext>
                  </a:extLst>
                </a:gridCol>
                <a:gridCol w="1445134">
                  <a:extLst>
                    <a:ext uri="{9D8B030D-6E8A-4147-A177-3AD203B41FA5}">
                      <a16:colId xmlns:a16="http://schemas.microsoft.com/office/drawing/2014/main" val="1015951330"/>
                    </a:ext>
                  </a:extLst>
                </a:gridCol>
              </a:tblGrid>
              <a:tr h="588792">
                <a:tc rowSpan="2">
                  <a:txBody>
                    <a:bodyPr/>
                    <a:lstStyle/>
                    <a:p>
                      <a:pPr algn="l"/>
                      <a:r>
                        <a:rPr lang="en-US" sz="1300" b="1" dirty="0">
                          <a:solidFill>
                            <a:schemeClr val="bg1"/>
                          </a:solidFill>
                          <a:latin typeface="Aptos" panose="020B0004020202020204" pitchFamily="34" charset="0"/>
                          <a:cs typeface="Arial" panose="020B0604020202020204" pitchFamily="34" charset="0"/>
                        </a:rPr>
                        <a:t>Ease of doing business </a:t>
                      </a:r>
                    </a:p>
                  </a:txBody>
                  <a:tcPr marL="77418" marR="77418" marT="38709" marB="38709" anchor="ctr">
                    <a:solidFill>
                      <a:srgbClr val="1F4E79"/>
                    </a:solidFill>
                  </a:tcPr>
                </a:tc>
                <a:tc>
                  <a:txBody>
                    <a:bodyPr/>
                    <a:lstStyle/>
                    <a:p>
                      <a:pPr algn="ctr"/>
                      <a:r>
                        <a:rPr lang="en-ZW" sz="1300" b="0" dirty="0">
                          <a:solidFill>
                            <a:schemeClr val="bg1"/>
                          </a:solidFill>
                          <a:latin typeface="Aptos" panose="020B0004020202020204" pitchFamily="34" charset="0"/>
                        </a:rPr>
                        <a:t>2023</a:t>
                      </a:r>
                    </a:p>
                  </a:txBody>
                  <a:tcPr marL="77418" marR="77418" marT="38709" marB="38709" anchor="ctr">
                    <a:solidFill>
                      <a:srgbClr val="1F4E79"/>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1F4E79"/>
                    </a:solidFill>
                  </a:tcPr>
                </a:tc>
                <a:extLst>
                  <a:ext uri="{0D108BD9-81ED-4DB2-BD59-A6C34878D82A}">
                    <a16:rowId xmlns:a16="http://schemas.microsoft.com/office/drawing/2014/main" val="4244009418"/>
                  </a:ext>
                </a:extLst>
              </a:tr>
              <a:tr h="393839">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78%</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83%</a:t>
                      </a:r>
                    </a:p>
                  </a:txBody>
                  <a:tcPr marL="77418" marR="77418" marT="38709" marB="38709" anchor="ctr">
                    <a:solidFill>
                      <a:schemeClr val="bg1"/>
                    </a:solidFill>
                  </a:tcPr>
                </a:tc>
                <a:extLst>
                  <a:ext uri="{0D108BD9-81ED-4DB2-BD59-A6C34878D82A}">
                    <a16:rowId xmlns:a16="http://schemas.microsoft.com/office/drawing/2014/main" val="3328424696"/>
                  </a:ext>
                </a:extLst>
              </a:tr>
            </a:tbl>
          </a:graphicData>
        </a:graphic>
      </p:graphicFrame>
      <p:sp>
        <p:nvSpPr>
          <p:cNvPr id="17" name="TextBox 16">
            <a:extLst>
              <a:ext uri="{FF2B5EF4-FFF2-40B4-BE49-F238E27FC236}">
                <a16:creationId xmlns:a16="http://schemas.microsoft.com/office/drawing/2014/main" id="{FF8E4D9F-0C8E-06C9-1762-A8C52B5C8E4B}"/>
              </a:ext>
            </a:extLst>
          </p:cNvPr>
          <p:cNvSpPr txBox="1"/>
          <p:nvPr/>
        </p:nvSpPr>
        <p:spPr>
          <a:xfrm>
            <a:off x="0" y="771816"/>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Using a 10-point scale where 0 means very unlikely and 10 means very likely, how likely are you to recommend MCAZ to your business peers?</a:t>
            </a:r>
            <a:br>
              <a:rPr lang="en-US" sz="1050" b="1" i="1" dirty="0">
                <a:solidFill>
                  <a:prstClr val="black"/>
                </a:solidFill>
                <a:latin typeface="Calibri" panose="020F0502020204030204"/>
              </a:rPr>
            </a:br>
            <a:r>
              <a:rPr lang="en-US" sz="1050" b="1" i="1" dirty="0">
                <a:solidFill>
                  <a:prstClr val="black"/>
                </a:solidFill>
                <a:latin typeface="Calibri" panose="020F0502020204030204"/>
              </a:rPr>
              <a:t>Qn: On a 5-point scale where 1 means very difficult and 5 means very easy, how easy is it doing business with MCAZ?</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824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14753E9E-81BC-DC16-179D-CFAB246F7373}"/>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D9DF777-BB7D-246C-D70F-085C44C96626}"/>
              </a:ext>
            </a:extLst>
          </p:cNvPr>
          <p:cNvSpPr txBox="1"/>
          <p:nvPr/>
        </p:nvSpPr>
        <p:spPr>
          <a:xfrm>
            <a:off x="83820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.3.5: Conclusions &amp; Indicated Action</a:t>
            </a:r>
            <a:r>
              <a:rPr lang="en-US" sz="3200" b="1" dirty="0">
                <a:solidFill>
                  <a:srgbClr val="44546A">
                    <a:lumMod val="75000"/>
                  </a:srgbClr>
                </a:solidFill>
                <a:latin typeface="Aptos" panose="020B0004020202020204" pitchFamily="34" charset="0"/>
              </a:rPr>
              <a:t> </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6" name="TextBox 5">
            <a:extLst>
              <a:ext uri="{FF2B5EF4-FFF2-40B4-BE49-F238E27FC236}">
                <a16:creationId xmlns:a16="http://schemas.microsoft.com/office/drawing/2014/main" id="{E3B39FE9-B732-EBC3-778F-F598E2BF9717}"/>
              </a:ext>
            </a:extLst>
          </p:cNvPr>
          <p:cNvSpPr txBox="1"/>
          <p:nvPr/>
        </p:nvSpPr>
        <p:spPr>
          <a:xfrm>
            <a:off x="5308600" y="2311738"/>
            <a:ext cx="6106160" cy="2031325"/>
          </a:xfrm>
          <a:prstGeom prst="rect">
            <a:avLst/>
          </a:prstGeom>
          <a:solidFill>
            <a:schemeClr val="bg1">
              <a:lumMod val="85000"/>
            </a:schemeClr>
          </a:solidFill>
        </p:spPr>
        <p:txBody>
          <a:bodyPr wrap="square">
            <a:spAutoFit/>
          </a:bodyPr>
          <a:lstStyle/>
          <a:p>
            <a:r>
              <a:rPr lang="en-US" dirty="0"/>
              <a:t>Quick issuance of certificates</a:t>
            </a:r>
          </a:p>
          <a:p>
            <a:r>
              <a:rPr lang="en-US" dirty="0"/>
              <a:t>Online portal must be efficient</a:t>
            </a:r>
          </a:p>
          <a:p>
            <a:r>
              <a:rPr lang="en-US" dirty="0"/>
              <a:t>Have a </a:t>
            </a:r>
            <a:r>
              <a:rPr lang="en-US" dirty="0" err="1"/>
              <a:t>userfriendly</a:t>
            </a:r>
            <a:r>
              <a:rPr lang="en-US" dirty="0"/>
              <a:t> portal</a:t>
            </a:r>
          </a:p>
          <a:p>
            <a:r>
              <a:rPr lang="en-US" dirty="0"/>
              <a:t>Not to charge for delivery of documents</a:t>
            </a:r>
          </a:p>
          <a:p>
            <a:r>
              <a:rPr lang="en-US" dirty="0"/>
              <a:t>Update portal</a:t>
            </a:r>
          </a:p>
          <a:p>
            <a:r>
              <a:rPr lang="en-US" dirty="0"/>
              <a:t>Effective communication with stakeholders</a:t>
            </a:r>
          </a:p>
          <a:p>
            <a:r>
              <a:rPr lang="en-US" dirty="0"/>
              <a:t>Online platform must be effective for everything</a:t>
            </a:r>
          </a:p>
        </p:txBody>
      </p:sp>
      <p:sp>
        <p:nvSpPr>
          <p:cNvPr id="7" name="TextBox 6">
            <a:extLst>
              <a:ext uri="{FF2B5EF4-FFF2-40B4-BE49-F238E27FC236}">
                <a16:creationId xmlns:a16="http://schemas.microsoft.com/office/drawing/2014/main" id="{0D76D22A-4297-454C-ACD9-EE4D317294B2}"/>
              </a:ext>
            </a:extLst>
          </p:cNvPr>
          <p:cNvSpPr txBox="1"/>
          <p:nvPr/>
        </p:nvSpPr>
        <p:spPr>
          <a:xfrm>
            <a:off x="0" y="783848"/>
            <a:ext cx="12192000" cy="6068328"/>
          </a:xfrm>
          <a:prstGeom prst="rect">
            <a:avLst/>
          </a:prstGeom>
          <a:solidFill>
            <a:srgbClr val="EAEFF8"/>
          </a:solidFill>
        </p:spPr>
        <p:txBody>
          <a:bodyPr wrap="square" rtlCol="0">
            <a:spAutoFit/>
          </a:bodyPr>
          <a:lstStyle/>
          <a:p>
            <a:pPr marR="0" lvl="0" algn="just" defTabSz="914400" rtl="0" eaLnBrk="1" fontAlgn="auto" latinLnBrk="0" hangingPunct="1">
              <a:lnSpc>
                <a:spcPct val="100000"/>
              </a:lnSpc>
              <a:spcBef>
                <a:spcPts val="0"/>
              </a:spcBef>
              <a:spcAft>
                <a:spcPts val="1200"/>
              </a:spcAft>
              <a:buClrTx/>
              <a:buSzPct val="88000"/>
              <a:tabLst/>
              <a:defRPr/>
            </a:pPr>
            <a:r>
              <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Conclusions</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sample for Dispensing Medical Practitioners was largely drawn from the five major cities.  </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Over half of dispensing medical practitioners engaged for the survey have been using MCAZ services for more than 10 years.</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As stakeholders are warming up to digital solutions and functional online submissions, online submissions status updates are among the priority customer service elements expected by DMPs. </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Medicines Control Authority of Zimbabwe (MCAZ) performed better in 2024 on most of the customer service attributes compared to 2023 as per Dispensing Medical Practitioners ratings. The customer satisfaction index improved from 70% in 2023 to a 77% in 2024.</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regulatory board excelled on providing clear guidelines to the stakeholders and pleasant staff attitude (responsiveness). </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incidence of lodging queries by Dispensing Medical Practitioners went down by half in 2024. Following a drop of number of queries received, the regulator was more effective in resolving the few posted cases to take the resolution rate up to 72% from 56%.</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Medicines Control Authority of Zimbabwe has a positive Net Promoter Score (54) in 2024 which is a significant improvement from 35 in 2023. </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happiest dispensing medical practitioners (brand promoters) are excited with clear guidelines, pleasant staff attitude and staff knowledge and disgruntled stakeholders are concerned about complicated process particularly on subscriptions.</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customer effort score went up from 78% to 83% in 2024.</a:t>
            </a:r>
          </a:p>
          <a:p>
            <a:pPr marR="0" lvl="0" algn="just" defTabSz="914400" rtl="0" eaLnBrk="1" fontAlgn="auto" latinLnBrk="0" hangingPunct="1">
              <a:lnSpc>
                <a:spcPct val="100000"/>
              </a:lnSpc>
              <a:spcBef>
                <a:spcPts val="0"/>
              </a:spcBef>
              <a:spcAft>
                <a:spcPts val="1000"/>
              </a:spcAft>
              <a:buClrTx/>
              <a:buSzPct val="88000"/>
              <a:tabLst/>
              <a:defRPr/>
            </a:pPr>
            <a:endPar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R="0" lvl="0" algn="just" defTabSz="914400" rtl="0" eaLnBrk="1" fontAlgn="auto" latinLnBrk="0" hangingPunct="1">
              <a:lnSpc>
                <a:spcPct val="100000"/>
              </a:lnSpc>
              <a:spcBef>
                <a:spcPts val="0"/>
              </a:spcBef>
              <a:spcAft>
                <a:spcPts val="1200"/>
              </a:spcAft>
              <a:buClrTx/>
              <a:buSzPct val="88000"/>
              <a:tabLst/>
              <a:defRPr/>
            </a:pPr>
            <a:r>
              <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Indicated action</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Improve the functionality of online systems to avoid </a:t>
            </a:r>
            <a:r>
              <a:rPr lang="en-US" sz="1300" i="1" dirty="0">
                <a:solidFill>
                  <a:prstClr val="black"/>
                </a:solidFill>
                <a:latin typeface="Aptos" panose="020B0004020202020204" pitchFamily="34" charset="0"/>
                <a:cs typeface="Arial" panose="020B0604020202020204" pitchFamily="34" charset="0"/>
              </a:rPr>
              <a:t>system glitches/downtime</a:t>
            </a:r>
            <a:endPar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Continue putting measures to speed up licensing processes </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lang="en-US" sz="1300" i="1" dirty="0">
                <a:solidFill>
                  <a:prstClr val="black"/>
                </a:solidFill>
                <a:latin typeface="Aptos" panose="020B0004020202020204" pitchFamily="34" charset="0"/>
                <a:cs typeface="Arial" panose="020B0604020202020204" pitchFamily="34" charset="0"/>
              </a:rPr>
              <a:t>Simplify the subscription process </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Improve on communication with stakeholders i.e. response rate on all service touch points</a:t>
            </a:r>
          </a:p>
        </p:txBody>
      </p:sp>
    </p:spTree>
    <p:extLst>
      <p:ext uri="{BB962C8B-B14F-4D97-AF65-F5344CB8AC3E}">
        <p14:creationId xmlns:p14="http://schemas.microsoft.com/office/powerpoint/2010/main" val="2198877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70AFCBE3-5963-B6E0-7C3D-9DDA33141EC3}"/>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059C13C-13A4-5FAD-4F50-FE73845AFA40}"/>
              </a:ext>
            </a:extLst>
          </p:cNvPr>
          <p:cNvSpPr txBox="1"/>
          <p:nvPr/>
        </p:nvSpPr>
        <p:spPr>
          <a:xfrm>
            <a:off x="0" y="2774582"/>
            <a:ext cx="7477760" cy="584775"/>
          </a:xfrm>
          <a:prstGeom prst="rect">
            <a:avLst/>
          </a:prstGeom>
          <a:noFill/>
        </p:spPr>
        <p:txBody>
          <a:bodyPr wrap="square">
            <a:spAutoFit/>
          </a:bodyPr>
          <a:lstStyle/>
          <a:p>
            <a:r>
              <a:rPr lang="en-US" sz="3200" b="1" dirty="0">
                <a:solidFill>
                  <a:schemeClr val="tx2">
                    <a:lumMod val="75000"/>
                  </a:schemeClr>
                </a:solidFill>
                <a:latin typeface="Aptos" panose="020B0004020202020204" pitchFamily="34" charset="0"/>
              </a:rPr>
              <a:t>4.4.0: Industrial Clinics  			</a:t>
            </a:r>
            <a:endParaRPr lang="en-ZW" sz="3200" b="1" dirty="0">
              <a:solidFill>
                <a:schemeClr val="tx2">
                  <a:lumMod val="75000"/>
                </a:schemeClr>
              </a:solidFill>
              <a:latin typeface="Aptos" panose="020B0004020202020204" pitchFamily="34" charset="0"/>
            </a:endParaRPr>
          </a:p>
        </p:txBody>
      </p:sp>
      <p:pic>
        <p:nvPicPr>
          <p:cNvPr id="2" name="Picture 1">
            <a:extLst>
              <a:ext uri="{FF2B5EF4-FFF2-40B4-BE49-F238E27FC236}">
                <a16:creationId xmlns:a16="http://schemas.microsoft.com/office/drawing/2014/main" id="{28F39D75-00E4-D673-530B-C27223280757}"/>
              </a:ext>
            </a:extLst>
          </p:cNvPr>
          <p:cNvPicPr>
            <a:picLocks noChangeAspect="1"/>
          </p:cNvPicPr>
          <p:nvPr/>
        </p:nvPicPr>
        <p:blipFill>
          <a:blip r:embed="rId3"/>
          <a:srcRect l="15101" r="8875"/>
          <a:stretch/>
        </p:blipFill>
        <p:spPr>
          <a:xfrm>
            <a:off x="5215518" y="1115450"/>
            <a:ext cx="5919841" cy="3893430"/>
          </a:xfrm>
          <a:prstGeom prst="rect">
            <a:avLst/>
          </a:prstGeom>
        </p:spPr>
      </p:pic>
    </p:spTree>
    <p:extLst>
      <p:ext uri="{BB962C8B-B14F-4D97-AF65-F5344CB8AC3E}">
        <p14:creationId xmlns:p14="http://schemas.microsoft.com/office/powerpoint/2010/main" val="2964309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63D845C4-1A44-F01C-4531-610D079EAF0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364C59B4-A19E-D97A-56A2-CA125AC96FC2}"/>
              </a:ext>
            </a:extLst>
          </p:cNvPr>
          <p:cNvSpPr txBox="1"/>
          <p:nvPr/>
        </p:nvSpPr>
        <p:spPr>
          <a:xfrm>
            <a:off x="807720" y="0"/>
            <a:ext cx="1038647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.4.1: Customer service expectations</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78E20659-DF08-CF91-4654-6212EA507996}"/>
              </a:ext>
            </a:extLst>
          </p:cNvPr>
          <p:cNvSpPr txBox="1"/>
          <p:nvPr/>
        </p:nvSpPr>
        <p:spPr>
          <a:xfrm>
            <a:off x="114786" y="710348"/>
            <a:ext cx="5595134"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kumimoji="0" lang="en-GB" sz="1050" b="1" i="1" u="none" strike="noStrike" kern="1200" cap="none" spc="0" normalizeH="0" baseline="0" noProof="0" dirty="0">
                <a:ln>
                  <a:noFill/>
                </a:ln>
                <a:solidFill>
                  <a:prstClr val="black"/>
                </a:solidFill>
                <a:effectLst/>
                <a:uLnTx/>
                <a:uFillTx/>
                <a:latin typeface="Calibri" panose="020F0502020204030204"/>
                <a:ea typeface="+mn-ea"/>
                <a:cs typeface="+mn-cs"/>
              </a:rPr>
              <a:t> Qn: </a:t>
            </a: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When it comes to excellent customer service what do you expect from MCAZ?</a:t>
            </a:r>
          </a:p>
        </p:txBody>
      </p:sp>
      <p:graphicFrame>
        <p:nvGraphicFramePr>
          <p:cNvPr id="5" name="Chart 4">
            <a:extLst>
              <a:ext uri="{FF2B5EF4-FFF2-40B4-BE49-F238E27FC236}">
                <a16:creationId xmlns:a16="http://schemas.microsoft.com/office/drawing/2014/main" id="{E12AD32E-45DD-84E1-88E0-C47A68A13D8C}"/>
              </a:ext>
            </a:extLst>
          </p:cNvPr>
          <p:cNvGraphicFramePr/>
          <p:nvPr>
            <p:extLst>
              <p:ext uri="{D42A27DB-BD31-4B8C-83A1-F6EECF244321}">
                <p14:modId xmlns:p14="http://schemas.microsoft.com/office/powerpoint/2010/main" val="1883748177"/>
              </p:ext>
            </p:extLst>
          </p:nvPr>
        </p:nvGraphicFramePr>
        <p:xfrm>
          <a:off x="1" y="1089837"/>
          <a:ext cx="12191999" cy="394471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22810492-39A8-2622-010B-7FEFEB66594A}"/>
              </a:ext>
            </a:extLst>
          </p:cNvPr>
          <p:cNvSpPr txBox="1"/>
          <p:nvPr/>
        </p:nvSpPr>
        <p:spPr>
          <a:xfrm>
            <a:off x="0" y="5287563"/>
            <a:ext cx="12041262" cy="692497"/>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most important service expectations by industrial clinics include quick timeline when issuing premises licenses followed by timeous issuance of persons licenses and responsiveness of MCAZ when there is need.</a:t>
            </a:r>
          </a:p>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Effective communication and guidance is still among top service priorities but no longer the most prominent element like in 2023.</a:t>
            </a:r>
          </a:p>
        </p:txBody>
      </p:sp>
      <p:sp>
        <p:nvSpPr>
          <p:cNvPr id="3" name="Cloud 2">
            <a:extLst>
              <a:ext uri="{FF2B5EF4-FFF2-40B4-BE49-F238E27FC236}">
                <a16:creationId xmlns:a16="http://schemas.microsoft.com/office/drawing/2014/main" id="{36861F3A-21D6-B488-D9B8-24B1CD568FB9}"/>
              </a:ext>
            </a:extLst>
          </p:cNvPr>
          <p:cNvSpPr/>
          <p:nvPr/>
        </p:nvSpPr>
        <p:spPr>
          <a:xfrm>
            <a:off x="8199120" y="1140637"/>
            <a:ext cx="2572394" cy="1624243"/>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cs typeface="Arial" panose="020B0604020202020204" pitchFamily="34" charset="0"/>
              </a:rPr>
              <a:t>“There should be efficiency because currently when we do our registrations, we don’t  want to spend too much time, we need prompt attendance and  not having to wait.” – </a:t>
            </a:r>
            <a:r>
              <a:rPr lang="en-US" sz="1000" b="1" i="1" dirty="0">
                <a:solidFill>
                  <a:prstClr val="black"/>
                </a:solidFill>
                <a:cs typeface="Arial" panose="020B0604020202020204" pitchFamily="34" charset="0"/>
              </a:rPr>
              <a:t>Industrial Clinic</a:t>
            </a:r>
            <a:endParaRPr kumimoji="0" lang="en-ZW" sz="1000" b="1" i="1" u="none" strike="noStrike" kern="1200" cap="none" spc="0" normalizeH="0" baseline="0" noProof="0" dirty="0">
              <a:ln>
                <a:noFill/>
              </a:ln>
              <a:solidFill>
                <a:prstClr val="black"/>
              </a:solidFill>
              <a:effectLst/>
              <a:uLnTx/>
              <a:uFillTx/>
              <a:cs typeface="Arial" panose="020B0604020202020204" pitchFamily="34" charset="0"/>
            </a:endParaRPr>
          </a:p>
        </p:txBody>
      </p:sp>
    </p:spTree>
    <p:extLst>
      <p:ext uri="{BB962C8B-B14F-4D97-AF65-F5344CB8AC3E}">
        <p14:creationId xmlns:p14="http://schemas.microsoft.com/office/powerpoint/2010/main" val="1613554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D05B7C34-3F7E-D2C6-A448-63C77268811E}"/>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2419C4F5-0D4D-5F56-0C9F-99C82C05FF31}"/>
              </a:ext>
            </a:extLst>
          </p:cNvPr>
          <p:cNvGraphicFramePr>
            <a:graphicFrameLocks noGrp="1"/>
          </p:cNvGraphicFramePr>
          <p:nvPr>
            <p:extLst>
              <p:ext uri="{D42A27DB-BD31-4B8C-83A1-F6EECF244321}">
                <p14:modId xmlns:p14="http://schemas.microsoft.com/office/powerpoint/2010/main" val="2352314410"/>
              </p:ext>
            </p:extLst>
          </p:nvPr>
        </p:nvGraphicFramePr>
        <p:xfrm>
          <a:off x="0" y="1333294"/>
          <a:ext cx="12192000" cy="2212547"/>
        </p:xfrm>
        <a:graphic>
          <a:graphicData uri="http://schemas.openxmlformats.org/drawingml/2006/table">
            <a:tbl>
              <a:tblPr firstRow="1" bandRow="1">
                <a:tableStyleId>{5C22544A-7EE6-4342-B048-85BDC9FD1C3A}</a:tableStyleId>
              </a:tblPr>
              <a:tblGrid>
                <a:gridCol w="1232899">
                  <a:extLst>
                    <a:ext uri="{9D8B030D-6E8A-4147-A177-3AD203B41FA5}">
                      <a16:colId xmlns:a16="http://schemas.microsoft.com/office/drawing/2014/main" val="1585138812"/>
                    </a:ext>
                  </a:extLst>
                </a:gridCol>
                <a:gridCol w="1232899">
                  <a:extLst>
                    <a:ext uri="{9D8B030D-6E8A-4147-A177-3AD203B41FA5}">
                      <a16:colId xmlns:a16="http://schemas.microsoft.com/office/drawing/2014/main" val="163479587"/>
                    </a:ext>
                  </a:extLst>
                </a:gridCol>
                <a:gridCol w="1232899">
                  <a:extLst>
                    <a:ext uri="{9D8B030D-6E8A-4147-A177-3AD203B41FA5}">
                      <a16:colId xmlns:a16="http://schemas.microsoft.com/office/drawing/2014/main" val="984882600"/>
                    </a:ext>
                  </a:extLst>
                </a:gridCol>
                <a:gridCol w="1123308">
                  <a:extLst>
                    <a:ext uri="{9D8B030D-6E8A-4147-A177-3AD203B41FA5}">
                      <a16:colId xmlns:a16="http://schemas.microsoft.com/office/drawing/2014/main" val="2191500570"/>
                    </a:ext>
                  </a:extLst>
                </a:gridCol>
                <a:gridCol w="1296827">
                  <a:extLst>
                    <a:ext uri="{9D8B030D-6E8A-4147-A177-3AD203B41FA5}">
                      <a16:colId xmlns:a16="http://schemas.microsoft.com/office/drawing/2014/main" val="3744036715"/>
                    </a:ext>
                  </a:extLst>
                </a:gridCol>
                <a:gridCol w="1205501">
                  <a:extLst>
                    <a:ext uri="{9D8B030D-6E8A-4147-A177-3AD203B41FA5}">
                      <a16:colId xmlns:a16="http://schemas.microsoft.com/office/drawing/2014/main" val="2580023264"/>
                    </a:ext>
                  </a:extLst>
                </a:gridCol>
                <a:gridCol w="1141575">
                  <a:extLst>
                    <a:ext uri="{9D8B030D-6E8A-4147-A177-3AD203B41FA5}">
                      <a16:colId xmlns:a16="http://schemas.microsoft.com/office/drawing/2014/main" val="3583020443"/>
                    </a:ext>
                  </a:extLst>
                </a:gridCol>
                <a:gridCol w="1287694">
                  <a:extLst>
                    <a:ext uri="{9D8B030D-6E8A-4147-A177-3AD203B41FA5}">
                      <a16:colId xmlns:a16="http://schemas.microsoft.com/office/drawing/2014/main" val="2934405082"/>
                    </a:ext>
                  </a:extLst>
                </a:gridCol>
                <a:gridCol w="1223766">
                  <a:extLst>
                    <a:ext uri="{9D8B030D-6E8A-4147-A177-3AD203B41FA5}">
                      <a16:colId xmlns:a16="http://schemas.microsoft.com/office/drawing/2014/main" val="826918559"/>
                    </a:ext>
                  </a:extLst>
                </a:gridCol>
                <a:gridCol w="1214632">
                  <a:extLst>
                    <a:ext uri="{9D8B030D-6E8A-4147-A177-3AD203B41FA5}">
                      <a16:colId xmlns:a16="http://schemas.microsoft.com/office/drawing/2014/main" val="684967099"/>
                    </a:ext>
                  </a:extLst>
                </a:gridCol>
              </a:tblGrid>
              <a:tr h="1049813">
                <a:tc>
                  <a:txBody>
                    <a:bodyPr/>
                    <a:lstStyle/>
                    <a:p>
                      <a:pPr algn="l"/>
                      <a:r>
                        <a:rPr lang="en-ZW" sz="1300" b="1" dirty="0">
                          <a:latin typeface="Aptos" panose="020B0004020202020204" pitchFamily="34" charset="0"/>
                        </a:rPr>
                        <a:t>Period </a:t>
                      </a:r>
                    </a:p>
                  </a:txBody>
                  <a:tcPr>
                    <a:solidFill>
                      <a:srgbClr val="28669F"/>
                    </a:solidFill>
                  </a:tcPr>
                </a:tc>
                <a:tc>
                  <a:txBody>
                    <a:bodyPr/>
                    <a:lstStyle/>
                    <a:p>
                      <a:r>
                        <a:rPr lang="en-ZW" sz="1300" dirty="0">
                          <a:latin typeface="Aptos" panose="020B0004020202020204" pitchFamily="34" charset="0"/>
                        </a:rPr>
                        <a:t>Customer Satisfaction Index</a:t>
                      </a:r>
                    </a:p>
                  </a:txBody>
                  <a:tcPr>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Quick timeline when issuing premises licenses</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Quick timeline when issuing persons licenses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Responsiveness of MCAZ</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Communication and guidance</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Staff helpfulness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Functional online submissions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Clear Guidelines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Processes simplicity</a:t>
                      </a:r>
                    </a:p>
                  </a:txBody>
                  <a:tcPr marL="7620" marR="7620" marT="7620" marB="0">
                    <a:solidFill>
                      <a:srgbClr val="28669F"/>
                    </a:solidFill>
                  </a:tcPr>
                </a:tc>
                <a:extLst>
                  <a:ext uri="{0D108BD9-81ED-4DB2-BD59-A6C34878D82A}">
                    <a16:rowId xmlns:a16="http://schemas.microsoft.com/office/drawing/2014/main" val="3597878996"/>
                  </a:ext>
                </a:extLst>
              </a:tr>
              <a:tr h="581367">
                <a:tc>
                  <a:txBody>
                    <a:bodyPr/>
                    <a:lstStyle/>
                    <a:p>
                      <a:pPr algn="l"/>
                      <a:r>
                        <a:rPr lang="en-ZW" sz="1300" b="1" dirty="0">
                          <a:solidFill>
                            <a:schemeClr val="bg1"/>
                          </a:solidFill>
                          <a:latin typeface="Aptos" panose="020B0004020202020204" pitchFamily="34" charset="0"/>
                        </a:rPr>
                        <a:t>2024</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86%</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5.76</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5.69</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5.77</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5.50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6.13</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5.89</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6.65</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5.84</a:t>
                      </a:r>
                    </a:p>
                  </a:txBody>
                  <a:tcPr anchor="ctr">
                    <a:solidFill>
                      <a:srgbClr val="28669F"/>
                    </a:solidFill>
                  </a:tcPr>
                </a:tc>
                <a:extLst>
                  <a:ext uri="{0D108BD9-81ED-4DB2-BD59-A6C34878D82A}">
                    <a16:rowId xmlns:a16="http://schemas.microsoft.com/office/drawing/2014/main" val="179679015"/>
                  </a:ext>
                </a:extLst>
              </a:tr>
              <a:tr h="581367">
                <a:tc>
                  <a:txBody>
                    <a:bodyPr/>
                    <a:lstStyle/>
                    <a:p>
                      <a:pPr algn="l"/>
                      <a:r>
                        <a:rPr lang="en-ZW" sz="1300" b="1" dirty="0">
                          <a:solidFill>
                            <a:schemeClr val="bg1"/>
                          </a:solidFill>
                          <a:latin typeface="Aptos" panose="020B0004020202020204" pitchFamily="34" charset="0"/>
                        </a:rPr>
                        <a:t>2023</a:t>
                      </a:r>
                    </a:p>
                  </a:txBody>
                  <a:tcPr anchor="ctr">
                    <a:solidFill>
                      <a:srgbClr val="28669F"/>
                    </a:solidFill>
                  </a:tcPr>
                </a:tc>
                <a:tc>
                  <a:txBody>
                    <a:bodyPr/>
                    <a:lstStyle/>
                    <a:p>
                      <a:pPr algn="ctr"/>
                      <a:r>
                        <a:rPr lang="en-ZW" sz="1300" dirty="0">
                          <a:solidFill>
                            <a:schemeClr val="bg1"/>
                          </a:solidFill>
                          <a:latin typeface="Aptos" panose="020B0004020202020204" pitchFamily="34" charset="0"/>
                        </a:rPr>
                        <a:t>74%</a:t>
                      </a:r>
                    </a:p>
                  </a:txBody>
                  <a:tcPr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4.96</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4.96</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5.22</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5.17</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4.60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5.50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5.10</a:t>
                      </a:r>
                    </a:p>
                  </a:txBody>
                  <a:tcPr marL="7620" marR="7620" marT="7620" marB="0" anchor="ctr">
                    <a:solidFill>
                      <a:srgbClr val="28669F"/>
                    </a:solidFill>
                  </a:tcPr>
                </a:tc>
                <a:extLst>
                  <a:ext uri="{0D108BD9-81ED-4DB2-BD59-A6C34878D82A}">
                    <a16:rowId xmlns:a16="http://schemas.microsoft.com/office/drawing/2014/main" val="2929596575"/>
                  </a:ext>
                </a:extLst>
              </a:tr>
            </a:tbl>
          </a:graphicData>
        </a:graphic>
      </p:graphicFrame>
      <p:sp>
        <p:nvSpPr>
          <p:cNvPr id="9" name="TextBox 8">
            <a:extLst>
              <a:ext uri="{FF2B5EF4-FFF2-40B4-BE49-F238E27FC236}">
                <a16:creationId xmlns:a16="http://schemas.microsoft.com/office/drawing/2014/main" id="{26C27103-A2E6-B364-A7DE-3F7B4481BDD8}"/>
              </a:ext>
            </a:extLst>
          </p:cNvPr>
          <p:cNvSpPr txBox="1"/>
          <p:nvPr/>
        </p:nvSpPr>
        <p:spPr>
          <a:xfrm>
            <a:off x="80772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.4.2: Performance on service expectations </a:t>
            </a:r>
            <a:r>
              <a:rPr lang="en-US" sz="3200" b="1" dirty="0">
                <a:solidFill>
                  <a:srgbClr val="44546A">
                    <a:lumMod val="75000"/>
                  </a:srgbClr>
                </a:solidFill>
                <a:latin typeface="Aptos" panose="020B0004020202020204" pitchFamily="34" charset="0"/>
              </a:rPr>
              <a:t>  </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F64BE202-C21C-0725-F834-5BC209190C68}"/>
              </a:ext>
            </a:extLst>
          </p:cNvPr>
          <p:cNvSpPr txBox="1"/>
          <p:nvPr/>
        </p:nvSpPr>
        <p:spPr>
          <a:xfrm>
            <a:off x="0" y="720508"/>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 To what extent are you satisfied with each of the following attributes pertaining to MCAZ services on a scale ranging from – Extremely Dissatisfied [1], Dissatisfied [2], Dissatisfied to some extent [3], Indifferent [4], Satisfied to some extent [5], Satisfied [6], Very Satisfied [7]?</a:t>
            </a:r>
          </a:p>
        </p:txBody>
      </p:sp>
      <p:sp>
        <p:nvSpPr>
          <p:cNvPr id="2" name="TextBox 1">
            <a:extLst>
              <a:ext uri="{FF2B5EF4-FFF2-40B4-BE49-F238E27FC236}">
                <a16:creationId xmlns:a16="http://schemas.microsoft.com/office/drawing/2014/main" id="{EDA9FB43-DFA6-D3E0-D139-D1018A43B70A}"/>
              </a:ext>
            </a:extLst>
          </p:cNvPr>
          <p:cNvSpPr txBox="1"/>
          <p:nvPr/>
        </p:nvSpPr>
        <p:spPr>
          <a:xfrm>
            <a:off x="0" y="3764519"/>
            <a:ext cx="12041262" cy="2970044"/>
          </a:xfrm>
          <a:prstGeom prst="rect">
            <a:avLst/>
          </a:prstGeom>
          <a:solidFill>
            <a:srgbClr val="F8FAFD"/>
          </a:solidFill>
        </p:spPr>
        <p:txBody>
          <a:bodyPr wrap="square">
            <a:spAutoFit/>
          </a:bodyPr>
          <a:lstStyle/>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performance of Medicines Control Authority of Zimbabwe on Industrial clinics customer service expectations is on an upward trajectory. This has  subsequently improved the overall customer satisfaction index from 74% in 2023 to 86% in 2024.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Clear guidelines, staff helpfulness and functional online platforms are the areas of excellence.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A big improvement was seen on staff helpfulness.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following were identified as key pain points;</a:t>
            </a:r>
          </a:p>
          <a:p>
            <a:pPr marL="742950" lvl="1" indent="-285750" algn="just">
              <a:spcAft>
                <a:spcPts val="12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Unanswered calls</a:t>
            </a:r>
          </a:p>
          <a:p>
            <a:pPr marL="742950" lvl="1" indent="-285750" algn="just">
              <a:spcAft>
                <a:spcPts val="12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Delayed inspections reports  </a:t>
            </a:r>
          </a:p>
          <a:p>
            <a:pPr marL="742950" lvl="1" indent="-285750" algn="just">
              <a:spcAft>
                <a:spcPts val="12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Slow response on emails </a:t>
            </a:r>
          </a:p>
          <a:p>
            <a:pPr marL="742950" lvl="1" indent="-285750" algn="just">
              <a:spcAft>
                <a:spcPts val="12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Aggressive inspectors</a:t>
            </a:r>
          </a:p>
        </p:txBody>
      </p:sp>
    </p:spTree>
    <p:extLst>
      <p:ext uri="{BB962C8B-B14F-4D97-AF65-F5344CB8AC3E}">
        <p14:creationId xmlns:p14="http://schemas.microsoft.com/office/powerpoint/2010/main" val="36324188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956B108B-D3E9-E099-28C2-1D26E1934A4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219DE3BD-5CFE-7B4E-3529-B1C845C0BA9E}"/>
              </a:ext>
            </a:extLst>
          </p:cNvPr>
          <p:cNvSpPr txBox="1"/>
          <p:nvPr/>
        </p:nvSpPr>
        <p:spPr>
          <a:xfrm>
            <a:off x="817880" y="0"/>
            <a:ext cx="863895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dirty="0">
                <a:solidFill>
                  <a:srgbClr val="44546A">
                    <a:lumMod val="75000"/>
                  </a:srgbClr>
                </a:solidFill>
                <a:latin typeface="Aptos" panose="020B0004020202020204" pitchFamily="34" charset="0"/>
              </a:rPr>
              <a:t>4</a:t>
            </a:r>
            <a:r>
              <a:rPr kumimoji="0" lang="en-US"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.4.3: </a:t>
            </a:r>
            <a:r>
              <a:rPr lang="en-US" sz="3000" b="1" dirty="0">
                <a:solidFill>
                  <a:srgbClr val="44546A">
                    <a:lumMod val="75000"/>
                  </a:srgbClr>
                </a:solidFill>
                <a:latin typeface="Aptos" panose="020B0004020202020204" pitchFamily="34" charset="0"/>
              </a:rPr>
              <a:t>Complaints Resolution Ratio</a:t>
            </a:r>
            <a:endParaRPr kumimoji="0" lang="en-ZW"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CABAD583-3F34-A97D-16F2-A046C5A20433}"/>
              </a:ext>
            </a:extLst>
          </p:cNvPr>
          <p:cNvSpPr txBox="1"/>
          <p:nvPr/>
        </p:nvSpPr>
        <p:spPr>
          <a:xfrm>
            <a:off x="0" y="915668"/>
            <a:ext cx="4765040"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Did you lodge any query/complaint with MCAZ in the last 6 months?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1" dirty="0">
                <a:solidFill>
                  <a:prstClr val="black"/>
                </a:solidFill>
                <a:latin typeface="Calibri" panose="020F0502020204030204"/>
              </a:rPr>
              <a:t>Qn: Was the query/complaint resolved to your satisfaction?</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DA9995C0-30A3-C7CB-0F85-A6849331A741}"/>
              </a:ext>
            </a:extLst>
          </p:cNvPr>
          <p:cNvSpPr txBox="1"/>
          <p:nvPr/>
        </p:nvSpPr>
        <p:spPr>
          <a:xfrm>
            <a:off x="0" y="3856059"/>
            <a:ext cx="9601200" cy="1354217"/>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a:t>
            </a:r>
            <a:r>
              <a:rPr lang="en-US" sz="1300" dirty="0">
                <a:solidFill>
                  <a:prstClr val="black"/>
                </a:solidFill>
                <a:latin typeface="Aptos" panose="020B0004020202020204" pitchFamily="34" charset="0"/>
                <a:cs typeface="Arial" panose="020B0604020202020204" pitchFamily="34" charset="0"/>
              </a:rPr>
              <a:t>number </a:t>
            </a: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of queries lodged by Industrial clinics in 2024 went down by half compared to the same period in 2023.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a:t>
            </a: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complaints resolution ratio went up in 2024 to indicate efforts done towards improving customers’ experience.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All queries registered were of a service nature.</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Top queries registered were as follows; delay to process licenses and challenges with portal, etc. </a:t>
            </a:r>
            <a:endParaRPr lang="en-ZW" sz="1300" dirty="0">
              <a:latin typeface="Aptos" panose="020B0004020202020204" pitchFamily="34" charset="0"/>
            </a:endParaRPr>
          </a:p>
        </p:txBody>
      </p:sp>
      <p:graphicFrame>
        <p:nvGraphicFramePr>
          <p:cNvPr id="6" name="Table 5">
            <a:extLst>
              <a:ext uri="{FF2B5EF4-FFF2-40B4-BE49-F238E27FC236}">
                <a16:creationId xmlns:a16="http://schemas.microsoft.com/office/drawing/2014/main" id="{C0BC2639-FF11-4A24-D291-ADA807A552C0}"/>
              </a:ext>
            </a:extLst>
          </p:cNvPr>
          <p:cNvGraphicFramePr>
            <a:graphicFrameLocks noGrp="1"/>
          </p:cNvGraphicFramePr>
          <p:nvPr>
            <p:extLst>
              <p:ext uri="{D42A27DB-BD31-4B8C-83A1-F6EECF244321}">
                <p14:modId xmlns:p14="http://schemas.microsoft.com/office/powerpoint/2010/main" val="688573310"/>
              </p:ext>
            </p:extLst>
          </p:nvPr>
        </p:nvGraphicFramePr>
        <p:xfrm>
          <a:off x="132080" y="1421526"/>
          <a:ext cx="9469120" cy="2103994"/>
        </p:xfrm>
        <a:graphic>
          <a:graphicData uri="http://schemas.openxmlformats.org/drawingml/2006/table">
            <a:tbl>
              <a:tblPr firstRow="1" bandRow="1">
                <a:tableStyleId>{5940675A-B579-460E-94D1-54222C63F5DA}</a:tableStyleId>
              </a:tblPr>
              <a:tblGrid>
                <a:gridCol w="2538491">
                  <a:extLst>
                    <a:ext uri="{9D8B030D-6E8A-4147-A177-3AD203B41FA5}">
                      <a16:colId xmlns:a16="http://schemas.microsoft.com/office/drawing/2014/main" val="2045885161"/>
                    </a:ext>
                  </a:extLst>
                </a:gridCol>
                <a:gridCol w="3872088">
                  <a:extLst>
                    <a:ext uri="{9D8B030D-6E8A-4147-A177-3AD203B41FA5}">
                      <a16:colId xmlns:a16="http://schemas.microsoft.com/office/drawing/2014/main" val="3431045531"/>
                    </a:ext>
                  </a:extLst>
                </a:gridCol>
                <a:gridCol w="1544718">
                  <a:extLst>
                    <a:ext uri="{9D8B030D-6E8A-4147-A177-3AD203B41FA5}">
                      <a16:colId xmlns:a16="http://schemas.microsoft.com/office/drawing/2014/main" val="701748822"/>
                    </a:ext>
                  </a:extLst>
                </a:gridCol>
                <a:gridCol w="1513823">
                  <a:extLst>
                    <a:ext uri="{9D8B030D-6E8A-4147-A177-3AD203B41FA5}">
                      <a16:colId xmlns:a16="http://schemas.microsoft.com/office/drawing/2014/main" val="1015951330"/>
                    </a:ext>
                  </a:extLst>
                </a:gridCol>
              </a:tblGrid>
              <a:tr h="899992">
                <a:tc rowSpan="3">
                  <a:txBody>
                    <a:bodyPr/>
                    <a:lstStyle/>
                    <a:p>
                      <a:pPr algn="l"/>
                      <a:r>
                        <a:rPr lang="en-US" sz="1300" b="1" dirty="0">
                          <a:solidFill>
                            <a:schemeClr val="bg1"/>
                          </a:solidFill>
                          <a:latin typeface="Aptos" panose="020B0004020202020204" pitchFamily="34" charset="0"/>
                          <a:cs typeface="Arial" panose="020B0604020202020204" pitchFamily="34" charset="0"/>
                        </a:rPr>
                        <a:t>Complaints Resolution Ratio</a:t>
                      </a:r>
                    </a:p>
                  </a:txBody>
                  <a:tcPr marL="77418" marR="77418" marT="38709" marB="38709" anchor="ctr">
                    <a:solidFill>
                      <a:srgbClr val="28669F"/>
                    </a:solidFill>
                  </a:tcPr>
                </a:tc>
                <a:tc>
                  <a:txBody>
                    <a:bodyPr/>
                    <a:lstStyle/>
                    <a:p>
                      <a:pPr algn="l"/>
                      <a:r>
                        <a:rPr lang="en-US" sz="1300" b="1" dirty="0">
                          <a:solidFill>
                            <a:schemeClr val="bg1"/>
                          </a:solidFill>
                          <a:latin typeface="Aptos" panose="020B0004020202020204" pitchFamily="34" charset="0"/>
                          <a:cs typeface="Arial" panose="020B0604020202020204" pitchFamily="34" charset="0"/>
                        </a:rPr>
                        <a:t>Dispensing Medical Practioners</a:t>
                      </a:r>
                    </a:p>
                  </a:txBody>
                  <a:tcPr marL="77418" marR="77418" marT="38709" marB="38709" anchor="ctr">
                    <a:solidFill>
                      <a:srgbClr val="28669F"/>
                    </a:solidFill>
                  </a:tcPr>
                </a:tc>
                <a:tc>
                  <a:txBody>
                    <a:bodyPr/>
                    <a:lstStyle/>
                    <a:p>
                      <a:pPr algn="ctr"/>
                      <a:r>
                        <a:rPr lang="en-ZW" sz="1300" b="0" dirty="0">
                          <a:solidFill>
                            <a:schemeClr val="bg1"/>
                          </a:solidFill>
                          <a:latin typeface="Aptos" panose="020B0004020202020204" pitchFamily="34" charset="0"/>
                        </a:rPr>
                        <a:t>2023</a:t>
                      </a:r>
                    </a:p>
                  </a:txBody>
                  <a:tcPr marL="77418" marR="77418" marT="38709" marB="38709" anchor="ctr">
                    <a:solidFill>
                      <a:srgbClr val="28669F"/>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28669F"/>
                    </a:solidFill>
                  </a:tcPr>
                </a:tc>
                <a:extLst>
                  <a:ext uri="{0D108BD9-81ED-4DB2-BD59-A6C34878D82A}">
                    <a16:rowId xmlns:a16="http://schemas.microsoft.com/office/drawing/2014/main" val="4244009418"/>
                  </a:ext>
                </a:extLst>
              </a:tr>
              <a:tr h="602001">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Complaints lodged</a:t>
                      </a: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15%</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7%</a:t>
                      </a:r>
                    </a:p>
                  </a:txBody>
                  <a:tcPr marL="77418" marR="77418" marT="38709" marB="38709" anchor="ctr">
                    <a:solidFill>
                      <a:schemeClr val="bg1"/>
                    </a:solidFill>
                  </a:tcPr>
                </a:tc>
                <a:extLst>
                  <a:ext uri="{0D108BD9-81ED-4DB2-BD59-A6C34878D82A}">
                    <a16:rowId xmlns:a16="http://schemas.microsoft.com/office/drawing/2014/main" val="3328424696"/>
                  </a:ext>
                </a:extLst>
              </a:tr>
              <a:tr h="602001">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Query resolution</a:t>
                      </a: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63%</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67%</a:t>
                      </a:r>
                    </a:p>
                  </a:txBody>
                  <a:tcPr marL="77418" marR="77418" marT="38709" marB="38709" anchor="ctr">
                    <a:solidFill>
                      <a:schemeClr val="bg1"/>
                    </a:solidFill>
                  </a:tcPr>
                </a:tc>
                <a:extLst>
                  <a:ext uri="{0D108BD9-81ED-4DB2-BD59-A6C34878D82A}">
                    <a16:rowId xmlns:a16="http://schemas.microsoft.com/office/drawing/2014/main" val="3539031878"/>
                  </a:ext>
                </a:extLst>
              </a:tr>
            </a:tbl>
          </a:graphicData>
        </a:graphic>
      </p:graphicFrame>
    </p:spTree>
    <p:extLst>
      <p:ext uri="{BB962C8B-B14F-4D97-AF65-F5344CB8AC3E}">
        <p14:creationId xmlns:p14="http://schemas.microsoft.com/office/powerpoint/2010/main" val="3448419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F8CF8-FDD2-452B-671E-D87606F3740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C944D20-2A05-15DF-99F8-5EEE69752CD9}"/>
              </a:ext>
            </a:extLst>
          </p:cNvPr>
          <p:cNvSpPr txBox="1"/>
          <p:nvPr/>
        </p:nvSpPr>
        <p:spPr>
          <a:xfrm>
            <a:off x="838200" y="0"/>
            <a:ext cx="8349668" cy="5309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30" b="1" dirty="0">
                <a:solidFill>
                  <a:srgbClr val="44546A">
                    <a:lumMod val="75000"/>
                  </a:srgbClr>
                </a:solidFill>
                <a:latin typeface="Aptos" panose="020B0004020202020204" pitchFamily="34" charset="0"/>
              </a:rPr>
              <a:t>4</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.4.4: </a:t>
            </a:r>
            <a:r>
              <a:rPr lang="en-US" sz="2830" b="1" dirty="0">
                <a:solidFill>
                  <a:srgbClr val="44546A">
                    <a:lumMod val="75000"/>
                  </a:srgbClr>
                </a:solidFill>
                <a:latin typeface="Aptos" panose="020B0004020202020204" pitchFamily="34" charset="0"/>
              </a:rPr>
              <a:t>Net Promoter Score | Customer Effort Score </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r>
              <a:rPr lang="en-US" sz="2830" b="1" dirty="0">
                <a:solidFill>
                  <a:srgbClr val="44546A">
                    <a:lumMod val="75000"/>
                  </a:srgbClr>
                </a:solidFill>
                <a:latin typeface="Aptos" panose="020B0004020202020204" pitchFamily="34" charset="0"/>
              </a:rPr>
              <a:t> </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E4B384E8-6815-0033-A35F-269DC4E29925}"/>
              </a:ext>
            </a:extLst>
          </p:cNvPr>
          <p:cNvSpPr txBox="1"/>
          <p:nvPr/>
        </p:nvSpPr>
        <p:spPr>
          <a:xfrm>
            <a:off x="0" y="4644869"/>
            <a:ext cx="6471920" cy="1892826"/>
          </a:xfrm>
          <a:prstGeom prst="rect">
            <a:avLst/>
          </a:prstGeom>
          <a:solidFill>
            <a:srgbClr val="FEFEFF"/>
          </a:solid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Most Industrial clinics have had a positive service experience from Medicines Control Authority of Zimbabwe and would be happy to recommend it to business peers.</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Net Promoter Score in this category is (53) an improvement from 46 attained in 2023. </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happiest industrial clinics (brand promoters) are excited with clear guidelines to support their operations</a:t>
            </a:r>
            <a:r>
              <a:rPr lang="en-US" sz="1300" dirty="0">
                <a:solidFill>
                  <a:prstClr val="black"/>
                </a:solidFill>
                <a:latin typeface="Aptos" panose="020B0004020202020204" pitchFamily="34" charset="0"/>
                <a:cs typeface="Arial" panose="020B0604020202020204" pitchFamily="34" charset="0"/>
              </a:rPr>
              <a:t> as well as functionality of online platforms. </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regulator </a:t>
            </a:r>
            <a:r>
              <a:rPr lang="en-US" sz="1300" dirty="0">
                <a:solidFill>
                  <a:prstClr val="black"/>
                </a:solidFill>
                <a:latin typeface="Aptos" panose="020B0004020202020204" pitchFamily="34" charset="0"/>
                <a:cs typeface="Arial" panose="020B0604020202020204" pitchFamily="34" charset="0"/>
              </a:rPr>
              <a:t>was rated low on ease of doing business compared to the previous year because poor communication i.e. unanswered calls and delayed email responses. </a:t>
            </a:r>
          </a:p>
        </p:txBody>
      </p:sp>
      <p:graphicFrame>
        <p:nvGraphicFramePr>
          <p:cNvPr id="5" name="Chart 4">
            <a:extLst>
              <a:ext uri="{FF2B5EF4-FFF2-40B4-BE49-F238E27FC236}">
                <a16:creationId xmlns:a16="http://schemas.microsoft.com/office/drawing/2014/main" id="{D26DF598-7C29-41DB-82BA-172F68518F0D}"/>
              </a:ext>
            </a:extLst>
          </p:cNvPr>
          <p:cNvGraphicFramePr>
            <a:graphicFrameLocks/>
          </p:cNvGraphicFramePr>
          <p:nvPr>
            <p:extLst>
              <p:ext uri="{D42A27DB-BD31-4B8C-83A1-F6EECF244321}">
                <p14:modId xmlns:p14="http://schemas.microsoft.com/office/powerpoint/2010/main" val="3421468725"/>
              </p:ext>
            </p:extLst>
          </p:nvPr>
        </p:nvGraphicFramePr>
        <p:xfrm>
          <a:off x="71119" y="2654725"/>
          <a:ext cx="11156612" cy="18721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a:extLst>
              <a:ext uri="{FF2B5EF4-FFF2-40B4-BE49-F238E27FC236}">
                <a16:creationId xmlns:a16="http://schemas.microsoft.com/office/drawing/2014/main" id="{4BB8E04C-5EA3-872D-47E7-40797168ABA6}"/>
              </a:ext>
            </a:extLst>
          </p:cNvPr>
          <p:cNvGraphicFramePr>
            <a:graphicFrameLocks noGrp="1"/>
          </p:cNvGraphicFramePr>
          <p:nvPr>
            <p:extLst>
              <p:ext uri="{D42A27DB-BD31-4B8C-83A1-F6EECF244321}">
                <p14:modId xmlns:p14="http://schemas.microsoft.com/office/powerpoint/2010/main" val="2463371834"/>
              </p:ext>
            </p:extLst>
          </p:nvPr>
        </p:nvGraphicFramePr>
        <p:xfrm>
          <a:off x="349102" y="1830516"/>
          <a:ext cx="10868473" cy="414844"/>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988043">
                  <a:extLst>
                    <a:ext uri="{9D8B030D-6E8A-4147-A177-3AD203B41FA5}">
                      <a16:colId xmlns:a16="http://schemas.microsoft.com/office/drawing/2014/main" val="2959958400"/>
                    </a:ext>
                  </a:extLst>
                </a:gridCol>
                <a:gridCol w="988043">
                  <a:extLst>
                    <a:ext uri="{9D8B030D-6E8A-4147-A177-3AD203B41FA5}">
                      <a16:colId xmlns:a16="http://schemas.microsoft.com/office/drawing/2014/main" val="20000"/>
                    </a:ext>
                  </a:extLst>
                </a:gridCol>
                <a:gridCol w="988043">
                  <a:extLst>
                    <a:ext uri="{9D8B030D-6E8A-4147-A177-3AD203B41FA5}">
                      <a16:colId xmlns:a16="http://schemas.microsoft.com/office/drawing/2014/main" val="20001"/>
                    </a:ext>
                  </a:extLst>
                </a:gridCol>
                <a:gridCol w="988043">
                  <a:extLst>
                    <a:ext uri="{9D8B030D-6E8A-4147-A177-3AD203B41FA5}">
                      <a16:colId xmlns:a16="http://schemas.microsoft.com/office/drawing/2014/main" val="20002"/>
                    </a:ext>
                  </a:extLst>
                </a:gridCol>
                <a:gridCol w="988043">
                  <a:extLst>
                    <a:ext uri="{9D8B030D-6E8A-4147-A177-3AD203B41FA5}">
                      <a16:colId xmlns:a16="http://schemas.microsoft.com/office/drawing/2014/main" val="20003"/>
                    </a:ext>
                  </a:extLst>
                </a:gridCol>
                <a:gridCol w="988043">
                  <a:extLst>
                    <a:ext uri="{9D8B030D-6E8A-4147-A177-3AD203B41FA5}">
                      <a16:colId xmlns:a16="http://schemas.microsoft.com/office/drawing/2014/main" val="20004"/>
                    </a:ext>
                  </a:extLst>
                </a:gridCol>
                <a:gridCol w="988043">
                  <a:extLst>
                    <a:ext uri="{9D8B030D-6E8A-4147-A177-3AD203B41FA5}">
                      <a16:colId xmlns:a16="http://schemas.microsoft.com/office/drawing/2014/main" val="20005"/>
                    </a:ext>
                  </a:extLst>
                </a:gridCol>
                <a:gridCol w="988043">
                  <a:extLst>
                    <a:ext uri="{9D8B030D-6E8A-4147-A177-3AD203B41FA5}">
                      <a16:colId xmlns:a16="http://schemas.microsoft.com/office/drawing/2014/main" val="20006"/>
                    </a:ext>
                  </a:extLst>
                </a:gridCol>
                <a:gridCol w="988043">
                  <a:extLst>
                    <a:ext uri="{9D8B030D-6E8A-4147-A177-3AD203B41FA5}">
                      <a16:colId xmlns:a16="http://schemas.microsoft.com/office/drawing/2014/main" val="20007"/>
                    </a:ext>
                  </a:extLst>
                </a:gridCol>
                <a:gridCol w="988043">
                  <a:extLst>
                    <a:ext uri="{9D8B030D-6E8A-4147-A177-3AD203B41FA5}">
                      <a16:colId xmlns:a16="http://schemas.microsoft.com/office/drawing/2014/main" val="20008"/>
                    </a:ext>
                  </a:extLst>
                </a:gridCol>
                <a:gridCol w="988043">
                  <a:extLst>
                    <a:ext uri="{9D8B030D-6E8A-4147-A177-3AD203B41FA5}">
                      <a16:colId xmlns:a16="http://schemas.microsoft.com/office/drawing/2014/main" val="20009"/>
                    </a:ext>
                  </a:extLst>
                </a:gridCol>
              </a:tblGrid>
              <a:tr h="414844">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0</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2</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3</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4</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5</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6</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7</a:t>
                      </a:r>
                    </a:p>
                  </a:txBody>
                  <a:tcPr marL="50737" marR="50737" marT="25400" marB="25400" anchor="ctr">
                    <a:solidFill>
                      <a:srgbClr val="FFC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8</a:t>
                      </a:r>
                    </a:p>
                  </a:txBody>
                  <a:tcPr marL="50737" marR="50737" marT="25400" marB="25400" anchor="ctr">
                    <a:solidFill>
                      <a:srgbClr val="FFC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9</a:t>
                      </a:r>
                    </a:p>
                  </a:txBody>
                  <a:tcPr marL="50737" marR="50737" marT="25400" marB="25400" anchor="ctr">
                    <a:solidFill>
                      <a:srgbClr val="00B05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10</a:t>
                      </a:r>
                    </a:p>
                  </a:txBody>
                  <a:tcPr marL="50737" marR="50737" marT="25400" marB="25400" anchor="ctr">
                    <a:solidFill>
                      <a:srgbClr val="00B050"/>
                    </a:solidFill>
                  </a:tcPr>
                </a:tc>
                <a:extLst>
                  <a:ext uri="{0D108BD9-81ED-4DB2-BD59-A6C34878D82A}">
                    <a16:rowId xmlns:a16="http://schemas.microsoft.com/office/drawing/2014/main" val="10000"/>
                  </a:ext>
                </a:extLst>
              </a:tr>
            </a:tbl>
          </a:graphicData>
        </a:graphic>
      </p:graphicFrame>
      <p:sp>
        <p:nvSpPr>
          <p:cNvPr id="7" name="TextBox 6">
            <a:extLst>
              <a:ext uri="{FF2B5EF4-FFF2-40B4-BE49-F238E27FC236}">
                <a16:creationId xmlns:a16="http://schemas.microsoft.com/office/drawing/2014/main" id="{746EB81A-A31B-393A-BD63-E4D7D164CF73}"/>
              </a:ext>
            </a:extLst>
          </p:cNvPr>
          <p:cNvSpPr txBox="1"/>
          <p:nvPr/>
        </p:nvSpPr>
        <p:spPr>
          <a:xfrm>
            <a:off x="239492" y="2308434"/>
            <a:ext cx="4379154" cy="228292"/>
          </a:xfrm>
          <a:prstGeom prst="rect">
            <a:avLst/>
          </a:prstGeom>
          <a:noFill/>
        </p:spPr>
        <p:txBody>
          <a:bodyPr wrap="square" lIns="58443" tIns="29222" rIns="58443" bIns="29222" rtlCol="0">
            <a:spAutoFit/>
          </a:bodyPr>
          <a:lstStyle/>
          <a:p>
            <a:pPr defTabSz="609630">
              <a:defRPr/>
            </a:pPr>
            <a:r>
              <a:rPr lang="en-GB" sz="1100" b="1" u="sng" dirty="0">
                <a:solidFill>
                  <a:prstClr val="black"/>
                </a:solidFill>
                <a:latin typeface="Aptos" panose="020B0004020202020204" pitchFamily="34" charset="0"/>
                <a:cs typeface="Calibri" panose="020F0502020204030204" pitchFamily="34" charset="0"/>
              </a:rPr>
              <a:t>FORMULA FOR NPS = PROMOTERS - DETRACTORS </a:t>
            </a:r>
          </a:p>
        </p:txBody>
      </p:sp>
      <p:sp>
        <p:nvSpPr>
          <p:cNvPr id="8" name="Right Brace 7">
            <a:extLst>
              <a:ext uri="{FF2B5EF4-FFF2-40B4-BE49-F238E27FC236}">
                <a16:creationId xmlns:a16="http://schemas.microsoft.com/office/drawing/2014/main" id="{5D70A120-219C-BA1E-41C0-1C0657BBFD15}"/>
              </a:ext>
            </a:extLst>
          </p:cNvPr>
          <p:cNvSpPr/>
          <p:nvPr/>
        </p:nvSpPr>
        <p:spPr>
          <a:xfrm rot="16200000">
            <a:off x="3566125" y="-1272651"/>
            <a:ext cx="341364" cy="5877654"/>
          </a:xfrm>
          <a:prstGeom prst="rightBrace">
            <a:avLst>
              <a:gd name="adj1" fmla="val 8333"/>
              <a:gd name="adj2" fmla="val 49829"/>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0" name="Right Brace 9">
            <a:extLst>
              <a:ext uri="{FF2B5EF4-FFF2-40B4-BE49-F238E27FC236}">
                <a16:creationId xmlns:a16="http://schemas.microsoft.com/office/drawing/2014/main" id="{7AD10BC4-198E-992E-B0A3-366DA51040F9}"/>
              </a:ext>
            </a:extLst>
          </p:cNvPr>
          <p:cNvSpPr/>
          <p:nvPr/>
        </p:nvSpPr>
        <p:spPr>
          <a:xfrm rot="16200000">
            <a:off x="8359507" y="1011301"/>
            <a:ext cx="332696"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1" name="Right Brace 10">
            <a:extLst>
              <a:ext uri="{FF2B5EF4-FFF2-40B4-BE49-F238E27FC236}">
                <a16:creationId xmlns:a16="http://schemas.microsoft.com/office/drawing/2014/main" id="{600AF6CC-DFD9-58FE-768A-7FC2FAE9BEF4}"/>
              </a:ext>
            </a:extLst>
          </p:cNvPr>
          <p:cNvSpPr/>
          <p:nvPr/>
        </p:nvSpPr>
        <p:spPr>
          <a:xfrm rot="16200000">
            <a:off x="10335483" y="1031125"/>
            <a:ext cx="341362"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2" name="TextBox 11">
            <a:extLst>
              <a:ext uri="{FF2B5EF4-FFF2-40B4-BE49-F238E27FC236}">
                <a16:creationId xmlns:a16="http://schemas.microsoft.com/office/drawing/2014/main" id="{19426C5D-754A-59D2-2F75-DCB1FD452D37}"/>
              </a:ext>
            </a:extLst>
          </p:cNvPr>
          <p:cNvSpPr txBox="1"/>
          <p:nvPr/>
        </p:nvSpPr>
        <p:spPr>
          <a:xfrm>
            <a:off x="3335248" y="1324953"/>
            <a:ext cx="985628"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DETRACTORS </a:t>
            </a:r>
          </a:p>
        </p:txBody>
      </p:sp>
      <p:sp>
        <p:nvSpPr>
          <p:cNvPr id="13" name="TextBox 12">
            <a:extLst>
              <a:ext uri="{FF2B5EF4-FFF2-40B4-BE49-F238E27FC236}">
                <a16:creationId xmlns:a16="http://schemas.microsoft.com/office/drawing/2014/main" id="{C32FB23E-7FD0-0E9C-E0E2-6E77EE499BDB}"/>
              </a:ext>
            </a:extLst>
          </p:cNvPr>
          <p:cNvSpPr txBox="1"/>
          <p:nvPr/>
        </p:nvSpPr>
        <p:spPr>
          <a:xfrm>
            <a:off x="8169097" y="1316517"/>
            <a:ext cx="770586"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PASSIVES </a:t>
            </a:r>
          </a:p>
        </p:txBody>
      </p:sp>
      <p:sp>
        <p:nvSpPr>
          <p:cNvPr id="14" name="TextBox 13">
            <a:extLst>
              <a:ext uri="{FF2B5EF4-FFF2-40B4-BE49-F238E27FC236}">
                <a16:creationId xmlns:a16="http://schemas.microsoft.com/office/drawing/2014/main" id="{6708821D-A8A7-A656-C73B-9F312B09BB70}"/>
              </a:ext>
            </a:extLst>
          </p:cNvPr>
          <p:cNvSpPr txBox="1"/>
          <p:nvPr/>
        </p:nvSpPr>
        <p:spPr>
          <a:xfrm>
            <a:off x="10076610" y="1324953"/>
            <a:ext cx="929762"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PROMOTERS </a:t>
            </a:r>
          </a:p>
        </p:txBody>
      </p:sp>
      <p:sp>
        <p:nvSpPr>
          <p:cNvPr id="15" name="Rectangle 14">
            <a:extLst>
              <a:ext uri="{FF2B5EF4-FFF2-40B4-BE49-F238E27FC236}">
                <a16:creationId xmlns:a16="http://schemas.microsoft.com/office/drawing/2014/main" id="{82AA7FDE-91D0-5822-D3E3-BCD365520C46}"/>
              </a:ext>
            </a:extLst>
          </p:cNvPr>
          <p:cNvSpPr/>
          <p:nvPr/>
        </p:nvSpPr>
        <p:spPr>
          <a:xfrm>
            <a:off x="11325573" y="2982621"/>
            <a:ext cx="592105" cy="340360"/>
          </a:xfrm>
          <a:prstGeom prst="rect">
            <a:avLst/>
          </a:prstGeom>
          <a:solidFill>
            <a:schemeClr val="accent2"/>
          </a:solidFill>
          <a:ln w="25400" cap="flat" cmpd="sng" algn="ctr">
            <a:noFill/>
            <a:prstDash val="solid"/>
          </a:ln>
          <a:effectLst/>
        </p:spPr>
        <p:txBody>
          <a:bodyPr rtlCol="0" anchor="ctr"/>
          <a:lstStyle/>
          <a:p>
            <a:pPr algn="ctr" defTabSz="609630">
              <a:defRPr/>
            </a:pPr>
            <a:r>
              <a:rPr lang="en-GB" sz="1200" b="1" kern="0" dirty="0">
                <a:solidFill>
                  <a:schemeClr val="bg1"/>
                </a:solidFill>
                <a:latin typeface="Aptos" panose="020B0004020202020204" pitchFamily="34" charset="0"/>
                <a:cs typeface="Arial" panose="020B0604020202020204" pitchFamily="34" charset="0"/>
              </a:rPr>
              <a:t>53</a:t>
            </a:r>
          </a:p>
        </p:txBody>
      </p:sp>
      <p:sp>
        <p:nvSpPr>
          <p:cNvPr id="3" name="Rectangle 2">
            <a:extLst>
              <a:ext uri="{FF2B5EF4-FFF2-40B4-BE49-F238E27FC236}">
                <a16:creationId xmlns:a16="http://schemas.microsoft.com/office/drawing/2014/main" id="{A1409ADD-4CB5-BF3E-646C-062B0944F0BC}"/>
              </a:ext>
            </a:extLst>
          </p:cNvPr>
          <p:cNvSpPr/>
          <p:nvPr/>
        </p:nvSpPr>
        <p:spPr>
          <a:xfrm>
            <a:off x="11325573" y="3648540"/>
            <a:ext cx="592105" cy="340360"/>
          </a:xfrm>
          <a:prstGeom prst="rect">
            <a:avLst/>
          </a:prstGeom>
          <a:solidFill>
            <a:srgbClr val="28669F"/>
          </a:solidFill>
          <a:ln w="25400" cap="flat" cmpd="sng" algn="ctr">
            <a:noFill/>
            <a:prstDash val="solid"/>
          </a:ln>
          <a:effectLst/>
        </p:spPr>
        <p:txBody>
          <a:bodyPr rtlCol="0" anchor="ctr"/>
          <a:lstStyle/>
          <a:p>
            <a:pPr algn="ctr" defTabSz="609630">
              <a:defRPr/>
            </a:pPr>
            <a:r>
              <a:rPr lang="en-GB" sz="1200" kern="0" dirty="0">
                <a:solidFill>
                  <a:schemeClr val="bg1"/>
                </a:solidFill>
                <a:latin typeface="Aptos" panose="020B0004020202020204" pitchFamily="34" charset="0"/>
                <a:cs typeface="Arial" panose="020B0604020202020204" pitchFamily="34" charset="0"/>
              </a:rPr>
              <a:t>46</a:t>
            </a:r>
          </a:p>
        </p:txBody>
      </p:sp>
      <p:graphicFrame>
        <p:nvGraphicFramePr>
          <p:cNvPr id="16" name="Table 15">
            <a:extLst>
              <a:ext uri="{FF2B5EF4-FFF2-40B4-BE49-F238E27FC236}">
                <a16:creationId xmlns:a16="http://schemas.microsoft.com/office/drawing/2014/main" id="{8EDCB6F8-CB06-EF61-06B8-D09983B584C3}"/>
              </a:ext>
            </a:extLst>
          </p:cNvPr>
          <p:cNvGraphicFramePr>
            <a:graphicFrameLocks noGrp="1"/>
          </p:cNvGraphicFramePr>
          <p:nvPr>
            <p:extLst>
              <p:ext uri="{D42A27DB-BD31-4B8C-83A1-F6EECF244321}">
                <p14:modId xmlns:p14="http://schemas.microsoft.com/office/powerpoint/2010/main" val="629187624"/>
              </p:ext>
            </p:extLst>
          </p:nvPr>
        </p:nvGraphicFramePr>
        <p:xfrm>
          <a:off x="6698831" y="4564649"/>
          <a:ext cx="5218847" cy="982631"/>
        </p:xfrm>
        <a:graphic>
          <a:graphicData uri="http://schemas.openxmlformats.org/drawingml/2006/table">
            <a:tbl>
              <a:tblPr firstRow="1" bandRow="1">
                <a:tableStyleId>{5940675A-B579-460E-94D1-54222C63F5DA}</a:tableStyleId>
              </a:tblPr>
              <a:tblGrid>
                <a:gridCol w="2312690">
                  <a:extLst>
                    <a:ext uri="{9D8B030D-6E8A-4147-A177-3AD203B41FA5}">
                      <a16:colId xmlns:a16="http://schemas.microsoft.com/office/drawing/2014/main" val="2045885161"/>
                    </a:ext>
                  </a:extLst>
                </a:gridCol>
                <a:gridCol w="1461023">
                  <a:extLst>
                    <a:ext uri="{9D8B030D-6E8A-4147-A177-3AD203B41FA5}">
                      <a16:colId xmlns:a16="http://schemas.microsoft.com/office/drawing/2014/main" val="701748822"/>
                    </a:ext>
                  </a:extLst>
                </a:gridCol>
                <a:gridCol w="1445134">
                  <a:extLst>
                    <a:ext uri="{9D8B030D-6E8A-4147-A177-3AD203B41FA5}">
                      <a16:colId xmlns:a16="http://schemas.microsoft.com/office/drawing/2014/main" val="1015951330"/>
                    </a:ext>
                  </a:extLst>
                </a:gridCol>
              </a:tblGrid>
              <a:tr h="588792">
                <a:tc rowSpan="2">
                  <a:txBody>
                    <a:bodyPr/>
                    <a:lstStyle/>
                    <a:p>
                      <a:pPr algn="l"/>
                      <a:r>
                        <a:rPr lang="en-US" sz="1300" b="1" dirty="0">
                          <a:solidFill>
                            <a:schemeClr val="bg1"/>
                          </a:solidFill>
                          <a:latin typeface="Aptos" panose="020B0004020202020204" pitchFamily="34" charset="0"/>
                          <a:cs typeface="Arial" panose="020B0604020202020204" pitchFamily="34" charset="0"/>
                        </a:rPr>
                        <a:t>Ease of doing business </a:t>
                      </a:r>
                    </a:p>
                  </a:txBody>
                  <a:tcPr marL="77418" marR="77418" marT="38709" marB="38709" anchor="ctr">
                    <a:solidFill>
                      <a:srgbClr val="1F4E79"/>
                    </a:solidFill>
                  </a:tcPr>
                </a:tc>
                <a:tc>
                  <a:txBody>
                    <a:bodyPr/>
                    <a:lstStyle/>
                    <a:p>
                      <a:pPr algn="ctr"/>
                      <a:r>
                        <a:rPr lang="en-ZW" sz="1300" b="0" dirty="0">
                          <a:solidFill>
                            <a:schemeClr val="bg1"/>
                          </a:solidFill>
                          <a:latin typeface="Aptos" panose="020B0004020202020204" pitchFamily="34" charset="0"/>
                        </a:rPr>
                        <a:t>2023</a:t>
                      </a:r>
                    </a:p>
                  </a:txBody>
                  <a:tcPr marL="77418" marR="77418" marT="38709" marB="38709" anchor="ctr">
                    <a:solidFill>
                      <a:srgbClr val="1F4E79"/>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1F4E79"/>
                    </a:solidFill>
                  </a:tcPr>
                </a:tc>
                <a:extLst>
                  <a:ext uri="{0D108BD9-81ED-4DB2-BD59-A6C34878D82A}">
                    <a16:rowId xmlns:a16="http://schemas.microsoft.com/office/drawing/2014/main" val="4244009418"/>
                  </a:ext>
                </a:extLst>
              </a:tr>
              <a:tr h="393839">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83%</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79%</a:t>
                      </a:r>
                    </a:p>
                  </a:txBody>
                  <a:tcPr marL="77418" marR="77418" marT="38709" marB="38709" anchor="ctr">
                    <a:solidFill>
                      <a:schemeClr val="bg1"/>
                    </a:solidFill>
                  </a:tcPr>
                </a:tc>
                <a:extLst>
                  <a:ext uri="{0D108BD9-81ED-4DB2-BD59-A6C34878D82A}">
                    <a16:rowId xmlns:a16="http://schemas.microsoft.com/office/drawing/2014/main" val="3328424696"/>
                  </a:ext>
                </a:extLst>
              </a:tr>
            </a:tbl>
          </a:graphicData>
        </a:graphic>
      </p:graphicFrame>
      <p:sp>
        <p:nvSpPr>
          <p:cNvPr id="17" name="TextBox 16">
            <a:extLst>
              <a:ext uri="{FF2B5EF4-FFF2-40B4-BE49-F238E27FC236}">
                <a16:creationId xmlns:a16="http://schemas.microsoft.com/office/drawing/2014/main" id="{B64D5C8B-D222-D95B-3EEF-202750AAA165}"/>
              </a:ext>
            </a:extLst>
          </p:cNvPr>
          <p:cNvSpPr txBox="1"/>
          <p:nvPr/>
        </p:nvSpPr>
        <p:spPr>
          <a:xfrm>
            <a:off x="0" y="771816"/>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Using a 10-point scale where 0 means very unlikely and 10 means very likely, how likely are you to recommend MCAZ to your business peers?</a:t>
            </a:r>
            <a:br>
              <a:rPr lang="en-US" sz="1050" b="1" i="1" dirty="0">
                <a:solidFill>
                  <a:prstClr val="black"/>
                </a:solidFill>
                <a:latin typeface="Calibri" panose="020F0502020204030204"/>
              </a:rPr>
            </a:br>
            <a:r>
              <a:rPr lang="en-US" sz="1050" b="1" i="1" dirty="0">
                <a:solidFill>
                  <a:prstClr val="black"/>
                </a:solidFill>
                <a:latin typeface="Calibri" panose="020F0502020204030204"/>
              </a:rPr>
              <a:t>Qn: On a 5-point scale where 1 means very difficult and 5 means very easy, how easy is it doing business with MCAZ?</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loud 3">
            <a:extLst>
              <a:ext uri="{FF2B5EF4-FFF2-40B4-BE49-F238E27FC236}">
                <a16:creationId xmlns:a16="http://schemas.microsoft.com/office/drawing/2014/main" id="{5ACFFFB1-FAEC-02A0-E829-E6A5D041D53D}"/>
              </a:ext>
            </a:extLst>
          </p:cNvPr>
          <p:cNvSpPr/>
          <p:nvPr/>
        </p:nvSpPr>
        <p:spPr>
          <a:xfrm>
            <a:off x="6818535" y="5381369"/>
            <a:ext cx="3258075" cy="1483319"/>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cs typeface="Arial" panose="020B0604020202020204" pitchFamily="34" charset="0"/>
              </a:rPr>
              <a:t>“</a:t>
            </a:r>
            <a:r>
              <a:rPr lang="en-US" sz="1000" dirty="0">
                <a:solidFill>
                  <a:prstClr val="black"/>
                </a:solidFill>
                <a:cs typeface="Arial" panose="020B0604020202020204" pitchFamily="34" charset="0"/>
              </a:rPr>
              <a:t>The changing of registration from manual to online , has made registration easier. The paperwork has been reduced and individuals are now able to apply for themselves without assistance from anyone</a:t>
            </a:r>
            <a:r>
              <a:rPr kumimoji="0" lang="en-US" sz="1000" u="none" strike="noStrike" kern="1200" cap="none" spc="0" normalizeH="0" baseline="0" noProof="0" dirty="0">
                <a:ln>
                  <a:noFill/>
                </a:ln>
                <a:solidFill>
                  <a:prstClr val="black"/>
                </a:solidFill>
                <a:effectLst/>
                <a:uLnTx/>
                <a:uFillTx/>
                <a:cs typeface="Arial" panose="020B0604020202020204" pitchFamily="34" charset="0"/>
              </a:rPr>
              <a:t>.” </a:t>
            </a:r>
            <a:r>
              <a:rPr kumimoji="0" lang="en-US" sz="1000" b="1" i="1" u="none" strike="noStrike" kern="1200" cap="none" spc="0" normalizeH="0" baseline="0" noProof="0" dirty="0">
                <a:ln>
                  <a:noFill/>
                </a:ln>
                <a:solidFill>
                  <a:prstClr val="black"/>
                </a:solidFill>
                <a:effectLst/>
                <a:uLnTx/>
                <a:uFillTx/>
                <a:cs typeface="Arial" panose="020B0604020202020204" pitchFamily="34" charset="0"/>
              </a:rPr>
              <a:t>– </a:t>
            </a:r>
            <a:r>
              <a:rPr lang="en-US" sz="1000" b="1" i="1" dirty="0">
                <a:solidFill>
                  <a:prstClr val="black"/>
                </a:solidFill>
                <a:cs typeface="Arial" panose="020B0604020202020204" pitchFamily="34" charset="0"/>
              </a:rPr>
              <a:t>Industrial Clinic</a:t>
            </a:r>
            <a:endParaRPr kumimoji="0" lang="en-ZW" sz="1000" b="1" i="1" u="none" strike="noStrike" kern="1200" cap="none" spc="0" normalizeH="0" baseline="0" noProof="0" dirty="0">
              <a:ln>
                <a:noFill/>
              </a:ln>
              <a:solidFill>
                <a:prstClr val="black"/>
              </a:solidFill>
              <a:effectLst/>
              <a:uLnTx/>
              <a:uFillTx/>
              <a:cs typeface="Arial" panose="020B0604020202020204" pitchFamily="34" charset="0"/>
            </a:endParaRPr>
          </a:p>
        </p:txBody>
      </p:sp>
    </p:spTree>
    <p:extLst>
      <p:ext uri="{BB962C8B-B14F-4D97-AF65-F5344CB8AC3E}">
        <p14:creationId xmlns:p14="http://schemas.microsoft.com/office/powerpoint/2010/main" val="1836653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3D08890B-0127-DD2B-AEA5-D8474DA40231}"/>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6E9EA34-DB85-233E-3440-B03457C745E9}"/>
              </a:ext>
            </a:extLst>
          </p:cNvPr>
          <p:cNvSpPr txBox="1"/>
          <p:nvPr/>
        </p:nvSpPr>
        <p:spPr>
          <a:xfrm>
            <a:off x="83820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.4.5: Conclusions &amp; Indicated Action</a:t>
            </a:r>
            <a:r>
              <a:rPr lang="en-US" sz="3200" b="1" dirty="0">
                <a:solidFill>
                  <a:srgbClr val="44546A">
                    <a:lumMod val="75000"/>
                  </a:srgbClr>
                </a:solidFill>
                <a:latin typeface="Aptos" panose="020B0004020202020204" pitchFamily="34" charset="0"/>
              </a:rPr>
              <a:t> </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3" name="TextBox 2">
            <a:extLst>
              <a:ext uri="{FF2B5EF4-FFF2-40B4-BE49-F238E27FC236}">
                <a16:creationId xmlns:a16="http://schemas.microsoft.com/office/drawing/2014/main" id="{06E939B4-2C92-EECA-7D26-C63FCA38B236}"/>
              </a:ext>
            </a:extLst>
          </p:cNvPr>
          <p:cNvSpPr txBox="1"/>
          <p:nvPr/>
        </p:nvSpPr>
        <p:spPr>
          <a:xfrm>
            <a:off x="0" y="806718"/>
            <a:ext cx="12192000" cy="5847755"/>
          </a:xfrm>
          <a:prstGeom prst="rect">
            <a:avLst/>
          </a:prstGeom>
          <a:solidFill>
            <a:srgbClr val="EAEFF8"/>
          </a:solidFill>
        </p:spPr>
        <p:txBody>
          <a:bodyPr wrap="square" rtlCol="0">
            <a:spAutoFit/>
          </a:bodyPr>
          <a:lstStyle/>
          <a:p>
            <a:pPr marR="0" lvl="0" algn="just" defTabSz="914400" rtl="0" eaLnBrk="1" fontAlgn="auto" latinLnBrk="0" hangingPunct="1">
              <a:lnSpc>
                <a:spcPct val="100000"/>
              </a:lnSpc>
              <a:spcBef>
                <a:spcPts val="0"/>
              </a:spcBef>
              <a:spcAft>
                <a:spcPts val="1200"/>
              </a:spcAft>
              <a:buClrTx/>
              <a:buSzPct val="88000"/>
              <a:tabLst/>
              <a:defRPr/>
            </a:pPr>
            <a:r>
              <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Conclusions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sample for industrial clinics was dominated by Harare, Midlands and Bulawayo.</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About two thirds of industrial clinics engaged for the survey have been dealing with MCAZ for a period of more than 10 years.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most important service expectations by industrial clinics include quick timeline when issuing premises licenses followed by timeous issuance of persons licenses and responsiveness of MCAZ when there is need.</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performance of Medicines Control Authority of Zimbabwe on Industrial clinics customer service expectations is on an upward trajectory. This has  subsequently improved the overall Customer Satisfaction Index from 74% in 2023 to 86% in 2024.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number of queries lodged by Industrial clinics in 2024 went down by half compared to the same period in 2023 whilst the complaints resolution ratio went up.</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Net Promoter Score in this category is (53) an improvement from 46 attained in 2023.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happiest industrial clinics (brand promoters) are excited with clear guidelines to support their operations as well as functionality of online platforms.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regulator was rated low on ease of doing business compared to the previous year because poor communication i.e. unanswered calls and delayed email responses. </a:t>
            </a:r>
          </a:p>
          <a:p>
            <a:pPr marR="0" lvl="0" algn="just" defTabSz="914400" rtl="0" eaLnBrk="1" fontAlgn="auto" latinLnBrk="0" hangingPunct="1">
              <a:lnSpc>
                <a:spcPct val="100000"/>
              </a:lnSpc>
              <a:spcBef>
                <a:spcPts val="0"/>
              </a:spcBef>
              <a:spcAft>
                <a:spcPts val="1200"/>
              </a:spcAft>
              <a:buClrTx/>
              <a:buSzPct val="88000"/>
              <a:tabLst/>
              <a:defRPr/>
            </a:pPr>
            <a:endPar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R="0" lvl="0" algn="just" defTabSz="914400" rtl="0" eaLnBrk="1" fontAlgn="auto" latinLnBrk="0" hangingPunct="1">
              <a:lnSpc>
                <a:spcPct val="100000"/>
              </a:lnSpc>
              <a:spcBef>
                <a:spcPts val="0"/>
              </a:spcBef>
              <a:spcAft>
                <a:spcPts val="1200"/>
              </a:spcAft>
              <a:buClrTx/>
              <a:buSzPct val="88000"/>
              <a:tabLst/>
              <a:defRPr/>
            </a:pPr>
            <a:r>
              <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Indicated action</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i="1" dirty="0">
                <a:solidFill>
                  <a:prstClr val="black"/>
                </a:solidFill>
                <a:latin typeface="Aptos" panose="020B0004020202020204" pitchFamily="34" charset="0"/>
                <a:cs typeface="Arial" panose="020B0604020202020204" pitchFamily="34" charset="0"/>
              </a:rPr>
              <a:t>Deliver quick responses on emails and calls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i="1" dirty="0">
                <a:solidFill>
                  <a:prstClr val="black"/>
                </a:solidFill>
                <a:latin typeface="Aptos" panose="020B0004020202020204" pitchFamily="34" charset="0"/>
                <a:cs typeface="Arial" panose="020B0604020202020204" pitchFamily="34" charset="0"/>
              </a:rPr>
              <a:t>Inspectors must create a professional environment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Quick issuing of licenses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i="1" dirty="0">
                <a:solidFill>
                  <a:prstClr val="black"/>
                </a:solidFill>
                <a:latin typeface="Aptos" panose="020B0004020202020204" pitchFamily="34" charset="0"/>
                <a:cs typeface="Arial" panose="020B0604020202020204" pitchFamily="34" charset="0"/>
              </a:rPr>
              <a:t>Ensure consistent functionality of the online portals</a:t>
            </a:r>
            <a:endPar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8725640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B1E3F219-9247-43E7-89D3-7DD6C2E24304}"/>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E999A12-6B63-6D7E-E582-08CFEA517ADE}"/>
              </a:ext>
            </a:extLst>
          </p:cNvPr>
          <p:cNvSpPr txBox="1"/>
          <p:nvPr/>
        </p:nvSpPr>
        <p:spPr>
          <a:xfrm>
            <a:off x="0" y="2774582"/>
            <a:ext cx="8036560" cy="584775"/>
          </a:xfrm>
          <a:prstGeom prst="rect">
            <a:avLst/>
          </a:prstGeom>
          <a:noFill/>
        </p:spPr>
        <p:txBody>
          <a:bodyPr wrap="square">
            <a:spAutoFit/>
          </a:bodyPr>
          <a:lstStyle/>
          <a:p>
            <a:r>
              <a:rPr lang="en-US" sz="3200" b="1" dirty="0">
                <a:solidFill>
                  <a:schemeClr val="tx2">
                    <a:lumMod val="75000"/>
                  </a:schemeClr>
                </a:solidFill>
                <a:latin typeface="Aptos" panose="020B0004020202020204" pitchFamily="34" charset="0"/>
              </a:rPr>
              <a:t>4.5.0: Veterinary Medical General Dealers</a:t>
            </a:r>
            <a:endParaRPr lang="en-ZW" sz="3200" b="1" dirty="0">
              <a:solidFill>
                <a:schemeClr val="tx2">
                  <a:lumMod val="75000"/>
                </a:schemeClr>
              </a:solidFill>
              <a:latin typeface="Aptos" panose="020B0004020202020204" pitchFamily="34" charset="0"/>
            </a:endParaRPr>
          </a:p>
        </p:txBody>
      </p:sp>
      <p:pic>
        <p:nvPicPr>
          <p:cNvPr id="2" name="Picture 1">
            <a:extLst>
              <a:ext uri="{FF2B5EF4-FFF2-40B4-BE49-F238E27FC236}">
                <a16:creationId xmlns:a16="http://schemas.microsoft.com/office/drawing/2014/main" id="{90D5F838-1CB5-EECB-D4E0-C5A261A55CF9}"/>
              </a:ext>
            </a:extLst>
          </p:cNvPr>
          <p:cNvPicPr>
            <a:picLocks noChangeAspect="1"/>
          </p:cNvPicPr>
          <p:nvPr/>
        </p:nvPicPr>
        <p:blipFill>
          <a:blip r:embed="rId3"/>
          <a:srcRect l="36486"/>
          <a:stretch/>
        </p:blipFill>
        <p:spPr>
          <a:xfrm>
            <a:off x="7807414" y="393867"/>
            <a:ext cx="4384586" cy="6209554"/>
          </a:xfrm>
          <a:prstGeom prst="rect">
            <a:avLst/>
          </a:prstGeom>
        </p:spPr>
      </p:pic>
    </p:spTree>
    <p:extLst>
      <p:ext uri="{BB962C8B-B14F-4D97-AF65-F5344CB8AC3E}">
        <p14:creationId xmlns:p14="http://schemas.microsoft.com/office/powerpoint/2010/main" val="3689426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017D552C-ECFE-659A-F70C-89F463A6142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AF809362-F4B8-31E0-E2D1-BE4B3501741C}"/>
              </a:ext>
            </a:extLst>
          </p:cNvPr>
          <p:cNvSpPr txBox="1"/>
          <p:nvPr/>
        </p:nvSpPr>
        <p:spPr>
          <a:xfrm>
            <a:off x="807720" y="17205"/>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4.5.1: Customer service expectations</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BF274AFB-E20C-4386-DFB6-2383C56EE88C}"/>
              </a:ext>
            </a:extLst>
          </p:cNvPr>
          <p:cNvSpPr txBox="1"/>
          <p:nvPr/>
        </p:nvSpPr>
        <p:spPr>
          <a:xfrm>
            <a:off x="114786" y="710348"/>
            <a:ext cx="5595134"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kumimoji="0" lang="en-GB" sz="1050" b="1" i="1" u="none" strike="noStrike" kern="1200" cap="none" spc="0" normalizeH="0" baseline="0" noProof="0" dirty="0">
                <a:ln>
                  <a:noFill/>
                </a:ln>
                <a:solidFill>
                  <a:prstClr val="black"/>
                </a:solidFill>
                <a:effectLst/>
                <a:uLnTx/>
                <a:uFillTx/>
                <a:latin typeface="Calibri" panose="020F0502020204030204"/>
                <a:ea typeface="+mn-ea"/>
                <a:cs typeface="+mn-cs"/>
              </a:rPr>
              <a:t> Qn: </a:t>
            </a: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When it comes to excellent customer service what do you expect from MCAZ?</a:t>
            </a:r>
          </a:p>
        </p:txBody>
      </p:sp>
      <p:graphicFrame>
        <p:nvGraphicFramePr>
          <p:cNvPr id="5" name="Chart 4">
            <a:extLst>
              <a:ext uri="{FF2B5EF4-FFF2-40B4-BE49-F238E27FC236}">
                <a16:creationId xmlns:a16="http://schemas.microsoft.com/office/drawing/2014/main" id="{477CBEF6-A4BF-E0CC-73AA-38C9AE3F7818}"/>
              </a:ext>
            </a:extLst>
          </p:cNvPr>
          <p:cNvGraphicFramePr/>
          <p:nvPr>
            <p:extLst>
              <p:ext uri="{D42A27DB-BD31-4B8C-83A1-F6EECF244321}">
                <p14:modId xmlns:p14="http://schemas.microsoft.com/office/powerpoint/2010/main" val="3357299405"/>
              </p:ext>
            </p:extLst>
          </p:nvPr>
        </p:nvGraphicFramePr>
        <p:xfrm>
          <a:off x="1" y="1089837"/>
          <a:ext cx="12191999" cy="394471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A0DFD114-90F1-8C1F-1CFC-40C4D78D601D}"/>
              </a:ext>
            </a:extLst>
          </p:cNvPr>
          <p:cNvSpPr txBox="1"/>
          <p:nvPr/>
        </p:nvSpPr>
        <p:spPr>
          <a:xfrm>
            <a:off x="0" y="5207239"/>
            <a:ext cx="12041262" cy="892552"/>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Quick turnaround time when issuing permits, processes simplicity and easy accessibility of information are the most prominent customer service expectations set by  Veterinary Medical General Dealers.</a:t>
            </a:r>
          </a:p>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 Apart from the above-mentioned attributes, objectivity of inspections, timely reports after inspections and effective communication are also among key service expectations. </a:t>
            </a:r>
          </a:p>
        </p:txBody>
      </p:sp>
    </p:spTree>
    <p:extLst>
      <p:ext uri="{BB962C8B-B14F-4D97-AF65-F5344CB8AC3E}">
        <p14:creationId xmlns:p14="http://schemas.microsoft.com/office/powerpoint/2010/main" val="9126225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8560C1DB-D7D6-4E97-E9F7-339FFB650F03}"/>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3DEBE46E-D12C-069E-87C9-94FE286FE151}"/>
              </a:ext>
            </a:extLst>
          </p:cNvPr>
          <p:cNvGraphicFramePr>
            <a:graphicFrameLocks noGrp="1"/>
          </p:cNvGraphicFramePr>
          <p:nvPr>
            <p:extLst>
              <p:ext uri="{D42A27DB-BD31-4B8C-83A1-F6EECF244321}">
                <p14:modId xmlns:p14="http://schemas.microsoft.com/office/powerpoint/2010/main" val="1243158577"/>
              </p:ext>
            </p:extLst>
          </p:nvPr>
        </p:nvGraphicFramePr>
        <p:xfrm>
          <a:off x="0" y="1333294"/>
          <a:ext cx="12192000" cy="2212547"/>
        </p:xfrm>
        <a:graphic>
          <a:graphicData uri="http://schemas.openxmlformats.org/drawingml/2006/table">
            <a:tbl>
              <a:tblPr firstRow="1" bandRow="1">
                <a:tableStyleId>{5C22544A-7EE6-4342-B048-85BDC9FD1C3A}</a:tableStyleId>
              </a:tblPr>
              <a:tblGrid>
                <a:gridCol w="1232899">
                  <a:extLst>
                    <a:ext uri="{9D8B030D-6E8A-4147-A177-3AD203B41FA5}">
                      <a16:colId xmlns:a16="http://schemas.microsoft.com/office/drawing/2014/main" val="1585138812"/>
                    </a:ext>
                  </a:extLst>
                </a:gridCol>
                <a:gridCol w="1232899">
                  <a:extLst>
                    <a:ext uri="{9D8B030D-6E8A-4147-A177-3AD203B41FA5}">
                      <a16:colId xmlns:a16="http://schemas.microsoft.com/office/drawing/2014/main" val="163479587"/>
                    </a:ext>
                  </a:extLst>
                </a:gridCol>
                <a:gridCol w="1232899">
                  <a:extLst>
                    <a:ext uri="{9D8B030D-6E8A-4147-A177-3AD203B41FA5}">
                      <a16:colId xmlns:a16="http://schemas.microsoft.com/office/drawing/2014/main" val="984882600"/>
                    </a:ext>
                  </a:extLst>
                </a:gridCol>
                <a:gridCol w="1123308">
                  <a:extLst>
                    <a:ext uri="{9D8B030D-6E8A-4147-A177-3AD203B41FA5}">
                      <a16:colId xmlns:a16="http://schemas.microsoft.com/office/drawing/2014/main" val="2191500570"/>
                    </a:ext>
                  </a:extLst>
                </a:gridCol>
                <a:gridCol w="1296827">
                  <a:extLst>
                    <a:ext uri="{9D8B030D-6E8A-4147-A177-3AD203B41FA5}">
                      <a16:colId xmlns:a16="http://schemas.microsoft.com/office/drawing/2014/main" val="3744036715"/>
                    </a:ext>
                  </a:extLst>
                </a:gridCol>
                <a:gridCol w="1205501">
                  <a:extLst>
                    <a:ext uri="{9D8B030D-6E8A-4147-A177-3AD203B41FA5}">
                      <a16:colId xmlns:a16="http://schemas.microsoft.com/office/drawing/2014/main" val="2580023264"/>
                    </a:ext>
                  </a:extLst>
                </a:gridCol>
                <a:gridCol w="1141575">
                  <a:extLst>
                    <a:ext uri="{9D8B030D-6E8A-4147-A177-3AD203B41FA5}">
                      <a16:colId xmlns:a16="http://schemas.microsoft.com/office/drawing/2014/main" val="3583020443"/>
                    </a:ext>
                  </a:extLst>
                </a:gridCol>
                <a:gridCol w="1287694">
                  <a:extLst>
                    <a:ext uri="{9D8B030D-6E8A-4147-A177-3AD203B41FA5}">
                      <a16:colId xmlns:a16="http://schemas.microsoft.com/office/drawing/2014/main" val="2934405082"/>
                    </a:ext>
                  </a:extLst>
                </a:gridCol>
                <a:gridCol w="1223766">
                  <a:extLst>
                    <a:ext uri="{9D8B030D-6E8A-4147-A177-3AD203B41FA5}">
                      <a16:colId xmlns:a16="http://schemas.microsoft.com/office/drawing/2014/main" val="826918559"/>
                    </a:ext>
                  </a:extLst>
                </a:gridCol>
                <a:gridCol w="1214632">
                  <a:extLst>
                    <a:ext uri="{9D8B030D-6E8A-4147-A177-3AD203B41FA5}">
                      <a16:colId xmlns:a16="http://schemas.microsoft.com/office/drawing/2014/main" val="684967099"/>
                    </a:ext>
                  </a:extLst>
                </a:gridCol>
              </a:tblGrid>
              <a:tr h="1049813">
                <a:tc>
                  <a:txBody>
                    <a:bodyPr/>
                    <a:lstStyle/>
                    <a:p>
                      <a:pPr algn="l"/>
                      <a:r>
                        <a:rPr lang="en-ZW" sz="1300" b="1" dirty="0">
                          <a:latin typeface="Aptos" panose="020B0004020202020204" pitchFamily="34" charset="0"/>
                        </a:rPr>
                        <a:t>Period </a:t>
                      </a:r>
                    </a:p>
                  </a:txBody>
                  <a:tcPr>
                    <a:solidFill>
                      <a:srgbClr val="28669F"/>
                    </a:solidFill>
                  </a:tcPr>
                </a:tc>
                <a:tc>
                  <a:txBody>
                    <a:bodyPr/>
                    <a:lstStyle/>
                    <a:p>
                      <a:r>
                        <a:rPr lang="en-ZW" sz="1300" dirty="0">
                          <a:latin typeface="Aptos" panose="020B0004020202020204" pitchFamily="34" charset="0"/>
                        </a:rPr>
                        <a:t>Customer Satisfaction Index</a:t>
                      </a:r>
                    </a:p>
                  </a:txBody>
                  <a:tcPr>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Quick turnaround time when issuing permits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Processes simplicity</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Accessibility of Information</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Quick customer complaint resolution</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Delivers on promises</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Easy and efficient payment processes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Staff responsiveness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Clear Guidelines</a:t>
                      </a:r>
                    </a:p>
                  </a:txBody>
                  <a:tcPr marL="7620" marR="7620" marT="7620" marB="0">
                    <a:solidFill>
                      <a:srgbClr val="28669F"/>
                    </a:solidFill>
                  </a:tcPr>
                </a:tc>
                <a:extLst>
                  <a:ext uri="{0D108BD9-81ED-4DB2-BD59-A6C34878D82A}">
                    <a16:rowId xmlns:a16="http://schemas.microsoft.com/office/drawing/2014/main" val="3597878996"/>
                  </a:ext>
                </a:extLst>
              </a:tr>
              <a:tr h="581367">
                <a:tc>
                  <a:txBody>
                    <a:bodyPr/>
                    <a:lstStyle/>
                    <a:p>
                      <a:pPr algn="l"/>
                      <a:r>
                        <a:rPr lang="en-ZW" sz="1300" b="1" dirty="0">
                          <a:solidFill>
                            <a:schemeClr val="bg1"/>
                          </a:solidFill>
                          <a:latin typeface="Aptos" panose="020B0004020202020204" pitchFamily="34" charset="0"/>
                        </a:rPr>
                        <a:t>2024</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65%</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4.78</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5.11</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4.76</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4.67</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5.35</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4.35</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5.65</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4.38</a:t>
                      </a:r>
                    </a:p>
                  </a:txBody>
                  <a:tcPr anchor="ctr">
                    <a:solidFill>
                      <a:srgbClr val="28669F"/>
                    </a:solidFill>
                  </a:tcPr>
                </a:tc>
                <a:extLst>
                  <a:ext uri="{0D108BD9-81ED-4DB2-BD59-A6C34878D82A}">
                    <a16:rowId xmlns:a16="http://schemas.microsoft.com/office/drawing/2014/main" val="179679015"/>
                  </a:ext>
                </a:extLst>
              </a:tr>
              <a:tr h="581367">
                <a:tc>
                  <a:txBody>
                    <a:bodyPr/>
                    <a:lstStyle/>
                    <a:p>
                      <a:pPr algn="l"/>
                      <a:r>
                        <a:rPr lang="en-ZW" sz="1300" b="1" dirty="0">
                          <a:solidFill>
                            <a:schemeClr val="bg1"/>
                          </a:solidFill>
                          <a:latin typeface="Aptos" panose="020B0004020202020204" pitchFamily="34" charset="0"/>
                        </a:rPr>
                        <a:t>2023</a:t>
                      </a:r>
                    </a:p>
                  </a:txBody>
                  <a:tcPr anchor="ctr">
                    <a:solidFill>
                      <a:srgbClr val="28669F"/>
                    </a:solidFill>
                  </a:tcPr>
                </a:tc>
                <a:tc>
                  <a:txBody>
                    <a:bodyPr/>
                    <a:lstStyle/>
                    <a:p>
                      <a:pPr algn="ctr"/>
                      <a:r>
                        <a:rPr lang="en-ZW" sz="1300" dirty="0">
                          <a:solidFill>
                            <a:schemeClr val="bg1"/>
                          </a:solidFill>
                          <a:latin typeface="Aptos" panose="020B0004020202020204" pitchFamily="34" charset="0"/>
                        </a:rPr>
                        <a:t>71%</a:t>
                      </a:r>
                    </a:p>
                  </a:txBody>
                  <a:tcPr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5.07</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5.21</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5.00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5.22</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5.33</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5.00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5.25</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4.47</a:t>
                      </a:r>
                    </a:p>
                  </a:txBody>
                  <a:tcPr marL="7620" marR="7620" marT="7620" marB="0" anchor="ctr">
                    <a:solidFill>
                      <a:srgbClr val="28669F"/>
                    </a:solidFill>
                  </a:tcPr>
                </a:tc>
                <a:extLst>
                  <a:ext uri="{0D108BD9-81ED-4DB2-BD59-A6C34878D82A}">
                    <a16:rowId xmlns:a16="http://schemas.microsoft.com/office/drawing/2014/main" val="2929596575"/>
                  </a:ext>
                </a:extLst>
              </a:tr>
            </a:tbl>
          </a:graphicData>
        </a:graphic>
      </p:graphicFrame>
      <p:sp>
        <p:nvSpPr>
          <p:cNvPr id="9" name="TextBox 8">
            <a:extLst>
              <a:ext uri="{FF2B5EF4-FFF2-40B4-BE49-F238E27FC236}">
                <a16:creationId xmlns:a16="http://schemas.microsoft.com/office/drawing/2014/main" id="{EE2EEF33-E2F4-0C54-F0EE-1842188E396A}"/>
              </a:ext>
            </a:extLst>
          </p:cNvPr>
          <p:cNvSpPr txBox="1"/>
          <p:nvPr/>
        </p:nvSpPr>
        <p:spPr>
          <a:xfrm>
            <a:off x="80772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.5.2: Performance on service expectations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2C2CC5C0-46FD-40CB-E2B9-5A14AF4DB5DB}"/>
              </a:ext>
            </a:extLst>
          </p:cNvPr>
          <p:cNvSpPr txBox="1"/>
          <p:nvPr/>
        </p:nvSpPr>
        <p:spPr>
          <a:xfrm>
            <a:off x="0" y="720508"/>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 To what extent are you satisfied with each of the following attributes pertaining to MCAZ services on a scale ranging from – Extremely Dissatisfied [1], Dissatisfied [2], Dissatisfied to some extent [3], Indifferent [4], Satisfied to some extent [5], Satisfied [6], Very Satisfied [7]?</a:t>
            </a:r>
          </a:p>
        </p:txBody>
      </p:sp>
      <p:sp>
        <p:nvSpPr>
          <p:cNvPr id="2" name="TextBox 1">
            <a:extLst>
              <a:ext uri="{FF2B5EF4-FFF2-40B4-BE49-F238E27FC236}">
                <a16:creationId xmlns:a16="http://schemas.microsoft.com/office/drawing/2014/main" id="{C28A799D-1932-D8E9-4C26-421B4207A596}"/>
              </a:ext>
            </a:extLst>
          </p:cNvPr>
          <p:cNvSpPr txBox="1"/>
          <p:nvPr/>
        </p:nvSpPr>
        <p:spPr>
          <a:xfrm>
            <a:off x="0" y="3815319"/>
            <a:ext cx="12192000" cy="2908489"/>
          </a:xfrm>
          <a:prstGeom prst="rect">
            <a:avLst/>
          </a:prstGeom>
          <a:solidFill>
            <a:srgbClr val="F7F9FD"/>
          </a:solidFill>
        </p:spPr>
        <p:txBody>
          <a:bodyPr wrap="square">
            <a:spAutoFit/>
          </a:bodyPr>
          <a:lstStyle/>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Medicines Control Authority of Zimbabwe (MCAZ) performed fairly well in this category on most of the customer service attributes, however better service was delivered in 2023.</a:t>
            </a:r>
          </a:p>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Customer Satisfaction Index has largely remained positive (65%) although it is a decline. </a:t>
            </a:r>
          </a:p>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regulator performance massively dropped on customer complaint resolution; time taken to issue permits and payment processes, however delivering on promises has the  best rating. </a:t>
            </a:r>
          </a:p>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following were identified as key pain points; </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Confiscation of stocks without prior warning</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No grace period for delays largely caused by them</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Inspections are more like a witch-hunt</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No communication of due payments </a:t>
            </a:r>
          </a:p>
          <a:p>
            <a:pPr lvl="1" algn="just">
              <a:spcAft>
                <a:spcPts val="600"/>
              </a:spcAft>
              <a:buSzPct val="88000"/>
              <a:defRPr/>
            </a:pPr>
            <a:endParaRPr lang="en-US" sz="1300" dirty="0">
              <a:solidFill>
                <a:prstClr val="black"/>
              </a:solidFill>
              <a:latin typeface="Aptos" panose="020B0004020202020204" pitchFamily="34" charset="0"/>
              <a:cs typeface="Arial" panose="020B0604020202020204" pitchFamily="34" charset="0"/>
            </a:endParaRPr>
          </a:p>
        </p:txBody>
      </p:sp>
      <p:sp>
        <p:nvSpPr>
          <p:cNvPr id="8" name="Cloud 7">
            <a:extLst>
              <a:ext uri="{FF2B5EF4-FFF2-40B4-BE49-F238E27FC236}">
                <a16:creationId xmlns:a16="http://schemas.microsoft.com/office/drawing/2014/main" id="{8AFDFBCF-FA21-6F1A-DA16-2929DAFF0F00}"/>
              </a:ext>
            </a:extLst>
          </p:cNvPr>
          <p:cNvSpPr/>
          <p:nvPr/>
        </p:nvSpPr>
        <p:spPr>
          <a:xfrm>
            <a:off x="8615926" y="5020247"/>
            <a:ext cx="2915920" cy="1576830"/>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prstClr val="black"/>
                </a:solidFill>
                <a:effectLst/>
                <a:uLnTx/>
                <a:uFillTx/>
                <a:cs typeface="Arial" panose="020B0604020202020204" pitchFamily="34" charset="0"/>
              </a:rPr>
              <a:t>“</a:t>
            </a:r>
            <a:r>
              <a:rPr kumimoji="0" lang="en-US" sz="1000" u="none" strike="noStrike" kern="1200" cap="none" spc="0" normalizeH="0" baseline="0" noProof="0" dirty="0">
                <a:ln>
                  <a:noFill/>
                </a:ln>
                <a:solidFill>
                  <a:prstClr val="black"/>
                </a:solidFill>
                <a:effectLst/>
                <a:uLnTx/>
                <a:uFillTx/>
                <a:cs typeface="Arial" panose="020B0604020202020204" pitchFamily="34" charset="0"/>
              </a:rPr>
              <a:t>They delay in giving licenses and take long with clearances for imported medicines which further strains our operations.”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dirty="0">
                <a:ln>
                  <a:noFill/>
                </a:ln>
                <a:solidFill>
                  <a:prstClr val="black"/>
                </a:solidFill>
                <a:effectLst/>
                <a:uLnTx/>
                <a:uFillTx/>
                <a:cs typeface="Arial" panose="020B0604020202020204" pitchFamily="34" charset="0"/>
              </a:rPr>
              <a:t>VGMD</a:t>
            </a:r>
          </a:p>
        </p:txBody>
      </p:sp>
      <p:sp>
        <p:nvSpPr>
          <p:cNvPr id="7" name="Cloud 6">
            <a:extLst>
              <a:ext uri="{FF2B5EF4-FFF2-40B4-BE49-F238E27FC236}">
                <a16:creationId xmlns:a16="http://schemas.microsoft.com/office/drawing/2014/main" id="{F804062C-FE94-F6FB-2A57-B0FD87729206}"/>
              </a:ext>
            </a:extLst>
          </p:cNvPr>
          <p:cNvSpPr/>
          <p:nvPr/>
        </p:nvSpPr>
        <p:spPr>
          <a:xfrm>
            <a:off x="4592320" y="4840605"/>
            <a:ext cx="3363452" cy="1936115"/>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cs typeface="Arial" panose="020B0604020202020204" pitchFamily="34" charset="0"/>
              </a:rPr>
              <a:t>“For animals, the regulations don’t cater well for that sector. Everything seems to be borrowed from the human side which are different and do not comply with what is required for animal medicines. It makes it difficult to maneuver within those regulations, thus I think there is still room for improvement there.” </a:t>
            </a:r>
            <a:r>
              <a:rPr kumimoji="0" lang="en-US" sz="1000" b="1" u="none" strike="noStrike" kern="1200" cap="none" spc="0" normalizeH="0" baseline="0" noProof="0" dirty="0">
                <a:ln>
                  <a:noFill/>
                </a:ln>
                <a:solidFill>
                  <a:prstClr val="black"/>
                </a:solidFill>
                <a:effectLst/>
                <a:uLnTx/>
                <a:uFillTx/>
                <a:cs typeface="Arial" panose="020B0604020202020204" pitchFamily="34" charset="0"/>
              </a:rPr>
              <a:t>ANIMAL HEALTH ASSOCIATION</a:t>
            </a:r>
          </a:p>
        </p:txBody>
      </p:sp>
    </p:spTree>
    <p:extLst>
      <p:ext uri="{BB962C8B-B14F-4D97-AF65-F5344CB8AC3E}">
        <p14:creationId xmlns:p14="http://schemas.microsoft.com/office/powerpoint/2010/main" val="2958197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9D318EC9-7523-1DB6-91BA-56C5F696707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4DF7737-8D25-5A11-76C7-87A54035DE7E}"/>
              </a:ext>
            </a:extLst>
          </p:cNvPr>
          <p:cNvSpPr txBox="1"/>
          <p:nvPr/>
        </p:nvSpPr>
        <p:spPr>
          <a:xfrm>
            <a:off x="760523" y="0"/>
            <a:ext cx="11431477" cy="569387"/>
          </a:xfrm>
          <a:prstGeom prst="rect">
            <a:avLst/>
          </a:prstGeom>
          <a:solidFill>
            <a:srgbClr val="E0E8F5"/>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100" b="1" dirty="0">
                <a:solidFill>
                  <a:srgbClr val="44546A">
                    <a:lumMod val="75000"/>
                  </a:srgbClr>
                </a:solidFill>
                <a:latin typeface="Aptos" panose="020B0004020202020204" pitchFamily="34" charset="0"/>
              </a:rPr>
              <a:t>4</a:t>
            </a:r>
            <a:r>
              <a:rPr kumimoji="0" lang="en-US" sz="31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.5.3: </a:t>
            </a:r>
            <a:r>
              <a:rPr lang="en-US" sz="3100" b="1" dirty="0">
                <a:solidFill>
                  <a:srgbClr val="44546A">
                    <a:lumMod val="75000"/>
                  </a:srgbClr>
                </a:solidFill>
                <a:latin typeface="Aptos" panose="020B0004020202020204" pitchFamily="34" charset="0"/>
              </a:rPr>
              <a:t>VMGDs frustrated with complaints handling procedures</a:t>
            </a:r>
            <a:endParaRPr kumimoji="0" lang="en-ZW" sz="31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3D7CF3C4-1EB4-F6E8-557C-19C308C83C43}"/>
              </a:ext>
            </a:extLst>
          </p:cNvPr>
          <p:cNvSpPr txBox="1"/>
          <p:nvPr/>
        </p:nvSpPr>
        <p:spPr>
          <a:xfrm>
            <a:off x="125153" y="862748"/>
            <a:ext cx="4331855"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Did you lodge any query/complaint with MCAZ in the last 6 months?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1" dirty="0">
                <a:solidFill>
                  <a:prstClr val="black"/>
                </a:solidFill>
                <a:latin typeface="Calibri" panose="020F0502020204030204"/>
              </a:rPr>
              <a:t>Qn: Was the query/complaint resolved to your satisfaction?</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A5B9506C-7D4D-7E75-7556-317AEC4E9860}"/>
              </a:ext>
            </a:extLst>
          </p:cNvPr>
          <p:cNvSpPr txBox="1"/>
          <p:nvPr/>
        </p:nvSpPr>
        <p:spPr>
          <a:xfrm>
            <a:off x="7020560" y="940519"/>
            <a:ext cx="4124960"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1" dirty="0">
                <a:solidFill>
                  <a:prstClr val="black"/>
                </a:solidFill>
                <a:latin typeface="Calibri" panose="020F0502020204030204"/>
              </a:rPr>
              <a:t>Qn: was the nature of the query?</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1" name="Content Placeholder 5">
            <a:extLst>
              <a:ext uri="{FF2B5EF4-FFF2-40B4-BE49-F238E27FC236}">
                <a16:creationId xmlns:a16="http://schemas.microsoft.com/office/drawing/2014/main" id="{FFED3D35-553C-CCDB-CB88-0180EBE5F6F7}"/>
              </a:ext>
            </a:extLst>
          </p:cNvPr>
          <p:cNvGraphicFramePr>
            <a:graphicFrameLocks/>
          </p:cNvGraphicFramePr>
          <p:nvPr>
            <p:extLst>
              <p:ext uri="{D42A27DB-BD31-4B8C-83A1-F6EECF244321}">
                <p14:modId xmlns:p14="http://schemas.microsoft.com/office/powerpoint/2010/main" val="484139763"/>
              </p:ext>
            </p:extLst>
          </p:nvPr>
        </p:nvGraphicFramePr>
        <p:xfrm>
          <a:off x="7020560" y="1421526"/>
          <a:ext cx="4979786" cy="2154436"/>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E5C6C82C-1E12-06F4-D64E-13784E1C0DD4}"/>
              </a:ext>
            </a:extLst>
          </p:cNvPr>
          <p:cNvSpPr txBox="1"/>
          <p:nvPr/>
        </p:nvSpPr>
        <p:spPr>
          <a:xfrm>
            <a:off x="0" y="4028779"/>
            <a:ext cx="12151360" cy="1554272"/>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incidence of lodging queries by Veterinary Medical General Dealers went down in 2024.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Despite a decline in number of queries posted by VMGDs, the complaints resolution ratio further went down from 56% to 50%.</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 Popular customer complaints were of service nature.</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Top queries registered were as follows; protocol approval taking  longer with no communication, delays to register medicines, missing business branches in system, etc.</a:t>
            </a:r>
          </a:p>
        </p:txBody>
      </p:sp>
      <p:graphicFrame>
        <p:nvGraphicFramePr>
          <p:cNvPr id="6" name="Table 5">
            <a:extLst>
              <a:ext uri="{FF2B5EF4-FFF2-40B4-BE49-F238E27FC236}">
                <a16:creationId xmlns:a16="http://schemas.microsoft.com/office/drawing/2014/main" id="{71D8B8A8-CF54-05A8-204C-057C9C307E21}"/>
              </a:ext>
            </a:extLst>
          </p:cNvPr>
          <p:cNvGraphicFramePr>
            <a:graphicFrameLocks noGrp="1"/>
          </p:cNvGraphicFramePr>
          <p:nvPr>
            <p:extLst>
              <p:ext uri="{D42A27DB-BD31-4B8C-83A1-F6EECF244321}">
                <p14:modId xmlns:p14="http://schemas.microsoft.com/office/powerpoint/2010/main" val="2679267856"/>
              </p:ext>
            </p:extLst>
          </p:nvPr>
        </p:nvGraphicFramePr>
        <p:xfrm>
          <a:off x="191654" y="1421526"/>
          <a:ext cx="6239624" cy="2154435"/>
        </p:xfrm>
        <a:graphic>
          <a:graphicData uri="http://schemas.openxmlformats.org/drawingml/2006/table">
            <a:tbl>
              <a:tblPr firstRow="1" bandRow="1">
                <a:tableStyleId>{5940675A-B579-460E-94D1-54222C63F5DA}</a:tableStyleId>
              </a:tblPr>
              <a:tblGrid>
                <a:gridCol w="1672724">
                  <a:extLst>
                    <a:ext uri="{9D8B030D-6E8A-4147-A177-3AD203B41FA5}">
                      <a16:colId xmlns:a16="http://schemas.microsoft.com/office/drawing/2014/main" val="2045885161"/>
                    </a:ext>
                  </a:extLst>
                </a:gridCol>
                <a:gridCol w="2551491">
                  <a:extLst>
                    <a:ext uri="{9D8B030D-6E8A-4147-A177-3AD203B41FA5}">
                      <a16:colId xmlns:a16="http://schemas.microsoft.com/office/drawing/2014/main" val="3431045531"/>
                    </a:ext>
                  </a:extLst>
                </a:gridCol>
                <a:gridCol w="1017883">
                  <a:extLst>
                    <a:ext uri="{9D8B030D-6E8A-4147-A177-3AD203B41FA5}">
                      <a16:colId xmlns:a16="http://schemas.microsoft.com/office/drawing/2014/main" val="701748822"/>
                    </a:ext>
                  </a:extLst>
                </a:gridCol>
                <a:gridCol w="997526">
                  <a:extLst>
                    <a:ext uri="{9D8B030D-6E8A-4147-A177-3AD203B41FA5}">
                      <a16:colId xmlns:a16="http://schemas.microsoft.com/office/drawing/2014/main" val="1015951330"/>
                    </a:ext>
                  </a:extLst>
                </a:gridCol>
              </a:tblGrid>
              <a:tr h="921569">
                <a:tc rowSpan="3">
                  <a:txBody>
                    <a:bodyPr/>
                    <a:lstStyle/>
                    <a:p>
                      <a:pPr algn="l"/>
                      <a:r>
                        <a:rPr lang="en-US" sz="1300" b="1" dirty="0">
                          <a:solidFill>
                            <a:schemeClr val="bg1"/>
                          </a:solidFill>
                          <a:latin typeface="Aptos" panose="020B0004020202020204" pitchFamily="34" charset="0"/>
                          <a:cs typeface="Arial" panose="020B0604020202020204" pitchFamily="34" charset="0"/>
                        </a:rPr>
                        <a:t>Complaints Resolution Ratio</a:t>
                      </a:r>
                    </a:p>
                  </a:txBody>
                  <a:tcPr marL="70380" marR="70380" marT="38709" marB="38709" anchor="ctr">
                    <a:solidFill>
                      <a:srgbClr val="28669F"/>
                    </a:solidFill>
                  </a:tcPr>
                </a:tc>
                <a:tc>
                  <a:txBody>
                    <a:bodyPr/>
                    <a:lstStyle/>
                    <a:p>
                      <a:pPr algn="l"/>
                      <a:r>
                        <a:rPr lang="en-US" sz="1300" b="1" dirty="0">
                          <a:solidFill>
                            <a:schemeClr val="bg1"/>
                          </a:solidFill>
                          <a:latin typeface="Aptos" panose="020B0004020202020204" pitchFamily="34" charset="0"/>
                          <a:cs typeface="Arial" panose="020B0604020202020204" pitchFamily="34" charset="0"/>
                        </a:rPr>
                        <a:t>Veterinary Medical General Dealers</a:t>
                      </a:r>
                    </a:p>
                  </a:txBody>
                  <a:tcPr marL="70380" marR="70380" marT="38709" marB="38709" anchor="ctr">
                    <a:solidFill>
                      <a:srgbClr val="28669F"/>
                    </a:solidFill>
                  </a:tcPr>
                </a:tc>
                <a:tc>
                  <a:txBody>
                    <a:bodyPr/>
                    <a:lstStyle/>
                    <a:p>
                      <a:pPr algn="ctr"/>
                      <a:r>
                        <a:rPr lang="en-ZW" sz="1300" b="0" dirty="0">
                          <a:solidFill>
                            <a:schemeClr val="bg1"/>
                          </a:solidFill>
                          <a:latin typeface="Aptos" panose="020B0004020202020204" pitchFamily="34" charset="0"/>
                        </a:rPr>
                        <a:t>2023</a:t>
                      </a:r>
                    </a:p>
                  </a:txBody>
                  <a:tcPr marL="70380" marR="70380" marT="38709" marB="38709" anchor="ctr">
                    <a:solidFill>
                      <a:srgbClr val="28669F"/>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0380" marR="70380" marT="38709" marB="38709" anchor="ctr">
                    <a:solidFill>
                      <a:srgbClr val="28669F"/>
                    </a:solidFill>
                  </a:tcPr>
                </a:tc>
                <a:extLst>
                  <a:ext uri="{0D108BD9-81ED-4DB2-BD59-A6C34878D82A}">
                    <a16:rowId xmlns:a16="http://schemas.microsoft.com/office/drawing/2014/main" val="4244009418"/>
                  </a:ext>
                </a:extLst>
              </a:tr>
              <a:tr h="616433">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Complaints lodged</a:t>
                      </a:r>
                    </a:p>
                  </a:txBody>
                  <a:tcPr marL="70380" marR="70380"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21%</a:t>
                      </a:r>
                    </a:p>
                  </a:txBody>
                  <a:tcPr marL="70380" marR="70380"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7%</a:t>
                      </a:r>
                    </a:p>
                  </a:txBody>
                  <a:tcPr marL="70380" marR="70380" marT="38709" marB="38709" anchor="ctr">
                    <a:solidFill>
                      <a:schemeClr val="bg1"/>
                    </a:solidFill>
                  </a:tcPr>
                </a:tc>
                <a:extLst>
                  <a:ext uri="{0D108BD9-81ED-4DB2-BD59-A6C34878D82A}">
                    <a16:rowId xmlns:a16="http://schemas.microsoft.com/office/drawing/2014/main" val="3328424696"/>
                  </a:ext>
                </a:extLst>
              </a:tr>
              <a:tr h="616433">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Query resolution</a:t>
                      </a:r>
                    </a:p>
                  </a:txBody>
                  <a:tcPr marL="70380" marR="70380"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56%</a:t>
                      </a:r>
                    </a:p>
                  </a:txBody>
                  <a:tcPr marL="70380" marR="70380"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50%</a:t>
                      </a:r>
                    </a:p>
                  </a:txBody>
                  <a:tcPr marL="70380" marR="70380" marT="38709" marB="38709" anchor="ctr">
                    <a:solidFill>
                      <a:schemeClr val="bg1"/>
                    </a:solidFill>
                  </a:tcPr>
                </a:tc>
                <a:extLst>
                  <a:ext uri="{0D108BD9-81ED-4DB2-BD59-A6C34878D82A}">
                    <a16:rowId xmlns:a16="http://schemas.microsoft.com/office/drawing/2014/main" val="3539031878"/>
                  </a:ext>
                </a:extLst>
              </a:tr>
            </a:tbl>
          </a:graphicData>
        </a:graphic>
      </p:graphicFrame>
    </p:spTree>
    <p:extLst>
      <p:ext uri="{BB962C8B-B14F-4D97-AF65-F5344CB8AC3E}">
        <p14:creationId xmlns:p14="http://schemas.microsoft.com/office/powerpoint/2010/main" val="3511249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1002D-051B-A59C-AF5D-64B69AE027C6}"/>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2AC4E7B8-BEAE-B56F-8B02-EB0E78A3FDE0}"/>
              </a:ext>
            </a:extLst>
          </p:cNvPr>
          <p:cNvSpPr txBox="1"/>
          <p:nvPr/>
        </p:nvSpPr>
        <p:spPr>
          <a:xfrm>
            <a:off x="838200" y="0"/>
            <a:ext cx="8349668" cy="5309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30" b="1" dirty="0">
                <a:solidFill>
                  <a:srgbClr val="44546A">
                    <a:lumMod val="75000"/>
                  </a:srgbClr>
                </a:solidFill>
                <a:latin typeface="Aptos" panose="020B0004020202020204" pitchFamily="34" charset="0"/>
              </a:rPr>
              <a:t>4</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.5.4: </a:t>
            </a:r>
            <a:r>
              <a:rPr lang="en-US" sz="2830" b="1" dirty="0">
                <a:solidFill>
                  <a:srgbClr val="44546A">
                    <a:lumMod val="75000"/>
                  </a:srgbClr>
                </a:solidFill>
                <a:latin typeface="Aptos" panose="020B0004020202020204" pitchFamily="34" charset="0"/>
              </a:rPr>
              <a:t>Net Promoter Score | Customer Effort Score </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r>
              <a:rPr lang="en-US" sz="2830" b="1" dirty="0">
                <a:solidFill>
                  <a:srgbClr val="44546A">
                    <a:lumMod val="75000"/>
                  </a:srgbClr>
                </a:solidFill>
                <a:latin typeface="Aptos" panose="020B0004020202020204" pitchFamily="34" charset="0"/>
              </a:rPr>
              <a:t> </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3038374A-1FA2-0628-2730-A87F79B2467A}"/>
              </a:ext>
            </a:extLst>
          </p:cNvPr>
          <p:cNvSpPr txBox="1"/>
          <p:nvPr/>
        </p:nvSpPr>
        <p:spPr>
          <a:xfrm>
            <a:off x="0" y="4786689"/>
            <a:ext cx="6471920" cy="1492716"/>
          </a:xfrm>
          <a:prstGeom prst="rect">
            <a:avLst/>
          </a:prstGeom>
          <a:solidFill>
            <a:srgbClr val="FEFEFF"/>
          </a:solid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has a positive Net Promoter Score (63) which is a huge improvement from 2023. </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Majority of passives were converted to</a:t>
            </a: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brand promoters  </a:t>
            </a:r>
            <a:r>
              <a:rPr lang="en-US" sz="1300" dirty="0">
                <a:solidFill>
                  <a:prstClr val="black"/>
                </a:solidFill>
                <a:latin typeface="Aptos" panose="020B0004020202020204" pitchFamily="34" charset="0"/>
                <a:cs typeface="Arial" panose="020B0604020202020204" pitchFamily="34" charset="0"/>
              </a:rPr>
              <a:t>through excellent delivery on the promises.</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Few disengaged customers were not happy with </a:t>
            </a:r>
            <a:r>
              <a:rPr lang="en-US" sz="1300" dirty="0">
                <a:solidFill>
                  <a:prstClr val="black"/>
                </a:solidFill>
                <a:latin typeface="Aptos" panose="020B0004020202020204" pitchFamily="34" charset="0"/>
                <a:cs typeface="Arial" panose="020B0604020202020204" pitchFamily="34" charset="0"/>
              </a:rPr>
              <a:t>how their complaints/queries were handled.</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customer effort score has remained more or less the same. </a:t>
            </a:r>
          </a:p>
        </p:txBody>
      </p:sp>
      <p:graphicFrame>
        <p:nvGraphicFramePr>
          <p:cNvPr id="5" name="Chart 4">
            <a:extLst>
              <a:ext uri="{FF2B5EF4-FFF2-40B4-BE49-F238E27FC236}">
                <a16:creationId xmlns:a16="http://schemas.microsoft.com/office/drawing/2014/main" id="{A6232A40-614B-406B-3496-A07437659A77}"/>
              </a:ext>
            </a:extLst>
          </p:cNvPr>
          <p:cNvGraphicFramePr>
            <a:graphicFrameLocks/>
          </p:cNvGraphicFramePr>
          <p:nvPr>
            <p:extLst>
              <p:ext uri="{D42A27DB-BD31-4B8C-83A1-F6EECF244321}">
                <p14:modId xmlns:p14="http://schemas.microsoft.com/office/powerpoint/2010/main" val="2477087891"/>
              </p:ext>
            </p:extLst>
          </p:nvPr>
        </p:nvGraphicFramePr>
        <p:xfrm>
          <a:off x="71119" y="2654725"/>
          <a:ext cx="11156612" cy="18721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a:extLst>
              <a:ext uri="{FF2B5EF4-FFF2-40B4-BE49-F238E27FC236}">
                <a16:creationId xmlns:a16="http://schemas.microsoft.com/office/drawing/2014/main" id="{578771BE-4DC3-3EBF-4143-83B8F67536AA}"/>
              </a:ext>
            </a:extLst>
          </p:cNvPr>
          <p:cNvGraphicFramePr>
            <a:graphicFrameLocks noGrp="1"/>
          </p:cNvGraphicFramePr>
          <p:nvPr>
            <p:extLst>
              <p:ext uri="{D42A27DB-BD31-4B8C-83A1-F6EECF244321}">
                <p14:modId xmlns:p14="http://schemas.microsoft.com/office/powerpoint/2010/main" val="4034287887"/>
              </p:ext>
            </p:extLst>
          </p:nvPr>
        </p:nvGraphicFramePr>
        <p:xfrm>
          <a:off x="349102" y="1830516"/>
          <a:ext cx="10868473" cy="414844"/>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988043">
                  <a:extLst>
                    <a:ext uri="{9D8B030D-6E8A-4147-A177-3AD203B41FA5}">
                      <a16:colId xmlns:a16="http://schemas.microsoft.com/office/drawing/2014/main" val="2959958400"/>
                    </a:ext>
                  </a:extLst>
                </a:gridCol>
                <a:gridCol w="988043">
                  <a:extLst>
                    <a:ext uri="{9D8B030D-6E8A-4147-A177-3AD203B41FA5}">
                      <a16:colId xmlns:a16="http://schemas.microsoft.com/office/drawing/2014/main" val="20000"/>
                    </a:ext>
                  </a:extLst>
                </a:gridCol>
                <a:gridCol w="988043">
                  <a:extLst>
                    <a:ext uri="{9D8B030D-6E8A-4147-A177-3AD203B41FA5}">
                      <a16:colId xmlns:a16="http://schemas.microsoft.com/office/drawing/2014/main" val="20001"/>
                    </a:ext>
                  </a:extLst>
                </a:gridCol>
                <a:gridCol w="988043">
                  <a:extLst>
                    <a:ext uri="{9D8B030D-6E8A-4147-A177-3AD203B41FA5}">
                      <a16:colId xmlns:a16="http://schemas.microsoft.com/office/drawing/2014/main" val="20002"/>
                    </a:ext>
                  </a:extLst>
                </a:gridCol>
                <a:gridCol w="988043">
                  <a:extLst>
                    <a:ext uri="{9D8B030D-6E8A-4147-A177-3AD203B41FA5}">
                      <a16:colId xmlns:a16="http://schemas.microsoft.com/office/drawing/2014/main" val="20003"/>
                    </a:ext>
                  </a:extLst>
                </a:gridCol>
                <a:gridCol w="988043">
                  <a:extLst>
                    <a:ext uri="{9D8B030D-6E8A-4147-A177-3AD203B41FA5}">
                      <a16:colId xmlns:a16="http://schemas.microsoft.com/office/drawing/2014/main" val="20004"/>
                    </a:ext>
                  </a:extLst>
                </a:gridCol>
                <a:gridCol w="988043">
                  <a:extLst>
                    <a:ext uri="{9D8B030D-6E8A-4147-A177-3AD203B41FA5}">
                      <a16:colId xmlns:a16="http://schemas.microsoft.com/office/drawing/2014/main" val="20005"/>
                    </a:ext>
                  </a:extLst>
                </a:gridCol>
                <a:gridCol w="988043">
                  <a:extLst>
                    <a:ext uri="{9D8B030D-6E8A-4147-A177-3AD203B41FA5}">
                      <a16:colId xmlns:a16="http://schemas.microsoft.com/office/drawing/2014/main" val="20006"/>
                    </a:ext>
                  </a:extLst>
                </a:gridCol>
                <a:gridCol w="988043">
                  <a:extLst>
                    <a:ext uri="{9D8B030D-6E8A-4147-A177-3AD203B41FA5}">
                      <a16:colId xmlns:a16="http://schemas.microsoft.com/office/drawing/2014/main" val="20007"/>
                    </a:ext>
                  </a:extLst>
                </a:gridCol>
                <a:gridCol w="988043">
                  <a:extLst>
                    <a:ext uri="{9D8B030D-6E8A-4147-A177-3AD203B41FA5}">
                      <a16:colId xmlns:a16="http://schemas.microsoft.com/office/drawing/2014/main" val="20008"/>
                    </a:ext>
                  </a:extLst>
                </a:gridCol>
                <a:gridCol w="988043">
                  <a:extLst>
                    <a:ext uri="{9D8B030D-6E8A-4147-A177-3AD203B41FA5}">
                      <a16:colId xmlns:a16="http://schemas.microsoft.com/office/drawing/2014/main" val="20009"/>
                    </a:ext>
                  </a:extLst>
                </a:gridCol>
              </a:tblGrid>
              <a:tr h="414844">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0</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2</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3</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4</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5</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6</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7</a:t>
                      </a:r>
                    </a:p>
                  </a:txBody>
                  <a:tcPr marL="50737" marR="50737" marT="25400" marB="25400" anchor="ctr">
                    <a:solidFill>
                      <a:srgbClr val="FFC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8</a:t>
                      </a:r>
                    </a:p>
                  </a:txBody>
                  <a:tcPr marL="50737" marR="50737" marT="25400" marB="25400" anchor="ctr">
                    <a:solidFill>
                      <a:srgbClr val="FFC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9</a:t>
                      </a:r>
                    </a:p>
                  </a:txBody>
                  <a:tcPr marL="50737" marR="50737" marT="25400" marB="25400" anchor="ctr">
                    <a:solidFill>
                      <a:srgbClr val="00B05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10</a:t>
                      </a:r>
                    </a:p>
                  </a:txBody>
                  <a:tcPr marL="50737" marR="50737" marT="25400" marB="25400" anchor="ctr">
                    <a:solidFill>
                      <a:srgbClr val="00B050"/>
                    </a:solidFill>
                  </a:tcPr>
                </a:tc>
                <a:extLst>
                  <a:ext uri="{0D108BD9-81ED-4DB2-BD59-A6C34878D82A}">
                    <a16:rowId xmlns:a16="http://schemas.microsoft.com/office/drawing/2014/main" val="10000"/>
                  </a:ext>
                </a:extLst>
              </a:tr>
            </a:tbl>
          </a:graphicData>
        </a:graphic>
      </p:graphicFrame>
      <p:sp>
        <p:nvSpPr>
          <p:cNvPr id="7" name="TextBox 6">
            <a:extLst>
              <a:ext uri="{FF2B5EF4-FFF2-40B4-BE49-F238E27FC236}">
                <a16:creationId xmlns:a16="http://schemas.microsoft.com/office/drawing/2014/main" id="{C2B107B6-4817-1538-4E3A-E75C8ADA8969}"/>
              </a:ext>
            </a:extLst>
          </p:cNvPr>
          <p:cNvSpPr txBox="1"/>
          <p:nvPr/>
        </p:nvSpPr>
        <p:spPr>
          <a:xfrm>
            <a:off x="239492" y="2308434"/>
            <a:ext cx="4379154" cy="228292"/>
          </a:xfrm>
          <a:prstGeom prst="rect">
            <a:avLst/>
          </a:prstGeom>
          <a:noFill/>
        </p:spPr>
        <p:txBody>
          <a:bodyPr wrap="square" lIns="58443" tIns="29222" rIns="58443" bIns="29222" rtlCol="0">
            <a:spAutoFit/>
          </a:bodyPr>
          <a:lstStyle/>
          <a:p>
            <a:pPr defTabSz="609630">
              <a:defRPr/>
            </a:pPr>
            <a:r>
              <a:rPr lang="en-GB" sz="1100" b="1" u="sng" dirty="0">
                <a:solidFill>
                  <a:prstClr val="black"/>
                </a:solidFill>
                <a:latin typeface="Aptos" panose="020B0004020202020204" pitchFamily="34" charset="0"/>
                <a:cs typeface="Calibri" panose="020F0502020204030204" pitchFamily="34" charset="0"/>
              </a:rPr>
              <a:t>FORMULA FOR NPS = PROMOTERS - DETRACTORS </a:t>
            </a:r>
          </a:p>
        </p:txBody>
      </p:sp>
      <p:sp>
        <p:nvSpPr>
          <p:cNvPr id="8" name="Right Brace 7">
            <a:extLst>
              <a:ext uri="{FF2B5EF4-FFF2-40B4-BE49-F238E27FC236}">
                <a16:creationId xmlns:a16="http://schemas.microsoft.com/office/drawing/2014/main" id="{DDD2CDCD-36EB-4BD8-7D10-71F6E232B070}"/>
              </a:ext>
            </a:extLst>
          </p:cNvPr>
          <p:cNvSpPr/>
          <p:nvPr/>
        </p:nvSpPr>
        <p:spPr>
          <a:xfrm rot="16200000">
            <a:off x="3566125" y="-1272651"/>
            <a:ext cx="341364" cy="5877654"/>
          </a:xfrm>
          <a:prstGeom prst="rightBrace">
            <a:avLst>
              <a:gd name="adj1" fmla="val 8333"/>
              <a:gd name="adj2" fmla="val 49829"/>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0" name="Right Brace 9">
            <a:extLst>
              <a:ext uri="{FF2B5EF4-FFF2-40B4-BE49-F238E27FC236}">
                <a16:creationId xmlns:a16="http://schemas.microsoft.com/office/drawing/2014/main" id="{9BE34CCE-2A21-6D8C-ED87-BDE301370377}"/>
              </a:ext>
            </a:extLst>
          </p:cNvPr>
          <p:cNvSpPr/>
          <p:nvPr/>
        </p:nvSpPr>
        <p:spPr>
          <a:xfrm rot="16200000">
            <a:off x="8359507" y="1011301"/>
            <a:ext cx="332696"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1" name="Right Brace 10">
            <a:extLst>
              <a:ext uri="{FF2B5EF4-FFF2-40B4-BE49-F238E27FC236}">
                <a16:creationId xmlns:a16="http://schemas.microsoft.com/office/drawing/2014/main" id="{57A67CBF-514A-0A02-97C1-8EF9418D3D37}"/>
              </a:ext>
            </a:extLst>
          </p:cNvPr>
          <p:cNvSpPr/>
          <p:nvPr/>
        </p:nvSpPr>
        <p:spPr>
          <a:xfrm rot="16200000">
            <a:off x="10335483" y="1031125"/>
            <a:ext cx="341362"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2" name="TextBox 11">
            <a:extLst>
              <a:ext uri="{FF2B5EF4-FFF2-40B4-BE49-F238E27FC236}">
                <a16:creationId xmlns:a16="http://schemas.microsoft.com/office/drawing/2014/main" id="{11AE82EF-1A41-9A39-B234-878F3C90D035}"/>
              </a:ext>
            </a:extLst>
          </p:cNvPr>
          <p:cNvSpPr txBox="1"/>
          <p:nvPr/>
        </p:nvSpPr>
        <p:spPr>
          <a:xfrm>
            <a:off x="3335248" y="1324953"/>
            <a:ext cx="985628"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DETRACTORS </a:t>
            </a:r>
          </a:p>
        </p:txBody>
      </p:sp>
      <p:sp>
        <p:nvSpPr>
          <p:cNvPr id="13" name="TextBox 12">
            <a:extLst>
              <a:ext uri="{FF2B5EF4-FFF2-40B4-BE49-F238E27FC236}">
                <a16:creationId xmlns:a16="http://schemas.microsoft.com/office/drawing/2014/main" id="{014B32C7-6F0D-9541-6E6E-BA5C7D59BD00}"/>
              </a:ext>
            </a:extLst>
          </p:cNvPr>
          <p:cNvSpPr txBox="1"/>
          <p:nvPr/>
        </p:nvSpPr>
        <p:spPr>
          <a:xfrm>
            <a:off x="8169097" y="1316517"/>
            <a:ext cx="770586"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PASSIVES </a:t>
            </a:r>
          </a:p>
        </p:txBody>
      </p:sp>
      <p:sp>
        <p:nvSpPr>
          <p:cNvPr id="14" name="TextBox 13">
            <a:extLst>
              <a:ext uri="{FF2B5EF4-FFF2-40B4-BE49-F238E27FC236}">
                <a16:creationId xmlns:a16="http://schemas.microsoft.com/office/drawing/2014/main" id="{643DA66F-2064-E8AB-FD06-034C9E7E64ED}"/>
              </a:ext>
            </a:extLst>
          </p:cNvPr>
          <p:cNvSpPr txBox="1"/>
          <p:nvPr/>
        </p:nvSpPr>
        <p:spPr>
          <a:xfrm>
            <a:off x="10076610" y="1324953"/>
            <a:ext cx="929762"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PROMOTERS </a:t>
            </a:r>
          </a:p>
        </p:txBody>
      </p:sp>
      <p:sp>
        <p:nvSpPr>
          <p:cNvPr id="15" name="Rectangle 14">
            <a:extLst>
              <a:ext uri="{FF2B5EF4-FFF2-40B4-BE49-F238E27FC236}">
                <a16:creationId xmlns:a16="http://schemas.microsoft.com/office/drawing/2014/main" id="{1F618AFF-4504-90DB-7FEA-715148E23BA5}"/>
              </a:ext>
            </a:extLst>
          </p:cNvPr>
          <p:cNvSpPr/>
          <p:nvPr/>
        </p:nvSpPr>
        <p:spPr>
          <a:xfrm>
            <a:off x="11325573" y="2982621"/>
            <a:ext cx="592105" cy="340360"/>
          </a:xfrm>
          <a:prstGeom prst="rect">
            <a:avLst/>
          </a:prstGeom>
          <a:solidFill>
            <a:schemeClr val="accent2"/>
          </a:solidFill>
          <a:ln w="25400" cap="flat" cmpd="sng" algn="ctr">
            <a:noFill/>
            <a:prstDash val="solid"/>
          </a:ln>
          <a:effectLst/>
        </p:spPr>
        <p:txBody>
          <a:bodyPr rtlCol="0" anchor="ctr"/>
          <a:lstStyle/>
          <a:p>
            <a:pPr algn="ctr" defTabSz="609630">
              <a:defRPr/>
            </a:pPr>
            <a:r>
              <a:rPr lang="en-GB" sz="1200" b="1" kern="0" dirty="0">
                <a:solidFill>
                  <a:schemeClr val="bg1"/>
                </a:solidFill>
                <a:latin typeface="Aptos" panose="020B0004020202020204" pitchFamily="34" charset="0"/>
                <a:cs typeface="Arial" panose="020B0604020202020204" pitchFamily="34" charset="0"/>
              </a:rPr>
              <a:t>63</a:t>
            </a:r>
          </a:p>
        </p:txBody>
      </p:sp>
      <p:sp>
        <p:nvSpPr>
          <p:cNvPr id="3" name="Rectangle 2">
            <a:extLst>
              <a:ext uri="{FF2B5EF4-FFF2-40B4-BE49-F238E27FC236}">
                <a16:creationId xmlns:a16="http://schemas.microsoft.com/office/drawing/2014/main" id="{547327DD-C32A-6840-672A-96F5E0247555}"/>
              </a:ext>
            </a:extLst>
          </p:cNvPr>
          <p:cNvSpPr/>
          <p:nvPr/>
        </p:nvSpPr>
        <p:spPr>
          <a:xfrm>
            <a:off x="11325573" y="3648540"/>
            <a:ext cx="592105" cy="340360"/>
          </a:xfrm>
          <a:prstGeom prst="rect">
            <a:avLst/>
          </a:prstGeom>
          <a:solidFill>
            <a:srgbClr val="28669F"/>
          </a:solidFill>
          <a:ln w="25400" cap="flat" cmpd="sng" algn="ctr">
            <a:noFill/>
            <a:prstDash val="solid"/>
          </a:ln>
          <a:effectLst/>
        </p:spPr>
        <p:txBody>
          <a:bodyPr rtlCol="0" anchor="ctr"/>
          <a:lstStyle/>
          <a:p>
            <a:pPr algn="ctr" defTabSz="609630">
              <a:defRPr/>
            </a:pPr>
            <a:r>
              <a:rPr lang="en-GB" sz="1200" kern="0" dirty="0">
                <a:solidFill>
                  <a:schemeClr val="bg1"/>
                </a:solidFill>
                <a:latin typeface="Aptos" panose="020B0004020202020204" pitchFamily="34" charset="0"/>
                <a:cs typeface="Arial" panose="020B0604020202020204" pitchFamily="34" charset="0"/>
              </a:rPr>
              <a:t>36</a:t>
            </a:r>
          </a:p>
        </p:txBody>
      </p:sp>
      <p:graphicFrame>
        <p:nvGraphicFramePr>
          <p:cNvPr id="16" name="Table 15">
            <a:extLst>
              <a:ext uri="{FF2B5EF4-FFF2-40B4-BE49-F238E27FC236}">
                <a16:creationId xmlns:a16="http://schemas.microsoft.com/office/drawing/2014/main" id="{2D7253F0-FC98-2AD9-415E-E8A9379E66FB}"/>
              </a:ext>
            </a:extLst>
          </p:cNvPr>
          <p:cNvGraphicFramePr>
            <a:graphicFrameLocks noGrp="1"/>
          </p:cNvGraphicFramePr>
          <p:nvPr>
            <p:extLst>
              <p:ext uri="{D42A27DB-BD31-4B8C-83A1-F6EECF244321}">
                <p14:modId xmlns:p14="http://schemas.microsoft.com/office/powerpoint/2010/main" val="2721429253"/>
              </p:ext>
            </p:extLst>
          </p:nvPr>
        </p:nvGraphicFramePr>
        <p:xfrm>
          <a:off x="6698831" y="4869529"/>
          <a:ext cx="5218847" cy="982631"/>
        </p:xfrm>
        <a:graphic>
          <a:graphicData uri="http://schemas.openxmlformats.org/drawingml/2006/table">
            <a:tbl>
              <a:tblPr firstRow="1" bandRow="1">
                <a:tableStyleId>{5940675A-B579-460E-94D1-54222C63F5DA}</a:tableStyleId>
              </a:tblPr>
              <a:tblGrid>
                <a:gridCol w="2312690">
                  <a:extLst>
                    <a:ext uri="{9D8B030D-6E8A-4147-A177-3AD203B41FA5}">
                      <a16:colId xmlns:a16="http://schemas.microsoft.com/office/drawing/2014/main" val="2045885161"/>
                    </a:ext>
                  </a:extLst>
                </a:gridCol>
                <a:gridCol w="1461023">
                  <a:extLst>
                    <a:ext uri="{9D8B030D-6E8A-4147-A177-3AD203B41FA5}">
                      <a16:colId xmlns:a16="http://schemas.microsoft.com/office/drawing/2014/main" val="701748822"/>
                    </a:ext>
                  </a:extLst>
                </a:gridCol>
                <a:gridCol w="1445134">
                  <a:extLst>
                    <a:ext uri="{9D8B030D-6E8A-4147-A177-3AD203B41FA5}">
                      <a16:colId xmlns:a16="http://schemas.microsoft.com/office/drawing/2014/main" val="1015951330"/>
                    </a:ext>
                  </a:extLst>
                </a:gridCol>
              </a:tblGrid>
              <a:tr h="588792">
                <a:tc rowSpan="2">
                  <a:txBody>
                    <a:bodyPr/>
                    <a:lstStyle/>
                    <a:p>
                      <a:pPr algn="l"/>
                      <a:r>
                        <a:rPr lang="en-US" sz="1300" b="1" dirty="0">
                          <a:solidFill>
                            <a:schemeClr val="bg1"/>
                          </a:solidFill>
                          <a:latin typeface="Aptos" panose="020B0004020202020204" pitchFamily="34" charset="0"/>
                          <a:cs typeface="Arial" panose="020B0604020202020204" pitchFamily="34" charset="0"/>
                        </a:rPr>
                        <a:t>Ease of doing business </a:t>
                      </a:r>
                    </a:p>
                  </a:txBody>
                  <a:tcPr marL="77418" marR="77418" marT="38709" marB="38709" anchor="ctr">
                    <a:solidFill>
                      <a:srgbClr val="1F4E79"/>
                    </a:solidFill>
                  </a:tcPr>
                </a:tc>
                <a:tc>
                  <a:txBody>
                    <a:bodyPr/>
                    <a:lstStyle/>
                    <a:p>
                      <a:pPr algn="ctr"/>
                      <a:r>
                        <a:rPr lang="en-ZW" sz="1300" b="0" dirty="0">
                          <a:solidFill>
                            <a:schemeClr val="bg1"/>
                          </a:solidFill>
                          <a:latin typeface="Aptos" panose="020B0004020202020204" pitchFamily="34" charset="0"/>
                        </a:rPr>
                        <a:t>2023</a:t>
                      </a:r>
                    </a:p>
                  </a:txBody>
                  <a:tcPr marL="77418" marR="77418" marT="38709" marB="38709" anchor="ctr">
                    <a:solidFill>
                      <a:srgbClr val="1F4E79"/>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1F4E79"/>
                    </a:solidFill>
                  </a:tcPr>
                </a:tc>
                <a:extLst>
                  <a:ext uri="{0D108BD9-81ED-4DB2-BD59-A6C34878D82A}">
                    <a16:rowId xmlns:a16="http://schemas.microsoft.com/office/drawing/2014/main" val="4244009418"/>
                  </a:ext>
                </a:extLst>
              </a:tr>
              <a:tr h="393839">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74%</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76%</a:t>
                      </a:r>
                    </a:p>
                  </a:txBody>
                  <a:tcPr marL="77418" marR="77418" marT="38709" marB="38709" anchor="ctr">
                    <a:solidFill>
                      <a:schemeClr val="bg1"/>
                    </a:solidFill>
                  </a:tcPr>
                </a:tc>
                <a:extLst>
                  <a:ext uri="{0D108BD9-81ED-4DB2-BD59-A6C34878D82A}">
                    <a16:rowId xmlns:a16="http://schemas.microsoft.com/office/drawing/2014/main" val="3328424696"/>
                  </a:ext>
                </a:extLst>
              </a:tr>
            </a:tbl>
          </a:graphicData>
        </a:graphic>
      </p:graphicFrame>
      <p:sp>
        <p:nvSpPr>
          <p:cNvPr id="17" name="TextBox 16">
            <a:extLst>
              <a:ext uri="{FF2B5EF4-FFF2-40B4-BE49-F238E27FC236}">
                <a16:creationId xmlns:a16="http://schemas.microsoft.com/office/drawing/2014/main" id="{C1B5EAF0-A96A-134C-8A0D-60C037535683}"/>
              </a:ext>
            </a:extLst>
          </p:cNvPr>
          <p:cNvSpPr txBox="1"/>
          <p:nvPr/>
        </p:nvSpPr>
        <p:spPr>
          <a:xfrm>
            <a:off x="0" y="771816"/>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Using a 10-point scale where 0 means very unlikely and 10 means very likely, how likely are you to recommend MCAZ to your business peers?</a:t>
            </a:r>
            <a:br>
              <a:rPr lang="en-US" sz="1050" b="1" i="1" dirty="0">
                <a:solidFill>
                  <a:prstClr val="black"/>
                </a:solidFill>
                <a:latin typeface="Calibri" panose="020F0502020204030204"/>
              </a:rPr>
            </a:br>
            <a:r>
              <a:rPr lang="en-US" sz="1050" b="1" i="1" dirty="0">
                <a:solidFill>
                  <a:prstClr val="black"/>
                </a:solidFill>
                <a:latin typeface="Calibri" panose="020F0502020204030204"/>
              </a:rPr>
              <a:t>Qn: On a 5-point scale where 1 means very difficult and 5 means very easy, how easy is it doing business with MCAZ?</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54841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B39791CA-DC07-7757-1FE7-07AD97E1385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CC11894-9E7F-0533-0D98-CFF89FE9028B}"/>
              </a:ext>
            </a:extLst>
          </p:cNvPr>
          <p:cNvSpPr txBox="1"/>
          <p:nvPr/>
        </p:nvSpPr>
        <p:spPr>
          <a:xfrm>
            <a:off x="83820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.5.5: Conclusions &amp; Indicated Action</a:t>
            </a:r>
            <a:r>
              <a:rPr lang="en-US" sz="3200" b="1" dirty="0">
                <a:solidFill>
                  <a:srgbClr val="44546A">
                    <a:lumMod val="75000"/>
                  </a:srgbClr>
                </a:solidFill>
                <a:latin typeface="Aptos" panose="020B0004020202020204" pitchFamily="34" charset="0"/>
              </a:rPr>
              <a:t> </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16212B33-130E-9626-29D2-6F0D73930BE6}"/>
              </a:ext>
            </a:extLst>
          </p:cNvPr>
          <p:cNvSpPr txBox="1"/>
          <p:nvPr/>
        </p:nvSpPr>
        <p:spPr>
          <a:xfrm>
            <a:off x="0" y="897295"/>
            <a:ext cx="12192000" cy="5493812"/>
          </a:xfrm>
          <a:prstGeom prst="rect">
            <a:avLst/>
          </a:prstGeom>
          <a:solidFill>
            <a:srgbClr val="EAEFF8"/>
          </a:solidFill>
        </p:spPr>
        <p:txBody>
          <a:bodyPr wrap="square" rtlCol="0">
            <a:spAutoFit/>
          </a:bodyPr>
          <a:lstStyle/>
          <a:p>
            <a:pPr marR="0" lvl="0" algn="just" defTabSz="914400" rtl="0" eaLnBrk="1" fontAlgn="auto" latinLnBrk="0" hangingPunct="1">
              <a:lnSpc>
                <a:spcPct val="100000"/>
              </a:lnSpc>
              <a:spcBef>
                <a:spcPts val="0"/>
              </a:spcBef>
              <a:spcAft>
                <a:spcPts val="1200"/>
              </a:spcAft>
              <a:buClrTx/>
              <a:buSzPct val="88000"/>
              <a:tabLst/>
              <a:defRPr/>
            </a:pPr>
            <a:r>
              <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Conclusions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sample for Veterinary Medical General Dealers was largely drawn from Harare, Mashonaland West and Mashonaland East.</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About 70% of the stakeholders engaged for the survey in this segment have been dealing with MCAZ for more than 6 years.</a:t>
            </a:r>
          </a:p>
          <a:p>
            <a:pPr marL="285750" indent="-285750" algn="just">
              <a:spcAft>
                <a:spcPts val="1200"/>
              </a:spcAft>
              <a:buSzPct val="88000"/>
              <a:buFont typeface="Wingdings" panose="05000000000000000000" pitchFamily="2" charset="2"/>
              <a:buChar char="q"/>
              <a:defRPr/>
            </a:pPr>
            <a:r>
              <a:rPr lang="en-US" sz="1300" dirty="0">
                <a:solidFill>
                  <a:prstClr val="black"/>
                </a:solidFill>
                <a:latin typeface="Aptos" panose="020B0004020202020204" pitchFamily="34" charset="0"/>
                <a:cs typeface="Arial" panose="020B0604020202020204" pitchFamily="34" charset="0"/>
              </a:rPr>
              <a:t>Quick turnaround time when issuing permits, processes simplicity and easy accessibility of information are the most prominent customer service expectations set by  Veterinary Medical General Dealers.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Medicines Control Authority of Zimbabwe (MCAZ) performed fairly well in this category on most of the customer service attributes, however better service delivered in 2023.</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Customer Satisfaction Index has largely remained positive (65%) although it is a decline.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incidence of lodging queries by Veterinary Medical General Dealers went down in 2024.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resolution rate declined from 56% to 50%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has a positive Net Promoter Score (63) which is a huge improvement from 2023. More brand promoters were </a:t>
            </a:r>
            <a:r>
              <a:rPr lang="en-US" sz="1300" dirty="0">
                <a:solidFill>
                  <a:prstClr val="black"/>
                </a:solidFill>
                <a:latin typeface="Aptos" panose="020B0004020202020204" pitchFamily="34" charset="0"/>
                <a:cs typeface="Arial" panose="020B0604020202020204" pitchFamily="34" charset="0"/>
              </a:rPr>
              <a:t>gained through excellent delivery on the promises and simplified processes.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Customer Effort Score has slightly improved from 74% to 76% </a:t>
            </a:r>
          </a:p>
          <a:p>
            <a:pPr marR="0" lvl="0" algn="just" defTabSz="914400" rtl="0" eaLnBrk="1" fontAlgn="auto" latinLnBrk="0" hangingPunct="1">
              <a:lnSpc>
                <a:spcPct val="100000"/>
              </a:lnSpc>
              <a:spcBef>
                <a:spcPts val="0"/>
              </a:spcBef>
              <a:spcAft>
                <a:spcPts val="1200"/>
              </a:spcAft>
              <a:buClrTx/>
              <a:buSzPct val="88000"/>
              <a:tabLst/>
              <a:defRPr/>
            </a:pPr>
            <a:r>
              <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Indicated action</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Provide clear import guidelines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i="1" dirty="0">
                <a:solidFill>
                  <a:prstClr val="black"/>
                </a:solidFill>
                <a:latin typeface="Aptos" panose="020B0004020202020204" pitchFamily="34" charset="0"/>
                <a:cs typeface="Arial" panose="020B0604020202020204" pitchFamily="34" charset="0"/>
              </a:rPr>
              <a:t>Deploy staff</a:t>
            </a: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at import clearing points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i="1" dirty="0">
                <a:solidFill>
                  <a:prstClr val="black"/>
                </a:solidFill>
                <a:latin typeface="Aptos" panose="020B0004020202020204" pitchFamily="34" charset="0"/>
                <a:cs typeface="Arial" panose="020B0604020202020204" pitchFamily="34" charset="0"/>
              </a:rPr>
              <a:t>Conduct inspections in a professional manner </a:t>
            </a:r>
          </a:p>
        </p:txBody>
      </p:sp>
    </p:spTree>
    <p:extLst>
      <p:ext uri="{BB962C8B-B14F-4D97-AF65-F5344CB8AC3E}">
        <p14:creationId xmlns:p14="http://schemas.microsoft.com/office/powerpoint/2010/main" val="32874762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AC7EA59C-FEF9-F0E1-E74E-E611BB044E0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E485559-3FE3-FF04-AA7C-D3D215FAB360}"/>
              </a:ext>
            </a:extLst>
          </p:cNvPr>
          <p:cNvSpPr txBox="1"/>
          <p:nvPr/>
        </p:nvSpPr>
        <p:spPr>
          <a:xfrm>
            <a:off x="0" y="2774582"/>
            <a:ext cx="6421120" cy="584775"/>
          </a:xfrm>
          <a:prstGeom prst="rect">
            <a:avLst/>
          </a:prstGeom>
          <a:noFill/>
        </p:spPr>
        <p:txBody>
          <a:bodyPr wrap="square">
            <a:spAutoFit/>
          </a:bodyPr>
          <a:lstStyle/>
          <a:p>
            <a:r>
              <a:rPr lang="en-US" sz="3200" b="1" dirty="0">
                <a:solidFill>
                  <a:schemeClr val="tx2">
                    <a:lumMod val="75000"/>
                  </a:schemeClr>
                </a:solidFill>
                <a:latin typeface="Aptos" panose="020B0004020202020204" pitchFamily="34" charset="0"/>
              </a:rPr>
              <a:t>4.6.0: Clinical Trial Researchers </a:t>
            </a:r>
            <a:endParaRPr lang="en-ZW" sz="3200" b="1" dirty="0">
              <a:solidFill>
                <a:schemeClr val="tx2">
                  <a:lumMod val="75000"/>
                </a:schemeClr>
              </a:solidFill>
              <a:latin typeface="Aptos" panose="020B0004020202020204" pitchFamily="34" charset="0"/>
            </a:endParaRPr>
          </a:p>
        </p:txBody>
      </p:sp>
      <p:pic>
        <p:nvPicPr>
          <p:cNvPr id="2" name="Picture 1">
            <a:extLst>
              <a:ext uri="{FF2B5EF4-FFF2-40B4-BE49-F238E27FC236}">
                <a16:creationId xmlns:a16="http://schemas.microsoft.com/office/drawing/2014/main" id="{350F700D-B671-109E-39D5-70A76D73E30C}"/>
              </a:ext>
            </a:extLst>
          </p:cNvPr>
          <p:cNvPicPr>
            <a:picLocks noChangeAspect="1"/>
          </p:cNvPicPr>
          <p:nvPr/>
        </p:nvPicPr>
        <p:blipFill>
          <a:blip r:embed="rId3"/>
          <a:srcRect l="26063" r="17325"/>
          <a:stretch/>
        </p:blipFill>
        <p:spPr>
          <a:xfrm>
            <a:off x="6380480" y="0"/>
            <a:ext cx="5811520" cy="6858000"/>
          </a:xfrm>
          <a:prstGeom prst="rect">
            <a:avLst/>
          </a:prstGeom>
        </p:spPr>
      </p:pic>
    </p:spTree>
    <p:extLst>
      <p:ext uri="{BB962C8B-B14F-4D97-AF65-F5344CB8AC3E}">
        <p14:creationId xmlns:p14="http://schemas.microsoft.com/office/powerpoint/2010/main" val="28725620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BEDA682D-6096-75F8-E11C-F7ADFAB60B28}"/>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9D6EAFF5-F58D-420B-FEF5-233140AB84FC}"/>
              </a:ext>
            </a:extLst>
          </p:cNvPr>
          <p:cNvSpPr txBox="1"/>
          <p:nvPr/>
        </p:nvSpPr>
        <p:spPr>
          <a:xfrm>
            <a:off x="807720" y="-2616"/>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.6.1: Customer service expectations</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7F33EBFC-1852-0F84-8020-D7417DA31059}"/>
              </a:ext>
            </a:extLst>
          </p:cNvPr>
          <p:cNvSpPr txBox="1"/>
          <p:nvPr/>
        </p:nvSpPr>
        <p:spPr>
          <a:xfrm>
            <a:off x="114786" y="710348"/>
            <a:ext cx="5595134"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kumimoji="0" lang="en-GB" sz="1050" b="1" i="1" u="none" strike="noStrike" kern="1200" cap="none" spc="0" normalizeH="0" baseline="0" noProof="0" dirty="0">
                <a:ln>
                  <a:noFill/>
                </a:ln>
                <a:solidFill>
                  <a:prstClr val="black"/>
                </a:solidFill>
                <a:effectLst/>
                <a:uLnTx/>
                <a:uFillTx/>
                <a:latin typeface="Calibri" panose="020F0502020204030204"/>
                <a:ea typeface="+mn-ea"/>
                <a:cs typeface="+mn-cs"/>
              </a:rPr>
              <a:t> Qn: </a:t>
            </a: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When it comes to excellent customer service what do you expect from MCAZ?</a:t>
            </a:r>
          </a:p>
        </p:txBody>
      </p:sp>
      <p:graphicFrame>
        <p:nvGraphicFramePr>
          <p:cNvPr id="5" name="Chart 4">
            <a:extLst>
              <a:ext uri="{FF2B5EF4-FFF2-40B4-BE49-F238E27FC236}">
                <a16:creationId xmlns:a16="http://schemas.microsoft.com/office/drawing/2014/main" id="{AAD17C84-2EA3-E4C6-B902-D713E6453DC7}"/>
              </a:ext>
            </a:extLst>
          </p:cNvPr>
          <p:cNvGraphicFramePr/>
          <p:nvPr>
            <p:extLst>
              <p:ext uri="{D42A27DB-BD31-4B8C-83A1-F6EECF244321}">
                <p14:modId xmlns:p14="http://schemas.microsoft.com/office/powerpoint/2010/main" val="1488017860"/>
              </p:ext>
            </p:extLst>
          </p:nvPr>
        </p:nvGraphicFramePr>
        <p:xfrm>
          <a:off x="1" y="1089837"/>
          <a:ext cx="12191999" cy="4142564"/>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93F30A32-D18D-0F1C-0C7C-5F4989F4D78E}"/>
              </a:ext>
            </a:extLst>
          </p:cNvPr>
          <p:cNvSpPr txBox="1"/>
          <p:nvPr/>
        </p:nvSpPr>
        <p:spPr>
          <a:xfrm>
            <a:off x="0" y="5357974"/>
            <a:ext cx="12041262" cy="692497"/>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Clinical Trial Researchers have quick &amp; efficient approval processes for new clinical trials as the most important customer service element mentioned by 95%.</a:t>
            </a:r>
          </a:p>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Effective communication and quick response for post-approval submissions (amendments to imports/exports monitoring reports) are also, among the top customer service priority areas.  </a:t>
            </a:r>
          </a:p>
        </p:txBody>
      </p:sp>
    </p:spTree>
    <p:extLst>
      <p:ext uri="{BB962C8B-B14F-4D97-AF65-F5344CB8AC3E}">
        <p14:creationId xmlns:p14="http://schemas.microsoft.com/office/powerpoint/2010/main" val="29018063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726325EE-4A9E-DAF6-933C-E6312DC90079}"/>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EE984551-7E78-F519-C01E-C19CF8F29593}"/>
              </a:ext>
            </a:extLst>
          </p:cNvPr>
          <p:cNvGraphicFramePr>
            <a:graphicFrameLocks noGrp="1"/>
          </p:cNvGraphicFramePr>
          <p:nvPr>
            <p:extLst>
              <p:ext uri="{D42A27DB-BD31-4B8C-83A1-F6EECF244321}">
                <p14:modId xmlns:p14="http://schemas.microsoft.com/office/powerpoint/2010/main" val="1410420271"/>
              </p:ext>
            </p:extLst>
          </p:nvPr>
        </p:nvGraphicFramePr>
        <p:xfrm>
          <a:off x="0" y="1333294"/>
          <a:ext cx="12192000" cy="2212547"/>
        </p:xfrm>
        <a:graphic>
          <a:graphicData uri="http://schemas.openxmlformats.org/drawingml/2006/table">
            <a:tbl>
              <a:tblPr firstRow="1" bandRow="1">
                <a:tableStyleId>{5C22544A-7EE6-4342-B048-85BDC9FD1C3A}</a:tableStyleId>
              </a:tblPr>
              <a:tblGrid>
                <a:gridCol w="1232899">
                  <a:extLst>
                    <a:ext uri="{9D8B030D-6E8A-4147-A177-3AD203B41FA5}">
                      <a16:colId xmlns:a16="http://schemas.microsoft.com/office/drawing/2014/main" val="1585138812"/>
                    </a:ext>
                  </a:extLst>
                </a:gridCol>
                <a:gridCol w="1232899">
                  <a:extLst>
                    <a:ext uri="{9D8B030D-6E8A-4147-A177-3AD203B41FA5}">
                      <a16:colId xmlns:a16="http://schemas.microsoft.com/office/drawing/2014/main" val="163479587"/>
                    </a:ext>
                  </a:extLst>
                </a:gridCol>
                <a:gridCol w="1232899">
                  <a:extLst>
                    <a:ext uri="{9D8B030D-6E8A-4147-A177-3AD203B41FA5}">
                      <a16:colId xmlns:a16="http://schemas.microsoft.com/office/drawing/2014/main" val="984882600"/>
                    </a:ext>
                  </a:extLst>
                </a:gridCol>
                <a:gridCol w="1123308">
                  <a:extLst>
                    <a:ext uri="{9D8B030D-6E8A-4147-A177-3AD203B41FA5}">
                      <a16:colId xmlns:a16="http://schemas.microsoft.com/office/drawing/2014/main" val="2191500570"/>
                    </a:ext>
                  </a:extLst>
                </a:gridCol>
                <a:gridCol w="1296827">
                  <a:extLst>
                    <a:ext uri="{9D8B030D-6E8A-4147-A177-3AD203B41FA5}">
                      <a16:colId xmlns:a16="http://schemas.microsoft.com/office/drawing/2014/main" val="3744036715"/>
                    </a:ext>
                  </a:extLst>
                </a:gridCol>
                <a:gridCol w="1205501">
                  <a:extLst>
                    <a:ext uri="{9D8B030D-6E8A-4147-A177-3AD203B41FA5}">
                      <a16:colId xmlns:a16="http://schemas.microsoft.com/office/drawing/2014/main" val="2580023264"/>
                    </a:ext>
                  </a:extLst>
                </a:gridCol>
                <a:gridCol w="1141575">
                  <a:extLst>
                    <a:ext uri="{9D8B030D-6E8A-4147-A177-3AD203B41FA5}">
                      <a16:colId xmlns:a16="http://schemas.microsoft.com/office/drawing/2014/main" val="3583020443"/>
                    </a:ext>
                  </a:extLst>
                </a:gridCol>
                <a:gridCol w="1287694">
                  <a:extLst>
                    <a:ext uri="{9D8B030D-6E8A-4147-A177-3AD203B41FA5}">
                      <a16:colId xmlns:a16="http://schemas.microsoft.com/office/drawing/2014/main" val="2934405082"/>
                    </a:ext>
                  </a:extLst>
                </a:gridCol>
                <a:gridCol w="1223766">
                  <a:extLst>
                    <a:ext uri="{9D8B030D-6E8A-4147-A177-3AD203B41FA5}">
                      <a16:colId xmlns:a16="http://schemas.microsoft.com/office/drawing/2014/main" val="826918559"/>
                    </a:ext>
                  </a:extLst>
                </a:gridCol>
                <a:gridCol w="1214632">
                  <a:extLst>
                    <a:ext uri="{9D8B030D-6E8A-4147-A177-3AD203B41FA5}">
                      <a16:colId xmlns:a16="http://schemas.microsoft.com/office/drawing/2014/main" val="684967099"/>
                    </a:ext>
                  </a:extLst>
                </a:gridCol>
              </a:tblGrid>
              <a:tr h="1049813">
                <a:tc>
                  <a:txBody>
                    <a:bodyPr/>
                    <a:lstStyle/>
                    <a:p>
                      <a:pPr algn="l"/>
                      <a:r>
                        <a:rPr lang="en-ZW" sz="1300" b="1" dirty="0">
                          <a:latin typeface="Aptos" panose="020B0004020202020204" pitchFamily="34" charset="0"/>
                        </a:rPr>
                        <a:t>Period </a:t>
                      </a:r>
                    </a:p>
                  </a:txBody>
                  <a:tcPr>
                    <a:solidFill>
                      <a:srgbClr val="28669F"/>
                    </a:solidFill>
                  </a:tcPr>
                </a:tc>
                <a:tc>
                  <a:txBody>
                    <a:bodyPr/>
                    <a:lstStyle/>
                    <a:p>
                      <a:r>
                        <a:rPr lang="en-ZW" sz="1300" dirty="0">
                          <a:latin typeface="Aptos" panose="020B0004020202020204" pitchFamily="34" charset="0"/>
                        </a:rPr>
                        <a:t>Customer Satisfaction Index</a:t>
                      </a:r>
                    </a:p>
                  </a:txBody>
                  <a:tcPr>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Quick and efficient approval processes for new clinical trials applications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Effective communication</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Quick response for post-approval submissions (Amendments to Imports/Exports, Monitoring Reports)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Easy accessibility of service</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Process simplicity</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Guidance on best practice</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Easy application guideline</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Timely reports after inspections</a:t>
                      </a:r>
                    </a:p>
                  </a:txBody>
                  <a:tcPr marL="7620" marR="7620" marT="7620" marB="0">
                    <a:solidFill>
                      <a:srgbClr val="28669F"/>
                    </a:solidFill>
                  </a:tcPr>
                </a:tc>
                <a:extLst>
                  <a:ext uri="{0D108BD9-81ED-4DB2-BD59-A6C34878D82A}">
                    <a16:rowId xmlns:a16="http://schemas.microsoft.com/office/drawing/2014/main" val="3597878996"/>
                  </a:ext>
                </a:extLst>
              </a:tr>
              <a:tr h="581367">
                <a:tc>
                  <a:txBody>
                    <a:bodyPr/>
                    <a:lstStyle/>
                    <a:p>
                      <a:pPr algn="l"/>
                      <a:r>
                        <a:rPr lang="en-ZW" sz="1300" b="1" dirty="0">
                          <a:solidFill>
                            <a:schemeClr val="bg1"/>
                          </a:solidFill>
                          <a:latin typeface="Aptos" panose="020B0004020202020204" pitchFamily="34" charset="0"/>
                        </a:rPr>
                        <a:t>2024</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89%</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5.89</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6.20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5.86</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6.62</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6.40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6.67</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6.88</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5.43</a:t>
                      </a:r>
                    </a:p>
                  </a:txBody>
                  <a:tcPr anchor="ctr">
                    <a:solidFill>
                      <a:srgbClr val="28669F"/>
                    </a:solidFill>
                  </a:tcPr>
                </a:tc>
                <a:extLst>
                  <a:ext uri="{0D108BD9-81ED-4DB2-BD59-A6C34878D82A}">
                    <a16:rowId xmlns:a16="http://schemas.microsoft.com/office/drawing/2014/main" val="179679015"/>
                  </a:ext>
                </a:extLst>
              </a:tr>
              <a:tr h="581367">
                <a:tc>
                  <a:txBody>
                    <a:bodyPr/>
                    <a:lstStyle/>
                    <a:p>
                      <a:pPr algn="l"/>
                      <a:r>
                        <a:rPr lang="en-ZW" sz="1300" b="1" dirty="0">
                          <a:solidFill>
                            <a:schemeClr val="bg1"/>
                          </a:solidFill>
                          <a:latin typeface="Aptos" panose="020B0004020202020204" pitchFamily="34" charset="0"/>
                        </a:rPr>
                        <a:t>2023</a:t>
                      </a:r>
                    </a:p>
                  </a:txBody>
                  <a:tcPr anchor="ctr">
                    <a:solidFill>
                      <a:srgbClr val="28669F"/>
                    </a:solidFill>
                  </a:tcPr>
                </a:tc>
                <a:tc>
                  <a:txBody>
                    <a:bodyPr/>
                    <a:lstStyle/>
                    <a:p>
                      <a:pPr algn="ctr"/>
                      <a:r>
                        <a:rPr lang="en-ZW" sz="1300" dirty="0">
                          <a:solidFill>
                            <a:schemeClr val="bg1"/>
                          </a:solidFill>
                          <a:latin typeface="Aptos" panose="020B0004020202020204" pitchFamily="34" charset="0"/>
                        </a:rPr>
                        <a:t>60%</a:t>
                      </a:r>
                    </a:p>
                  </a:txBody>
                  <a:tcPr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4.09</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4.44</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4.00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2.50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4.70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4.25</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4.29</a:t>
                      </a:r>
                    </a:p>
                  </a:txBody>
                  <a:tcPr marL="7620" marR="7620" marT="7620" marB="0" anchor="ctr">
                    <a:solidFill>
                      <a:srgbClr val="28669F"/>
                    </a:solidFill>
                  </a:tcPr>
                </a:tc>
                <a:extLst>
                  <a:ext uri="{0D108BD9-81ED-4DB2-BD59-A6C34878D82A}">
                    <a16:rowId xmlns:a16="http://schemas.microsoft.com/office/drawing/2014/main" val="2929596575"/>
                  </a:ext>
                </a:extLst>
              </a:tr>
            </a:tbl>
          </a:graphicData>
        </a:graphic>
      </p:graphicFrame>
      <p:sp>
        <p:nvSpPr>
          <p:cNvPr id="9" name="TextBox 8">
            <a:extLst>
              <a:ext uri="{FF2B5EF4-FFF2-40B4-BE49-F238E27FC236}">
                <a16:creationId xmlns:a16="http://schemas.microsoft.com/office/drawing/2014/main" id="{3AD7C1C2-FAF6-5F6C-449A-B42C11CD7C17}"/>
              </a:ext>
            </a:extLst>
          </p:cNvPr>
          <p:cNvSpPr txBox="1"/>
          <p:nvPr/>
        </p:nvSpPr>
        <p:spPr>
          <a:xfrm>
            <a:off x="700144" y="0"/>
            <a:ext cx="90678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.6.2: </a:t>
            </a:r>
            <a:r>
              <a:rPr lang="en-US" sz="3200" b="1" dirty="0">
                <a:solidFill>
                  <a:srgbClr val="44546A">
                    <a:lumMod val="75000"/>
                  </a:srgbClr>
                </a:solidFill>
                <a:latin typeface="Aptos" panose="020B0004020202020204" pitchFamily="34" charset="0"/>
              </a:rPr>
              <a:t>CTRs receive best service from MCAZ </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A7404552-D4EA-0A13-15E3-6064D762C835}"/>
              </a:ext>
            </a:extLst>
          </p:cNvPr>
          <p:cNvSpPr txBox="1"/>
          <p:nvPr/>
        </p:nvSpPr>
        <p:spPr>
          <a:xfrm>
            <a:off x="0" y="720508"/>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 To what extent are you satisfied with each of the following attributes pertaining to MCAZ services on a scale ranging from – Extremely Dissatisfied [1], Dissatisfied [2], Dissatisfied to some extent [3], Indifferent [4], Satisfied to some extent [5], Satisfied [6], Very Satisfied [7]?</a:t>
            </a:r>
          </a:p>
        </p:txBody>
      </p:sp>
      <p:sp>
        <p:nvSpPr>
          <p:cNvPr id="2" name="TextBox 1">
            <a:extLst>
              <a:ext uri="{FF2B5EF4-FFF2-40B4-BE49-F238E27FC236}">
                <a16:creationId xmlns:a16="http://schemas.microsoft.com/office/drawing/2014/main" id="{B4677965-03C9-CE15-8B92-7C3DEAD87C05}"/>
              </a:ext>
            </a:extLst>
          </p:cNvPr>
          <p:cNvSpPr txBox="1"/>
          <p:nvPr/>
        </p:nvSpPr>
        <p:spPr>
          <a:xfrm>
            <a:off x="0" y="3957559"/>
            <a:ext cx="5537200" cy="2154436"/>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Clinical Trial Researchers rated MCAZ better in 2024 on all customer service attributes compared to 2023.</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customer happiness levels improved significantly with CSI going up to 89% from 60% which was the lowest across all categories in 2023.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regulator did exceptionally well on putting easy application guidelines and providing guidance on best practice.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In 2023 there were issues about delayed approvals for new clinical trials applications but there are notable improvements in that area. </a:t>
            </a:r>
          </a:p>
        </p:txBody>
      </p:sp>
      <p:sp>
        <p:nvSpPr>
          <p:cNvPr id="3" name="Cloud 2">
            <a:extLst>
              <a:ext uri="{FF2B5EF4-FFF2-40B4-BE49-F238E27FC236}">
                <a16:creationId xmlns:a16="http://schemas.microsoft.com/office/drawing/2014/main" id="{77D349C9-5781-0983-BDEB-1F8754B2FBED}"/>
              </a:ext>
            </a:extLst>
          </p:cNvPr>
          <p:cNvSpPr/>
          <p:nvPr/>
        </p:nvSpPr>
        <p:spPr>
          <a:xfrm>
            <a:off x="6631948" y="4793045"/>
            <a:ext cx="3579707" cy="1983675"/>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u="none" strike="noStrike" kern="1200" cap="none" spc="0" normalizeH="0" baseline="0" noProof="0" dirty="0">
                <a:ln>
                  <a:noFill/>
                </a:ln>
                <a:solidFill>
                  <a:prstClr val="black"/>
                </a:solidFill>
                <a:effectLst/>
                <a:uLnTx/>
                <a:uFillTx/>
                <a:cs typeface="Arial" panose="020B0604020202020204" pitchFamily="34" charset="0"/>
              </a:rPr>
              <a:t>“Recently there was an oversight from our part on one of the batches that were expiring within 6 months from the date we had submitted our application. Even though the collaborator had ensured the stocks would be used by then, they insisted that we get back to the collaborator and cut down on quantities and give us a batch that was at least 6 months beyond expiry. Such experiences for me show that they are delivering on their mandate.”</a:t>
            </a:r>
            <a:r>
              <a:rPr lang="en-US" sz="900" b="1" i="1" dirty="0">
                <a:solidFill>
                  <a:prstClr val="black"/>
                </a:solidFill>
                <a:cs typeface="Arial" panose="020B0604020202020204" pitchFamily="34" charset="0"/>
              </a:rPr>
              <a:t> </a:t>
            </a:r>
            <a:r>
              <a:rPr kumimoji="0" lang="en-US" sz="900" b="1" u="none" strike="noStrike" kern="1200" cap="none" spc="0" normalizeH="0" baseline="0" noProof="0" dirty="0">
                <a:ln>
                  <a:noFill/>
                </a:ln>
                <a:solidFill>
                  <a:prstClr val="black"/>
                </a:solidFill>
                <a:effectLst/>
                <a:uLnTx/>
                <a:uFillTx/>
                <a:cs typeface="Arial" panose="020B0604020202020204" pitchFamily="34" charset="0"/>
              </a:rPr>
              <a:t>CLINICAL TRIAL RESEARCHER</a:t>
            </a:r>
          </a:p>
        </p:txBody>
      </p:sp>
      <p:sp>
        <p:nvSpPr>
          <p:cNvPr id="8" name="Cloud 7">
            <a:extLst>
              <a:ext uri="{FF2B5EF4-FFF2-40B4-BE49-F238E27FC236}">
                <a16:creationId xmlns:a16="http://schemas.microsoft.com/office/drawing/2014/main" id="{115E30DE-1B1B-CDEE-01AB-0024A280FE43}"/>
              </a:ext>
            </a:extLst>
          </p:cNvPr>
          <p:cNvSpPr/>
          <p:nvPr/>
        </p:nvSpPr>
        <p:spPr>
          <a:xfrm>
            <a:off x="5537200" y="3608395"/>
            <a:ext cx="2651504" cy="1574683"/>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u="none" strike="noStrike" kern="1200" cap="none" spc="0" normalizeH="0" baseline="0" noProof="0" dirty="0">
                <a:ln>
                  <a:noFill/>
                </a:ln>
                <a:solidFill>
                  <a:prstClr val="black"/>
                </a:solidFill>
                <a:effectLst/>
                <a:uLnTx/>
                <a:uFillTx/>
                <a:cs typeface="Arial" panose="020B0604020202020204" pitchFamily="34" charset="0"/>
              </a:rPr>
              <a:t>“I like them for being forthcoming when you need assistance, they are very responsive, and they will tell you the protocols that you need to follow and the proper channels to follow when resolving issues.” </a:t>
            </a:r>
            <a:r>
              <a:rPr kumimoji="0" lang="en-US" sz="900" b="1" u="none" strike="noStrike" kern="1200" cap="none" spc="0" normalizeH="0" baseline="0" noProof="0" dirty="0">
                <a:ln>
                  <a:noFill/>
                </a:ln>
                <a:solidFill>
                  <a:prstClr val="black"/>
                </a:solidFill>
                <a:effectLst/>
                <a:uLnTx/>
                <a:uFillTx/>
                <a:cs typeface="Arial" panose="020B0604020202020204" pitchFamily="34" charset="0"/>
              </a:rPr>
              <a:t>CLINICAL TRIAL RESEARCHER</a:t>
            </a:r>
          </a:p>
        </p:txBody>
      </p:sp>
      <p:sp>
        <p:nvSpPr>
          <p:cNvPr id="10" name="Cloud 9">
            <a:extLst>
              <a:ext uri="{FF2B5EF4-FFF2-40B4-BE49-F238E27FC236}">
                <a16:creationId xmlns:a16="http://schemas.microsoft.com/office/drawing/2014/main" id="{26303241-35A2-28F5-26F2-D090D0306B86}"/>
              </a:ext>
            </a:extLst>
          </p:cNvPr>
          <p:cNvSpPr/>
          <p:nvPr/>
        </p:nvSpPr>
        <p:spPr>
          <a:xfrm>
            <a:off x="9184640" y="3545841"/>
            <a:ext cx="2912894" cy="1818640"/>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1" i="1" dirty="0">
              <a:solidFill>
                <a:prstClr val="black"/>
              </a:solidFill>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u="none" strike="noStrike" kern="1200" cap="none" spc="0" normalizeH="0" baseline="0" noProof="0" dirty="0">
                <a:ln>
                  <a:noFill/>
                </a:ln>
                <a:solidFill>
                  <a:prstClr val="black"/>
                </a:solidFill>
                <a:effectLst/>
                <a:uLnTx/>
                <a:uFillTx/>
                <a:cs typeface="Arial" panose="020B0604020202020204" pitchFamily="34" charset="0"/>
              </a:rPr>
              <a:t>“There is are quarterly meetings which they call Human Medicine Liaison meeting. They moderate those meetings, and they invite all stakeholders, industry, academia, researchers, retailers, wholesalers to come and share their grievances. They ask challenges that we foresee and how they can come in and help, so I give them credit for that.”- </a:t>
            </a:r>
            <a:r>
              <a:rPr kumimoji="0" lang="en-US" sz="900" b="1" u="none" strike="noStrike" kern="1200" cap="none" spc="0" normalizeH="0" baseline="0" noProof="0" dirty="0">
                <a:ln>
                  <a:noFill/>
                </a:ln>
                <a:solidFill>
                  <a:prstClr val="black"/>
                </a:solidFill>
                <a:effectLst/>
                <a:uLnTx/>
                <a:uFillTx/>
                <a:cs typeface="Arial" panose="020B0604020202020204" pitchFamily="34" charset="0"/>
              </a:rPr>
              <a:t>CLINICAL TRIAL RESEARCHER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1" u="none" strike="noStrike" kern="1200" cap="none" spc="0" normalizeH="0" baseline="0" noProof="0" dirty="0">
              <a:ln>
                <a:noFill/>
              </a:ln>
              <a:solidFill>
                <a:prstClr val="black"/>
              </a:solidFill>
              <a:effectLst/>
              <a:uLnTx/>
              <a:uFillTx/>
              <a:cs typeface="Arial" panose="020B0604020202020204" pitchFamily="34" charset="0"/>
            </a:endParaRPr>
          </a:p>
        </p:txBody>
      </p:sp>
    </p:spTree>
    <p:extLst>
      <p:ext uri="{BB962C8B-B14F-4D97-AF65-F5344CB8AC3E}">
        <p14:creationId xmlns:p14="http://schemas.microsoft.com/office/powerpoint/2010/main" val="41757074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BE5A964C-FADE-D0E6-5E6B-F7E7B316E7F5}"/>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A1689330-B43E-36DD-AF6A-17B1BF626575}"/>
              </a:ext>
            </a:extLst>
          </p:cNvPr>
          <p:cNvSpPr txBox="1"/>
          <p:nvPr/>
        </p:nvSpPr>
        <p:spPr>
          <a:xfrm>
            <a:off x="817880" y="0"/>
            <a:ext cx="863895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dirty="0">
                <a:solidFill>
                  <a:srgbClr val="44546A">
                    <a:lumMod val="75000"/>
                  </a:srgbClr>
                </a:solidFill>
                <a:latin typeface="Aptos" panose="020B0004020202020204" pitchFamily="34" charset="0"/>
              </a:rPr>
              <a:t>4</a:t>
            </a:r>
            <a:r>
              <a:rPr kumimoji="0" lang="en-US"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.6.3: </a:t>
            </a:r>
            <a:r>
              <a:rPr lang="en-US" sz="3000" b="1" dirty="0">
                <a:solidFill>
                  <a:srgbClr val="44546A">
                    <a:lumMod val="75000"/>
                  </a:srgbClr>
                </a:solidFill>
                <a:latin typeface="Aptos" panose="020B0004020202020204" pitchFamily="34" charset="0"/>
              </a:rPr>
              <a:t>Complaints Resolution Ratio</a:t>
            </a:r>
            <a:endParaRPr kumimoji="0" lang="en-ZW"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8217E230-1B8D-3853-08F9-B7F407398275}"/>
              </a:ext>
            </a:extLst>
          </p:cNvPr>
          <p:cNvSpPr txBox="1"/>
          <p:nvPr/>
        </p:nvSpPr>
        <p:spPr>
          <a:xfrm>
            <a:off x="0" y="780013"/>
            <a:ext cx="4765040"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Did you lodge any query/complaint with MCAZ in the last 6 months?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1" dirty="0">
                <a:solidFill>
                  <a:prstClr val="black"/>
                </a:solidFill>
                <a:latin typeface="Calibri" panose="020F0502020204030204"/>
              </a:rPr>
              <a:t>Qn: Was the query/complaint resolved to your satisfaction?</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E1CEDB55-8436-EFBB-C990-782AEFBF8FD5}"/>
              </a:ext>
            </a:extLst>
          </p:cNvPr>
          <p:cNvSpPr txBox="1"/>
          <p:nvPr/>
        </p:nvSpPr>
        <p:spPr>
          <a:xfrm>
            <a:off x="102356" y="3796391"/>
            <a:ext cx="9946212" cy="1000274"/>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a:t>
            </a:r>
            <a:r>
              <a:rPr lang="en-US" sz="1300" dirty="0">
                <a:solidFill>
                  <a:prstClr val="black"/>
                </a:solidFill>
                <a:latin typeface="Aptos" panose="020B0004020202020204" pitchFamily="34" charset="0"/>
                <a:cs typeface="Arial" panose="020B0604020202020204" pitchFamily="34" charset="0"/>
              </a:rPr>
              <a:t>incidence</a:t>
            </a: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of lodging queries by </a:t>
            </a:r>
            <a:r>
              <a:rPr lang="en-US" sz="1300" dirty="0">
                <a:solidFill>
                  <a:prstClr val="black"/>
                </a:solidFill>
                <a:latin typeface="Aptos" panose="020B0004020202020204" pitchFamily="34" charset="0"/>
                <a:cs typeface="Arial" panose="020B0604020202020204" pitchFamily="34" charset="0"/>
              </a:rPr>
              <a:t>Clinical Trial Researchers</a:t>
            </a: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went down</a:t>
            </a:r>
            <a:r>
              <a:rPr lang="en-US" sz="1300" dirty="0">
                <a:solidFill>
                  <a:prstClr val="black"/>
                </a:solidFill>
                <a:latin typeface="Aptos" panose="020B0004020202020204" pitchFamily="34" charset="0"/>
                <a:cs typeface="Arial" panose="020B0604020202020204" pitchFamily="34" charset="0"/>
              </a:rPr>
              <a:t>by a huge margin. </a:t>
            </a:r>
            <a:endPar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Following a drop in number of queries received, the complaints resolution ratio massively improved from 33% to 100%.</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All queries lodged were general complaints. The regulatory issues experienced in 2023 were fully resolved. </a:t>
            </a:r>
          </a:p>
        </p:txBody>
      </p:sp>
      <p:graphicFrame>
        <p:nvGraphicFramePr>
          <p:cNvPr id="6" name="Table 5">
            <a:extLst>
              <a:ext uri="{FF2B5EF4-FFF2-40B4-BE49-F238E27FC236}">
                <a16:creationId xmlns:a16="http://schemas.microsoft.com/office/drawing/2014/main" id="{13C3C540-79C7-84C6-3F06-F60265C0000E}"/>
              </a:ext>
            </a:extLst>
          </p:cNvPr>
          <p:cNvGraphicFramePr>
            <a:graphicFrameLocks noGrp="1"/>
          </p:cNvGraphicFramePr>
          <p:nvPr>
            <p:extLst>
              <p:ext uri="{D42A27DB-BD31-4B8C-83A1-F6EECF244321}">
                <p14:modId xmlns:p14="http://schemas.microsoft.com/office/powerpoint/2010/main" val="164859559"/>
              </p:ext>
            </p:extLst>
          </p:nvPr>
        </p:nvGraphicFramePr>
        <p:xfrm>
          <a:off x="102356" y="1421526"/>
          <a:ext cx="8736844" cy="2007474"/>
        </p:xfrm>
        <a:graphic>
          <a:graphicData uri="http://schemas.openxmlformats.org/drawingml/2006/table">
            <a:tbl>
              <a:tblPr firstRow="1" bandRow="1">
                <a:tableStyleId>{5940675A-B579-460E-94D1-54222C63F5DA}</a:tableStyleId>
              </a:tblPr>
              <a:tblGrid>
                <a:gridCol w="2342182">
                  <a:extLst>
                    <a:ext uri="{9D8B030D-6E8A-4147-A177-3AD203B41FA5}">
                      <a16:colId xmlns:a16="http://schemas.microsoft.com/office/drawing/2014/main" val="2045885161"/>
                    </a:ext>
                  </a:extLst>
                </a:gridCol>
                <a:gridCol w="3572647">
                  <a:extLst>
                    <a:ext uri="{9D8B030D-6E8A-4147-A177-3AD203B41FA5}">
                      <a16:colId xmlns:a16="http://schemas.microsoft.com/office/drawing/2014/main" val="3431045531"/>
                    </a:ext>
                  </a:extLst>
                </a:gridCol>
                <a:gridCol w="1425260">
                  <a:extLst>
                    <a:ext uri="{9D8B030D-6E8A-4147-A177-3AD203B41FA5}">
                      <a16:colId xmlns:a16="http://schemas.microsoft.com/office/drawing/2014/main" val="701748822"/>
                    </a:ext>
                  </a:extLst>
                </a:gridCol>
                <a:gridCol w="1396755">
                  <a:extLst>
                    <a:ext uri="{9D8B030D-6E8A-4147-A177-3AD203B41FA5}">
                      <a16:colId xmlns:a16="http://schemas.microsoft.com/office/drawing/2014/main" val="1015951330"/>
                    </a:ext>
                  </a:extLst>
                </a:gridCol>
              </a:tblGrid>
              <a:tr h="858706">
                <a:tc rowSpan="3">
                  <a:txBody>
                    <a:bodyPr/>
                    <a:lstStyle/>
                    <a:p>
                      <a:pPr algn="l"/>
                      <a:r>
                        <a:rPr lang="en-US" sz="1300" b="1" dirty="0">
                          <a:solidFill>
                            <a:schemeClr val="bg1"/>
                          </a:solidFill>
                          <a:latin typeface="Aptos" panose="020B0004020202020204" pitchFamily="34" charset="0"/>
                          <a:cs typeface="Arial" panose="020B0604020202020204" pitchFamily="34" charset="0"/>
                        </a:rPr>
                        <a:t>Complaints Resolution Ratio</a:t>
                      </a:r>
                    </a:p>
                  </a:txBody>
                  <a:tcPr marL="77418" marR="77418" marT="38709" marB="38709" anchor="ctr">
                    <a:solidFill>
                      <a:srgbClr val="28669F"/>
                    </a:solidFill>
                  </a:tcPr>
                </a:tc>
                <a:tc>
                  <a:txBody>
                    <a:bodyPr/>
                    <a:lstStyle/>
                    <a:p>
                      <a:pPr algn="l"/>
                      <a:r>
                        <a:rPr lang="en-US" sz="1300" b="1" dirty="0">
                          <a:solidFill>
                            <a:schemeClr val="bg1"/>
                          </a:solidFill>
                          <a:latin typeface="Aptos" panose="020B0004020202020204" pitchFamily="34" charset="0"/>
                          <a:cs typeface="Arial" panose="020B0604020202020204" pitchFamily="34" charset="0"/>
                        </a:rPr>
                        <a:t>Clinical Trial Researchers</a:t>
                      </a:r>
                    </a:p>
                  </a:txBody>
                  <a:tcPr marL="77418" marR="77418" marT="38709" marB="38709" anchor="ctr">
                    <a:solidFill>
                      <a:srgbClr val="28669F"/>
                    </a:solidFill>
                  </a:tcPr>
                </a:tc>
                <a:tc>
                  <a:txBody>
                    <a:bodyPr/>
                    <a:lstStyle/>
                    <a:p>
                      <a:pPr algn="ctr"/>
                      <a:r>
                        <a:rPr lang="en-ZW" sz="1300" b="0" dirty="0">
                          <a:solidFill>
                            <a:schemeClr val="bg1"/>
                          </a:solidFill>
                          <a:latin typeface="Aptos" panose="020B0004020202020204" pitchFamily="34" charset="0"/>
                        </a:rPr>
                        <a:t>2023</a:t>
                      </a:r>
                    </a:p>
                  </a:txBody>
                  <a:tcPr marL="77418" marR="77418" marT="38709" marB="38709" anchor="ctr">
                    <a:solidFill>
                      <a:srgbClr val="28669F"/>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28669F"/>
                    </a:solidFill>
                  </a:tcPr>
                </a:tc>
                <a:extLst>
                  <a:ext uri="{0D108BD9-81ED-4DB2-BD59-A6C34878D82A}">
                    <a16:rowId xmlns:a16="http://schemas.microsoft.com/office/drawing/2014/main" val="4244009418"/>
                  </a:ext>
                </a:extLst>
              </a:tr>
              <a:tr h="574384">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Complaints lodged</a:t>
                      </a: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18%</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5%</a:t>
                      </a:r>
                    </a:p>
                  </a:txBody>
                  <a:tcPr marL="77418" marR="77418" marT="38709" marB="38709" anchor="ctr">
                    <a:solidFill>
                      <a:schemeClr val="bg1"/>
                    </a:solidFill>
                  </a:tcPr>
                </a:tc>
                <a:extLst>
                  <a:ext uri="{0D108BD9-81ED-4DB2-BD59-A6C34878D82A}">
                    <a16:rowId xmlns:a16="http://schemas.microsoft.com/office/drawing/2014/main" val="3328424696"/>
                  </a:ext>
                </a:extLst>
              </a:tr>
              <a:tr h="574384">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Query resolution</a:t>
                      </a: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33%</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100%</a:t>
                      </a:r>
                    </a:p>
                  </a:txBody>
                  <a:tcPr marL="77418" marR="77418" marT="38709" marB="38709" anchor="ctr">
                    <a:solidFill>
                      <a:schemeClr val="bg1"/>
                    </a:solidFill>
                  </a:tcPr>
                </a:tc>
                <a:extLst>
                  <a:ext uri="{0D108BD9-81ED-4DB2-BD59-A6C34878D82A}">
                    <a16:rowId xmlns:a16="http://schemas.microsoft.com/office/drawing/2014/main" val="3539031878"/>
                  </a:ext>
                </a:extLst>
              </a:tr>
            </a:tbl>
          </a:graphicData>
        </a:graphic>
      </p:graphicFrame>
    </p:spTree>
    <p:extLst>
      <p:ext uri="{BB962C8B-B14F-4D97-AF65-F5344CB8AC3E}">
        <p14:creationId xmlns:p14="http://schemas.microsoft.com/office/powerpoint/2010/main" val="30406032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D9313-D976-4FD8-1B80-1836F5116BBF}"/>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542A773-39B8-35DC-A09D-5F0BB7CFFE7E}"/>
              </a:ext>
            </a:extLst>
          </p:cNvPr>
          <p:cNvSpPr txBox="1"/>
          <p:nvPr/>
        </p:nvSpPr>
        <p:spPr>
          <a:xfrm>
            <a:off x="838200" y="0"/>
            <a:ext cx="8349668" cy="5309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30" b="1" dirty="0">
                <a:solidFill>
                  <a:srgbClr val="44546A">
                    <a:lumMod val="75000"/>
                  </a:srgbClr>
                </a:solidFill>
                <a:latin typeface="Aptos" panose="020B0004020202020204" pitchFamily="34" charset="0"/>
              </a:rPr>
              <a:t>4</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.6.4: </a:t>
            </a:r>
            <a:r>
              <a:rPr lang="en-US" sz="2830" b="1" dirty="0">
                <a:solidFill>
                  <a:srgbClr val="44546A">
                    <a:lumMod val="75000"/>
                  </a:srgbClr>
                </a:solidFill>
                <a:latin typeface="Aptos" panose="020B0004020202020204" pitchFamily="34" charset="0"/>
              </a:rPr>
              <a:t>Net Promoter Score | Customer Effort Score </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r>
              <a:rPr lang="en-US" sz="2830" b="1" dirty="0">
                <a:solidFill>
                  <a:srgbClr val="44546A">
                    <a:lumMod val="75000"/>
                  </a:srgbClr>
                </a:solidFill>
                <a:latin typeface="Aptos" panose="020B0004020202020204" pitchFamily="34" charset="0"/>
              </a:rPr>
              <a:t> </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BDEE9811-0030-8B8A-2B84-FBCFAE77B798}"/>
              </a:ext>
            </a:extLst>
          </p:cNvPr>
          <p:cNvSpPr txBox="1"/>
          <p:nvPr/>
        </p:nvSpPr>
        <p:spPr>
          <a:xfrm>
            <a:off x="0" y="4786689"/>
            <a:ext cx="6471920" cy="1692771"/>
          </a:xfrm>
          <a:prstGeom prst="rect">
            <a:avLst/>
          </a:prstGeom>
          <a:solidFill>
            <a:srgbClr val="FEFEFF"/>
          </a:solid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managed to gain more brand </a:t>
            </a:r>
            <a:r>
              <a:rPr lang="en-US" sz="1300" dirty="0">
                <a:solidFill>
                  <a:prstClr val="black"/>
                </a:solidFill>
                <a:latin typeface="Aptos" panose="020B0004020202020204" pitchFamily="34" charset="0"/>
                <a:cs typeface="Arial" panose="020B0604020202020204" pitchFamily="34" charset="0"/>
              </a:rPr>
              <a:t>promoters and eliminate all detractors in the recent period improving an NPS of -35 attained in 2023 to positive 47 in 2024.</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Clinical Trial Researchers are generally happy with interventions made towards expediating new trials applications approval.</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There is a still a considerable number of CTRs (over half) which is undecided whether to recommend MCAZ or not</a:t>
            </a:r>
            <a:r>
              <a:rPr lang="en-US" sz="1300" dirty="0">
                <a:solidFill>
                  <a:prstClr val="black"/>
                </a:solidFill>
                <a:latin typeface="Aptos" panose="020B0004020202020204" pitchFamily="34" charset="0"/>
                <a:cs typeface="Arial" panose="020B0604020202020204" pitchFamily="34" charset="0"/>
              </a:rPr>
              <a:t> because of previous issues. </a:t>
            </a:r>
            <a:endPar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customer effort score went up from 63% to 76% due to improved functionality of online platforms.</a:t>
            </a:r>
          </a:p>
        </p:txBody>
      </p:sp>
      <p:graphicFrame>
        <p:nvGraphicFramePr>
          <p:cNvPr id="5" name="Chart 4">
            <a:extLst>
              <a:ext uri="{FF2B5EF4-FFF2-40B4-BE49-F238E27FC236}">
                <a16:creationId xmlns:a16="http://schemas.microsoft.com/office/drawing/2014/main" id="{6A5713B4-A226-2BF0-4BAA-5E848809D18C}"/>
              </a:ext>
            </a:extLst>
          </p:cNvPr>
          <p:cNvGraphicFramePr>
            <a:graphicFrameLocks/>
          </p:cNvGraphicFramePr>
          <p:nvPr>
            <p:extLst>
              <p:ext uri="{D42A27DB-BD31-4B8C-83A1-F6EECF244321}">
                <p14:modId xmlns:p14="http://schemas.microsoft.com/office/powerpoint/2010/main" val="2498157431"/>
              </p:ext>
            </p:extLst>
          </p:nvPr>
        </p:nvGraphicFramePr>
        <p:xfrm>
          <a:off x="71119" y="2654725"/>
          <a:ext cx="11156612" cy="18721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a:extLst>
              <a:ext uri="{FF2B5EF4-FFF2-40B4-BE49-F238E27FC236}">
                <a16:creationId xmlns:a16="http://schemas.microsoft.com/office/drawing/2014/main" id="{6FA9BFC7-E251-9EED-DBD2-4021354C77D7}"/>
              </a:ext>
            </a:extLst>
          </p:cNvPr>
          <p:cNvGraphicFramePr>
            <a:graphicFrameLocks noGrp="1"/>
          </p:cNvGraphicFramePr>
          <p:nvPr>
            <p:extLst>
              <p:ext uri="{D42A27DB-BD31-4B8C-83A1-F6EECF244321}">
                <p14:modId xmlns:p14="http://schemas.microsoft.com/office/powerpoint/2010/main" val="3171499679"/>
              </p:ext>
            </p:extLst>
          </p:nvPr>
        </p:nvGraphicFramePr>
        <p:xfrm>
          <a:off x="349102" y="1830516"/>
          <a:ext cx="10868473" cy="414844"/>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988043">
                  <a:extLst>
                    <a:ext uri="{9D8B030D-6E8A-4147-A177-3AD203B41FA5}">
                      <a16:colId xmlns:a16="http://schemas.microsoft.com/office/drawing/2014/main" val="2959958400"/>
                    </a:ext>
                  </a:extLst>
                </a:gridCol>
                <a:gridCol w="988043">
                  <a:extLst>
                    <a:ext uri="{9D8B030D-6E8A-4147-A177-3AD203B41FA5}">
                      <a16:colId xmlns:a16="http://schemas.microsoft.com/office/drawing/2014/main" val="20000"/>
                    </a:ext>
                  </a:extLst>
                </a:gridCol>
                <a:gridCol w="988043">
                  <a:extLst>
                    <a:ext uri="{9D8B030D-6E8A-4147-A177-3AD203B41FA5}">
                      <a16:colId xmlns:a16="http://schemas.microsoft.com/office/drawing/2014/main" val="20001"/>
                    </a:ext>
                  </a:extLst>
                </a:gridCol>
                <a:gridCol w="988043">
                  <a:extLst>
                    <a:ext uri="{9D8B030D-6E8A-4147-A177-3AD203B41FA5}">
                      <a16:colId xmlns:a16="http://schemas.microsoft.com/office/drawing/2014/main" val="20002"/>
                    </a:ext>
                  </a:extLst>
                </a:gridCol>
                <a:gridCol w="988043">
                  <a:extLst>
                    <a:ext uri="{9D8B030D-6E8A-4147-A177-3AD203B41FA5}">
                      <a16:colId xmlns:a16="http://schemas.microsoft.com/office/drawing/2014/main" val="20003"/>
                    </a:ext>
                  </a:extLst>
                </a:gridCol>
                <a:gridCol w="988043">
                  <a:extLst>
                    <a:ext uri="{9D8B030D-6E8A-4147-A177-3AD203B41FA5}">
                      <a16:colId xmlns:a16="http://schemas.microsoft.com/office/drawing/2014/main" val="20004"/>
                    </a:ext>
                  </a:extLst>
                </a:gridCol>
                <a:gridCol w="988043">
                  <a:extLst>
                    <a:ext uri="{9D8B030D-6E8A-4147-A177-3AD203B41FA5}">
                      <a16:colId xmlns:a16="http://schemas.microsoft.com/office/drawing/2014/main" val="20005"/>
                    </a:ext>
                  </a:extLst>
                </a:gridCol>
                <a:gridCol w="988043">
                  <a:extLst>
                    <a:ext uri="{9D8B030D-6E8A-4147-A177-3AD203B41FA5}">
                      <a16:colId xmlns:a16="http://schemas.microsoft.com/office/drawing/2014/main" val="20006"/>
                    </a:ext>
                  </a:extLst>
                </a:gridCol>
                <a:gridCol w="988043">
                  <a:extLst>
                    <a:ext uri="{9D8B030D-6E8A-4147-A177-3AD203B41FA5}">
                      <a16:colId xmlns:a16="http://schemas.microsoft.com/office/drawing/2014/main" val="20007"/>
                    </a:ext>
                  </a:extLst>
                </a:gridCol>
                <a:gridCol w="988043">
                  <a:extLst>
                    <a:ext uri="{9D8B030D-6E8A-4147-A177-3AD203B41FA5}">
                      <a16:colId xmlns:a16="http://schemas.microsoft.com/office/drawing/2014/main" val="20008"/>
                    </a:ext>
                  </a:extLst>
                </a:gridCol>
                <a:gridCol w="988043">
                  <a:extLst>
                    <a:ext uri="{9D8B030D-6E8A-4147-A177-3AD203B41FA5}">
                      <a16:colId xmlns:a16="http://schemas.microsoft.com/office/drawing/2014/main" val="20009"/>
                    </a:ext>
                  </a:extLst>
                </a:gridCol>
              </a:tblGrid>
              <a:tr h="414844">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0</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2</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3</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4</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5</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6</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7</a:t>
                      </a:r>
                    </a:p>
                  </a:txBody>
                  <a:tcPr marL="50737" marR="50737" marT="25400" marB="25400" anchor="ctr">
                    <a:solidFill>
                      <a:srgbClr val="FFC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8</a:t>
                      </a:r>
                    </a:p>
                  </a:txBody>
                  <a:tcPr marL="50737" marR="50737" marT="25400" marB="25400" anchor="ctr">
                    <a:solidFill>
                      <a:srgbClr val="FFC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9</a:t>
                      </a:r>
                    </a:p>
                  </a:txBody>
                  <a:tcPr marL="50737" marR="50737" marT="25400" marB="25400" anchor="ctr">
                    <a:solidFill>
                      <a:srgbClr val="00B05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10</a:t>
                      </a:r>
                    </a:p>
                  </a:txBody>
                  <a:tcPr marL="50737" marR="50737" marT="25400" marB="25400" anchor="ctr">
                    <a:solidFill>
                      <a:srgbClr val="00B050"/>
                    </a:solidFill>
                  </a:tcPr>
                </a:tc>
                <a:extLst>
                  <a:ext uri="{0D108BD9-81ED-4DB2-BD59-A6C34878D82A}">
                    <a16:rowId xmlns:a16="http://schemas.microsoft.com/office/drawing/2014/main" val="10000"/>
                  </a:ext>
                </a:extLst>
              </a:tr>
            </a:tbl>
          </a:graphicData>
        </a:graphic>
      </p:graphicFrame>
      <p:sp>
        <p:nvSpPr>
          <p:cNvPr id="7" name="TextBox 6">
            <a:extLst>
              <a:ext uri="{FF2B5EF4-FFF2-40B4-BE49-F238E27FC236}">
                <a16:creationId xmlns:a16="http://schemas.microsoft.com/office/drawing/2014/main" id="{20E19FA6-C93A-6A09-DFAA-248DC6C82DD6}"/>
              </a:ext>
            </a:extLst>
          </p:cNvPr>
          <p:cNvSpPr txBox="1"/>
          <p:nvPr/>
        </p:nvSpPr>
        <p:spPr>
          <a:xfrm>
            <a:off x="239492" y="2308434"/>
            <a:ext cx="4379154" cy="228292"/>
          </a:xfrm>
          <a:prstGeom prst="rect">
            <a:avLst/>
          </a:prstGeom>
          <a:noFill/>
        </p:spPr>
        <p:txBody>
          <a:bodyPr wrap="square" lIns="58443" tIns="29222" rIns="58443" bIns="29222" rtlCol="0">
            <a:spAutoFit/>
          </a:bodyPr>
          <a:lstStyle/>
          <a:p>
            <a:pPr defTabSz="609630">
              <a:defRPr/>
            </a:pPr>
            <a:r>
              <a:rPr lang="en-GB" sz="1100" b="1" u="sng" dirty="0">
                <a:solidFill>
                  <a:prstClr val="black"/>
                </a:solidFill>
                <a:latin typeface="Aptos" panose="020B0004020202020204" pitchFamily="34" charset="0"/>
                <a:cs typeface="Calibri" panose="020F0502020204030204" pitchFamily="34" charset="0"/>
              </a:rPr>
              <a:t>FORMULA FOR NPS = PROMOTERS - DETRACTORS </a:t>
            </a:r>
          </a:p>
        </p:txBody>
      </p:sp>
      <p:sp>
        <p:nvSpPr>
          <p:cNvPr id="8" name="Right Brace 7">
            <a:extLst>
              <a:ext uri="{FF2B5EF4-FFF2-40B4-BE49-F238E27FC236}">
                <a16:creationId xmlns:a16="http://schemas.microsoft.com/office/drawing/2014/main" id="{AA5987EB-D83E-0F99-5E9C-AF137E100595}"/>
              </a:ext>
            </a:extLst>
          </p:cNvPr>
          <p:cNvSpPr/>
          <p:nvPr/>
        </p:nvSpPr>
        <p:spPr>
          <a:xfrm rot="16200000">
            <a:off x="3566125" y="-1272651"/>
            <a:ext cx="341364" cy="5877654"/>
          </a:xfrm>
          <a:prstGeom prst="rightBrace">
            <a:avLst>
              <a:gd name="adj1" fmla="val 8333"/>
              <a:gd name="adj2" fmla="val 49829"/>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0" name="Right Brace 9">
            <a:extLst>
              <a:ext uri="{FF2B5EF4-FFF2-40B4-BE49-F238E27FC236}">
                <a16:creationId xmlns:a16="http://schemas.microsoft.com/office/drawing/2014/main" id="{BBF32870-D287-FA43-35C8-6E961795542B}"/>
              </a:ext>
            </a:extLst>
          </p:cNvPr>
          <p:cNvSpPr/>
          <p:nvPr/>
        </p:nvSpPr>
        <p:spPr>
          <a:xfrm rot="16200000">
            <a:off x="8359507" y="1011301"/>
            <a:ext cx="332696"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1" name="Right Brace 10">
            <a:extLst>
              <a:ext uri="{FF2B5EF4-FFF2-40B4-BE49-F238E27FC236}">
                <a16:creationId xmlns:a16="http://schemas.microsoft.com/office/drawing/2014/main" id="{BCA7B8F7-71D5-3319-42CB-2D2C0FC5640B}"/>
              </a:ext>
            </a:extLst>
          </p:cNvPr>
          <p:cNvSpPr/>
          <p:nvPr/>
        </p:nvSpPr>
        <p:spPr>
          <a:xfrm rot="16200000">
            <a:off x="10335483" y="1031125"/>
            <a:ext cx="341362"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2" name="TextBox 11">
            <a:extLst>
              <a:ext uri="{FF2B5EF4-FFF2-40B4-BE49-F238E27FC236}">
                <a16:creationId xmlns:a16="http://schemas.microsoft.com/office/drawing/2014/main" id="{D9674867-EA86-40DE-63AD-948DE27773D9}"/>
              </a:ext>
            </a:extLst>
          </p:cNvPr>
          <p:cNvSpPr txBox="1"/>
          <p:nvPr/>
        </p:nvSpPr>
        <p:spPr>
          <a:xfrm>
            <a:off x="3335248" y="1324953"/>
            <a:ext cx="985628"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DETRACTORS </a:t>
            </a:r>
          </a:p>
        </p:txBody>
      </p:sp>
      <p:sp>
        <p:nvSpPr>
          <p:cNvPr id="13" name="TextBox 12">
            <a:extLst>
              <a:ext uri="{FF2B5EF4-FFF2-40B4-BE49-F238E27FC236}">
                <a16:creationId xmlns:a16="http://schemas.microsoft.com/office/drawing/2014/main" id="{680021A1-331D-3E8A-C3AD-228CD9A1697E}"/>
              </a:ext>
            </a:extLst>
          </p:cNvPr>
          <p:cNvSpPr txBox="1"/>
          <p:nvPr/>
        </p:nvSpPr>
        <p:spPr>
          <a:xfrm>
            <a:off x="8169097" y="1316517"/>
            <a:ext cx="770586"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PASSIVES </a:t>
            </a:r>
          </a:p>
        </p:txBody>
      </p:sp>
      <p:sp>
        <p:nvSpPr>
          <p:cNvPr id="14" name="TextBox 13">
            <a:extLst>
              <a:ext uri="{FF2B5EF4-FFF2-40B4-BE49-F238E27FC236}">
                <a16:creationId xmlns:a16="http://schemas.microsoft.com/office/drawing/2014/main" id="{7DD88402-74F8-E82D-2EDF-6E4E14DE9123}"/>
              </a:ext>
            </a:extLst>
          </p:cNvPr>
          <p:cNvSpPr txBox="1"/>
          <p:nvPr/>
        </p:nvSpPr>
        <p:spPr>
          <a:xfrm>
            <a:off x="10076610" y="1324953"/>
            <a:ext cx="929762"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PROMOTERS </a:t>
            </a:r>
          </a:p>
        </p:txBody>
      </p:sp>
      <p:sp>
        <p:nvSpPr>
          <p:cNvPr id="15" name="Rectangle 14">
            <a:extLst>
              <a:ext uri="{FF2B5EF4-FFF2-40B4-BE49-F238E27FC236}">
                <a16:creationId xmlns:a16="http://schemas.microsoft.com/office/drawing/2014/main" id="{EBB3C7B2-0ADF-4088-3FD3-14588C4A5F53}"/>
              </a:ext>
            </a:extLst>
          </p:cNvPr>
          <p:cNvSpPr/>
          <p:nvPr/>
        </p:nvSpPr>
        <p:spPr>
          <a:xfrm>
            <a:off x="11325573" y="2982621"/>
            <a:ext cx="592105" cy="340360"/>
          </a:xfrm>
          <a:prstGeom prst="rect">
            <a:avLst/>
          </a:prstGeom>
          <a:solidFill>
            <a:schemeClr val="accent2"/>
          </a:solidFill>
          <a:ln w="25400" cap="flat" cmpd="sng" algn="ctr">
            <a:noFill/>
            <a:prstDash val="solid"/>
          </a:ln>
          <a:effectLst/>
        </p:spPr>
        <p:txBody>
          <a:bodyPr rtlCol="0" anchor="ctr"/>
          <a:lstStyle/>
          <a:p>
            <a:pPr algn="ctr" defTabSz="609630">
              <a:defRPr/>
            </a:pPr>
            <a:r>
              <a:rPr lang="en-GB" sz="1200" b="1" kern="0" dirty="0">
                <a:solidFill>
                  <a:schemeClr val="bg1"/>
                </a:solidFill>
                <a:latin typeface="Aptos" panose="020B0004020202020204" pitchFamily="34" charset="0"/>
                <a:cs typeface="Arial" panose="020B0604020202020204" pitchFamily="34" charset="0"/>
              </a:rPr>
              <a:t>47</a:t>
            </a:r>
          </a:p>
        </p:txBody>
      </p:sp>
      <p:sp>
        <p:nvSpPr>
          <p:cNvPr id="3" name="Rectangle 2">
            <a:extLst>
              <a:ext uri="{FF2B5EF4-FFF2-40B4-BE49-F238E27FC236}">
                <a16:creationId xmlns:a16="http://schemas.microsoft.com/office/drawing/2014/main" id="{B7E8D838-62CE-0D24-9C89-362A36EC7E5C}"/>
              </a:ext>
            </a:extLst>
          </p:cNvPr>
          <p:cNvSpPr/>
          <p:nvPr/>
        </p:nvSpPr>
        <p:spPr>
          <a:xfrm>
            <a:off x="11325573" y="3648540"/>
            <a:ext cx="592105" cy="340360"/>
          </a:xfrm>
          <a:prstGeom prst="rect">
            <a:avLst/>
          </a:prstGeom>
          <a:solidFill>
            <a:srgbClr val="28669F"/>
          </a:solidFill>
          <a:ln w="25400" cap="flat" cmpd="sng" algn="ctr">
            <a:noFill/>
            <a:prstDash val="solid"/>
          </a:ln>
          <a:effectLst/>
        </p:spPr>
        <p:txBody>
          <a:bodyPr rtlCol="0" anchor="ctr"/>
          <a:lstStyle/>
          <a:p>
            <a:pPr algn="ctr" defTabSz="609630">
              <a:defRPr/>
            </a:pPr>
            <a:r>
              <a:rPr lang="en-GB" sz="1200" kern="0" dirty="0">
                <a:solidFill>
                  <a:schemeClr val="bg1"/>
                </a:solidFill>
                <a:latin typeface="Aptos" panose="020B0004020202020204" pitchFamily="34" charset="0"/>
                <a:cs typeface="Arial" panose="020B0604020202020204" pitchFamily="34" charset="0"/>
              </a:rPr>
              <a:t>-35</a:t>
            </a:r>
          </a:p>
        </p:txBody>
      </p:sp>
      <p:graphicFrame>
        <p:nvGraphicFramePr>
          <p:cNvPr id="16" name="Table 15">
            <a:extLst>
              <a:ext uri="{FF2B5EF4-FFF2-40B4-BE49-F238E27FC236}">
                <a16:creationId xmlns:a16="http://schemas.microsoft.com/office/drawing/2014/main" id="{8BFC1C4A-E21D-0D65-F6D6-563ED079CCD0}"/>
              </a:ext>
            </a:extLst>
          </p:cNvPr>
          <p:cNvGraphicFramePr>
            <a:graphicFrameLocks noGrp="1"/>
          </p:cNvGraphicFramePr>
          <p:nvPr>
            <p:extLst>
              <p:ext uri="{D42A27DB-BD31-4B8C-83A1-F6EECF244321}">
                <p14:modId xmlns:p14="http://schemas.microsoft.com/office/powerpoint/2010/main" val="921928114"/>
              </p:ext>
            </p:extLst>
          </p:nvPr>
        </p:nvGraphicFramePr>
        <p:xfrm>
          <a:off x="6698831" y="4869529"/>
          <a:ext cx="5218847" cy="982631"/>
        </p:xfrm>
        <a:graphic>
          <a:graphicData uri="http://schemas.openxmlformats.org/drawingml/2006/table">
            <a:tbl>
              <a:tblPr firstRow="1" bandRow="1">
                <a:tableStyleId>{5940675A-B579-460E-94D1-54222C63F5DA}</a:tableStyleId>
              </a:tblPr>
              <a:tblGrid>
                <a:gridCol w="2312690">
                  <a:extLst>
                    <a:ext uri="{9D8B030D-6E8A-4147-A177-3AD203B41FA5}">
                      <a16:colId xmlns:a16="http://schemas.microsoft.com/office/drawing/2014/main" val="2045885161"/>
                    </a:ext>
                  </a:extLst>
                </a:gridCol>
                <a:gridCol w="1461023">
                  <a:extLst>
                    <a:ext uri="{9D8B030D-6E8A-4147-A177-3AD203B41FA5}">
                      <a16:colId xmlns:a16="http://schemas.microsoft.com/office/drawing/2014/main" val="701748822"/>
                    </a:ext>
                  </a:extLst>
                </a:gridCol>
                <a:gridCol w="1445134">
                  <a:extLst>
                    <a:ext uri="{9D8B030D-6E8A-4147-A177-3AD203B41FA5}">
                      <a16:colId xmlns:a16="http://schemas.microsoft.com/office/drawing/2014/main" val="1015951330"/>
                    </a:ext>
                  </a:extLst>
                </a:gridCol>
              </a:tblGrid>
              <a:tr h="588792">
                <a:tc rowSpan="2">
                  <a:txBody>
                    <a:bodyPr/>
                    <a:lstStyle/>
                    <a:p>
                      <a:pPr algn="l"/>
                      <a:r>
                        <a:rPr lang="en-US" sz="1300" b="1" dirty="0">
                          <a:solidFill>
                            <a:schemeClr val="bg1"/>
                          </a:solidFill>
                          <a:latin typeface="Aptos" panose="020B0004020202020204" pitchFamily="34" charset="0"/>
                          <a:cs typeface="Arial" panose="020B0604020202020204" pitchFamily="34" charset="0"/>
                        </a:rPr>
                        <a:t>Ease of doing business </a:t>
                      </a:r>
                    </a:p>
                  </a:txBody>
                  <a:tcPr marL="77418" marR="77418" marT="38709" marB="38709" anchor="ctr">
                    <a:solidFill>
                      <a:srgbClr val="1F4E79"/>
                    </a:solidFill>
                  </a:tcPr>
                </a:tc>
                <a:tc>
                  <a:txBody>
                    <a:bodyPr/>
                    <a:lstStyle/>
                    <a:p>
                      <a:pPr algn="ctr"/>
                      <a:r>
                        <a:rPr lang="en-ZW" sz="1300" b="0" dirty="0">
                          <a:solidFill>
                            <a:schemeClr val="bg1"/>
                          </a:solidFill>
                          <a:latin typeface="Aptos" panose="020B0004020202020204" pitchFamily="34" charset="0"/>
                        </a:rPr>
                        <a:t>2023</a:t>
                      </a:r>
                    </a:p>
                  </a:txBody>
                  <a:tcPr marL="77418" marR="77418" marT="38709" marB="38709" anchor="ctr">
                    <a:solidFill>
                      <a:srgbClr val="1F4E79"/>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1F4E79"/>
                    </a:solidFill>
                  </a:tcPr>
                </a:tc>
                <a:extLst>
                  <a:ext uri="{0D108BD9-81ED-4DB2-BD59-A6C34878D82A}">
                    <a16:rowId xmlns:a16="http://schemas.microsoft.com/office/drawing/2014/main" val="4244009418"/>
                  </a:ext>
                </a:extLst>
              </a:tr>
              <a:tr h="393839">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63%</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76%</a:t>
                      </a:r>
                    </a:p>
                  </a:txBody>
                  <a:tcPr marL="77418" marR="77418" marT="38709" marB="38709" anchor="ctr">
                    <a:solidFill>
                      <a:schemeClr val="bg1"/>
                    </a:solidFill>
                  </a:tcPr>
                </a:tc>
                <a:extLst>
                  <a:ext uri="{0D108BD9-81ED-4DB2-BD59-A6C34878D82A}">
                    <a16:rowId xmlns:a16="http://schemas.microsoft.com/office/drawing/2014/main" val="3328424696"/>
                  </a:ext>
                </a:extLst>
              </a:tr>
            </a:tbl>
          </a:graphicData>
        </a:graphic>
      </p:graphicFrame>
      <p:sp>
        <p:nvSpPr>
          <p:cNvPr id="17" name="TextBox 16">
            <a:extLst>
              <a:ext uri="{FF2B5EF4-FFF2-40B4-BE49-F238E27FC236}">
                <a16:creationId xmlns:a16="http://schemas.microsoft.com/office/drawing/2014/main" id="{89C69411-7940-B68F-2D59-AB80B7E6C19A}"/>
              </a:ext>
            </a:extLst>
          </p:cNvPr>
          <p:cNvSpPr txBox="1"/>
          <p:nvPr/>
        </p:nvSpPr>
        <p:spPr>
          <a:xfrm>
            <a:off x="0" y="771816"/>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Using a 10-point scale where 0 means very unlikely and 10 means very likely, how likely are you to recommend MCAZ to your business peers?</a:t>
            </a:r>
            <a:br>
              <a:rPr lang="en-US" sz="1050" b="1" i="1" dirty="0">
                <a:solidFill>
                  <a:prstClr val="black"/>
                </a:solidFill>
                <a:latin typeface="Calibri" panose="020F0502020204030204"/>
              </a:rPr>
            </a:br>
            <a:r>
              <a:rPr lang="en-US" sz="1050" b="1" i="1" dirty="0">
                <a:solidFill>
                  <a:prstClr val="black"/>
                </a:solidFill>
                <a:latin typeface="Calibri" panose="020F0502020204030204"/>
              </a:rPr>
              <a:t>Qn: On a 5-point scale where 1 means very difficult and 5 means very easy, how easy is it doing business with MCAZ?</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98929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FB40616F-649C-C9A2-54E1-7CDAEDB57E9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D38DB314-BABA-CDF9-2D4E-232350AD7AF2}"/>
              </a:ext>
            </a:extLst>
          </p:cNvPr>
          <p:cNvSpPr txBox="1"/>
          <p:nvPr/>
        </p:nvSpPr>
        <p:spPr>
          <a:xfrm>
            <a:off x="83820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.6.5: Conclusions &amp; Indicated Action</a:t>
            </a:r>
            <a:r>
              <a:rPr lang="en-US" sz="3200" b="1" dirty="0">
                <a:solidFill>
                  <a:srgbClr val="44546A">
                    <a:lumMod val="75000"/>
                  </a:srgbClr>
                </a:solidFill>
                <a:latin typeface="Aptos" panose="020B0004020202020204" pitchFamily="34" charset="0"/>
              </a:rPr>
              <a:t> </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FBFEE789-F716-3E5C-ED9B-3EB33900374A}"/>
              </a:ext>
            </a:extLst>
          </p:cNvPr>
          <p:cNvSpPr txBox="1"/>
          <p:nvPr/>
        </p:nvSpPr>
        <p:spPr>
          <a:xfrm>
            <a:off x="0" y="856357"/>
            <a:ext cx="12192000" cy="5801588"/>
          </a:xfrm>
          <a:prstGeom prst="rect">
            <a:avLst/>
          </a:prstGeom>
          <a:solidFill>
            <a:srgbClr val="EAEFF8"/>
          </a:solidFill>
        </p:spPr>
        <p:txBody>
          <a:bodyPr wrap="square" rtlCol="0">
            <a:spAutoFit/>
          </a:bodyPr>
          <a:lstStyle/>
          <a:p>
            <a:pPr marR="0" lvl="0" algn="just" defTabSz="914400" rtl="0" eaLnBrk="1" fontAlgn="auto" latinLnBrk="0" hangingPunct="1">
              <a:lnSpc>
                <a:spcPct val="100000"/>
              </a:lnSpc>
              <a:spcBef>
                <a:spcPts val="0"/>
              </a:spcBef>
              <a:spcAft>
                <a:spcPts val="1200"/>
              </a:spcAft>
              <a:buClrTx/>
              <a:buSzPct val="88000"/>
              <a:tabLst/>
              <a:defRPr/>
            </a:pPr>
            <a:r>
              <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Conclusions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Most clinical trial researchers who took part in the survey </a:t>
            </a:r>
            <a:r>
              <a:rPr lang="en-US" sz="1300" dirty="0">
                <a:solidFill>
                  <a:prstClr val="black"/>
                </a:solidFill>
                <a:latin typeface="Aptos" panose="020B0004020202020204" pitchFamily="34" charset="0"/>
                <a:cs typeface="Arial" panose="020B0604020202020204" pitchFamily="34" charset="0"/>
              </a:rPr>
              <a:t>were</a:t>
            </a: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from Harare which is home to most of these researchers.</a:t>
            </a:r>
          </a:p>
          <a:p>
            <a:pPr marL="285750" indent="-285750" algn="just">
              <a:spcAft>
                <a:spcPts val="1200"/>
              </a:spcAft>
              <a:buSzPct val="88000"/>
              <a:buFont typeface="Wingdings" panose="05000000000000000000" pitchFamily="2" charset="2"/>
              <a:buChar char="q"/>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Most clinical trial researchers who took part in the survey </a:t>
            </a:r>
            <a:r>
              <a:rPr lang="en-US" sz="1300" dirty="0">
                <a:solidFill>
                  <a:prstClr val="black"/>
                </a:solidFill>
                <a:latin typeface="Aptos" panose="020B0004020202020204" pitchFamily="34" charset="0"/>
                <a:cs typeface="Arial" panose="020B0604020202020204" pitchFamily="34" charset="0"/>
              </a:rPr>
              <a:t>were</a:t>
            </a: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from Harare which is home to most of these researchers.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90% of Clinical Trial Researchers engaged for the survey have been using MCAZ services for more than 6 years.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Clinical Trial Researchers have quick &amp; efficient approval processes for new clinical trials as the most important customer service element mentioned by 95%.</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Effective communication and quick response for post-approval submissions (amendments to imports/exports monitoring reports) are also, among the top customer service priority areas.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a:t>
            </a:r>
            <a:r>
              <a:rPr lang="en-US" sz="1300" dirty="0">
                <a:solidFill>
                  <a:prstClr val="black"/>
                </a:solidFill>
                <a:latin typeface="Aptos" panose="020B0004020202020204" pitchFamily="34" charset="0"/>
                <a:cs typeface="Arial" panose="020B0604020202020204" pitchFamily="34" charset="0"/>
              </a:rPr>
              <a:t>incidence</a:t>
            </a: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of lodging queries by </a:t>
            </a:r>
            <a:r>
              <a:rPr lang="en-US" sz="1300" dirty="0">
                <a:solidFill>
                  <a:prstClr val="black"/>
                </a:solidFill>
                <a:latin typeface="Aptos" panose="020B0004020202020204" pitchFamily="34" charset="0"/>
                <a:cs typeface="Arial" panose="020B0604020202020204" pitchFamily="34" charset="0"/>
              </a:rPr>
              <a:t>Clinical Trial Researchers</a:t>
            </a: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went down</a:t>
            </a:r>
            <a:r>
              <a:rPr lang="en-US" sz="1300" dirty="0">
                <a:solidFill>
                  <a:prstClr val="black"/>
                </a:solidFill>
                <a:latin typeface="Aptos" panose="020B0004020202020204" pitchFamily="34" charset="0"/>
                <a:cs typeface="Arial" panose="020B0604020202020204" pitchFamily="34" charset="0"/>
              </a:rPr>
              <a:t>by a huge margin. </a:t>
            </a:r>
            <a:endPar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Following a drop in number of queries received, the complaints resolution ratio massively improved from 33% to 100%.</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managed to gain more brand </a:t>
            </a:r>
            <a:r>
              <a:rPr lang="en-US" sz="1300" dirty="0">
                <a:solidFill>
                  <a:prstClr val="black"/>
                </a:solidFill>
                <a:latin typeface="Aptos" panose="020B0004020202020204" pitchFamily="34" charset="0"/>
                <a:cs typeface="Arial" panose="020B0604020202020204" pitchFamily="34" charset="0"/>
              </a:rPr>
              <a:t>promoters in the recent period improving an NPS of -35 attained in 2023 to positive 47 in 2024.</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Clinical Trial Researchers are generally happy with interventions made towards expediating new trials applications approval.</a:t>
            </a:r>
          </a:p>
          <a:p>
            <a:pPr marR="0" lvl="0" algn="just" defTabSz="914400" rtl="0" eaLnBrk="1" fontAlgn="auto" latinLnBrk="0" hangingPunct="1">
              <a:lnSpc>
                <a:spcPct val="100000"/>
              </a:lnSpc>
              <a:spcBef>
                <a:spcPts val="0"/>
              </a:spcBef>
              <a:spcAft>
                <a:spcPts val="1200"/>
              </a:spcAft>
              <a:buClrTx/>
              <a:buSzPct val="88000"/>
              <a:tabLst/>
              <a:defRPr/>
            </a:pPr>
            <a:endPar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R="0" lvl="0" algn="just" defTabSz="914400" rtl="0" eaLnBrk="1" fontAlgn="auto" latinLnBrk="0" hangingPunct="1">
              <a:lnSpc>
                <a:spcPct val="100000"/>
              </a:lnSpc>
              <a:spcBef>
                <a:spcPts val="0"/>
              </a:spcBef>
              <a:spcAft>
                <a:spcPts val="1200"/>
              </a:spcAft>
              <a:buClrTx/>
              <a:buSzPct val="88000"/>
              <a:tabLst/>
              <a:defRPr/>
            </a:pPr>
            <a:r>
              <a:rPr kumimoji="0" lang="en-US" sz="1300" b="1"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Indicated action</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Maintain </a:t>
            </a:r>
            <a:r>
              <a:rPr lang="en-US" sz="1300" i="1" dirty="0">
                <a:solidFill>
                  <a:prstClr val="black"/>
                </a:solidFill>
                <a:latin typeface="Aptos" panose="020B0004020202020204" pitchFamily="34" charset="0"/>
                <a:cs typeface="Arial" panose="020B0604020202020204" pitchFamily="34" charset="0"/>
              </a:rPr>
              <a:t>quick new trials application approvals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i="1" dirty="0">
                <a:solidFill>
                  <a:prstClr val="black"/>
                </a:solidFill>
                <a:latin typeface="Aptos" panose="020B0004020202020204" pitchFamily="34" charset="0"/>
                <a:cs typeface="Arial" panose="020B0604020202020204" pitchFamily="34" charset="0"/>
              </a:rPr>
              <a:t>Produce inspections reports on time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Invest in modern equipment to improve operational efficiency</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i="1" dirty="0">
                <a:solidFill>
                  <a:prstClr val="black"/>
                </a:solidFill>
                <a:latin typeface="Aptos" panose="020B0004020202020204" pitchFamily="34" charset="0"/>
                <a:cs typeface="Arial" panose="020B0604020202020204" pitchFamily="34" charset="0"/>
              </a:rPr>
              <a:t>Sustain quick complaints resolution efforts for continuous excellent stakeholder experience </a:t>
            </a:r>
            <a:endPar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1840240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6DCD74BE-9E33-97B6-6B42-6EE0A19DC74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9EF45CC-49BC-479F-D5A5-C1E74537EBA4}"/>
              </a:ext>
            </a:extLst>
          </p:cNvPr>
          <p:cNvSpPr txBox="1"/>
          <p:nvPr/>
        </p:nvSpPr>
        <p:spPr>
          <a:xfrm>
            <a:off x="0" y="2774582"/>
            <a:ext cx="5130800" cy="584775"/>
          </a:xfrm>
          <a:prstGeom prst="rect">
            <a:avLst/>
          </a:prstGeom>
          <a:noFill/>
        </p:spPr>
        <p:txBody>
          <a:bodyPr wrap="square">
            <a:spAutoFit/>
          </a:bodyPr>
          <a:lstStyle/>
          <a:p>
            <a:r>
              <a:rPr lang="en-US" sz="3200" b="1" dirty="0">
                <a:solidFill>
                  <a:schemeClr val="tx2">
                    <a:lumMod val="75000"/>
                  </a:schemeClr>
                </a:solidFill>
                <a:latin typeface="Aptos" panose="020B0004020202020204" pitchFamily="34" charset="0"/>
              </a:rPr>
              <a:t>4.7.0: Wholesalers  </a:t>
            </a:r>
            <a:endParaRPr lang="en-ZW" sz="3200" b="1" dirty="0">
              <a:solidFill>
                <a:schemeClr val="tx2">
                  <a:lumMod val="75000"/>
                </a:schemeClr>
              </a:solidFill>
              <a:latin typeface="Aptos" panose="020B0004020202020204" pitchFamily="34" charset="0"/>
            </a:endParaRPr>
          </a:p>
        </p:txBody>
      </p:sp>
      <p:pic>
        <p:nvPicPr>
          <p:cNvPr id="3" name="Picture 2">
            <a:extLst>
              <a:ext uri="{FF2B5EF4-FFF2-40B4-BE49-F238E27FC236}">
                <a16:creationId xmlns:a16="http://schemas.microsoft.com/office/drawing/2014/main" id="{7B2B85B2-0104-DC73-8E9D-80920135244F}"/>
              </a:ext>
            </a:extLst>
          </p:cNvPr>
          <p:cNvPicPr>
            <a:picLocks noChangeAspect="1"/>
          </p:cNvPicPr>
          <p:nvPr/>
        </p:nvPicPr>
        <p:blipFill>
          <a:blip r:embed="rId3"/>
          <a:srcRect l="40614"/>
          <a:stretch/>
        </p:blipFill>
        <p:spPr>
          <a:xfrm>
            <a:off x="6096000" y="0"/>
            <a:ext cx="6107095" cy="6858000"/>
          </a:xfrm>
          <a:prstGeom prst="rect">
            <a:avLst/>
          </a:prstGeom>
        </p:spPr>
      </p:pic>
    </p:spTree>
    <p:extLst>
      <p:ext uri="{BB962C8B-B14F-4D97-AF65-F5344CB8AC3E}">
        <p14:creationId xmlns:p14="http://schemas.microsoft.com/office/powerpoint/2010/main" val="15367480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4E47C29D-FDF7-3541-6F41-694E8AE66BA5}"/>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96661ED-7940-1E85-85BE-6F96C948AFDE}"/>
              </a:ext>
            </a:extLst>
          </p:cNvPr>
          <p:cNvSpPr txBox="1"/>
          <p:nvPr/>
        </p:nvSpPr>
        <p:spPr>
          <a:xfrm>
            <a:off x="807720" y="-2616"/>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.7.1: Customer service expectations</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B8C43FCE-7D33-3357-ED00-4F1431C1EACD}"/>
              </a:ext>
            </a:extLst>
          </p:cNvPr>
          <p:cNvSpPr txBox="1"/>
          <p:nvPr/>
        </p:nvSpPr>
        <p:spPr>
          <a:xfrm>
            <a:off x="114786" y="710348"/>
            <a:ext cx="5595134"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kumimoji="0" lang="en-GB" sz="1050" b="1" i="1" u="none" strike="noStrike" kern="1200" cap="none" spc="0" normalizeH="0" baseline="0" noProof="0" dirty="0">
                <a:ln>
                  <a:noFill/>
                </a:ln>
                <a:solidFill>
                  <a:prstClr val="black"/>
                </a:solidFill>
                <a:effectLst/>
                <a:uLnTx/>
                <a:uFillTx/>
                <a:latin typeface="Calibri" panose="020F0502020204030204"/>
                <a:ea typeface="+mn-ea"/>
                <a:cs typeface="+mn-cs"/>
              </a:rPr>
              <a:t> Qn: </a:t>
            </a: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When it comes to excellent customer service what do you expect from MCAZ?</a:t>
            </a:r>
          </a:p>
        </p:txBody>
      </p:sp>
      <p:graphicFrame>
        <p:nvGraphicFramePr>
          <p:cNvPr id="5" name="Chart 4">
            <a:extLst>
              <a:ext uri="{FF2B5EF4-FFF2-40B4-BE49-F238E27FC236}">
                <a16:creationId xmlns:a16="http://schemas.microsoft.com/office/drawing/2014/main" id="{29EFFC44-CA9D-D263-C582-59AF4A0248BE}"/>
              </a:ext>
            </a:extLst>
          </p:cNvPr>
          <p:cNvGraphicFramePr/>
          <p:nvPr>
            <p:extLst>
              <p:ext uri="{D42A27DB-BD31-4B8C-83A1-F6EECF244321}">
                <p14:modId xmlns:p14="http://schemas.microsoft.com/office/powerpoint/2010/main" val="1371659941"/>
              </p:ext>
            </p:extLst>
          </p:nvPr>
        </p:nvGraphicFramePr>
        <p:xfrm>
          <a:off x="1" y="1089837"/>
          <a:ext cx="12191999" cy="394471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28A4CB22-671A-5C96-04C8-1F7C5E8B396F}"/>
              </a:ext>
            </a:extLst>
          </p:cNvPr>
          <p:cNvSpPr txBox="1"/>
          <p:nvPr/>
        </p:nvSpPr>
        <p:spPr>
          <a:xfrm>
            <a:off x="0" y="5308839"/>
            <a:ext cx="12041262" cy="492443"/>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Key service expectations by wholesalers include quick turnaround time on issuing premises license, timeous issuance of persons, providing clear guidelines, etc.</a:t>
            </a:r>
          </a:p>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Responsiveness of MCAZ and process simplicity are also important considerations to half of the wholesalers.</a:t>
            </a:r>
          </a:p>
        </p:txBody>
      </p:sp>
      <p:sp>
        <p:nvSpPr>
          <p:cNvPr id="6" name="Cloud 5">
            <a:extLst>
              <a:ext uri="{FF2B5EF4-FFF2-40B4-BE49-F238E27FC236}">
                <a16:creationId xmlns:a16="http://schemas.microsoft.com/office/drawing/2014/main" id="{3194EF69-C722-D4E6-FC4C-229AB6D5E406}"/>
              </a:ext>
            </a:extLst>
          </p:cNvPr>
          <p:cNvSpPr/>
          <p:nvPr/>
        </p:nvSpPr>
        <p:spPr>
          <a:xfrm>
            <a:off x="9001760" y="487680"/>
            <a:ext cx="2811820" cy="1593149"/>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cs typeface="Arial" panose="020B0604020202020204" pitchFamily="34" charset="0"/>
              </a:rPr>
              <a:t>“I expect that when we make enquiries, we should be responded to on time. I also expect that if they make promises within a certain timeline for something, they should stick to that timeline.” WHOLESALER</a:t>
            </a:r>
          </a:p>
        </p:txBody>
      </p:sp>
    </p:spTree>
    <p:extLst>
      <p:ext uri="{BB962C8B-B14F-4D97-AF65-F5344CB8AC3E}">
        <p14:creationId xmlns:p14="http://schemas.microsoft.com/office/powerpoint/2010/main" val="39740783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2B034FD4-27E8-21D5-C7D1-F9DCEABBD43B}"/>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4E36A912-6525-E401-0C2D-E79CBFA6C712}"/>
              </a:ext>
            </a:extLst>
          </p:cNvPr>
          <p:cNvGraphicFramePr>
            <a:graphicFrameLocks noGrp="1"/>
          </p:cNvGraphicFramePr>
          <p:nvPr>
            <p:extLst>
              <p:ext uri="{D42A27DB-BD31-4B8C-83A1-F6EECF244321}">
                <p14:modId xmlns:p14="http://schemas.microsoft.com/office/powerpoint/2010/main" val="2178199610"/>
              </p:ext>
            </p:extLst>
          </p:nvPr>
        </p:nvGraphicFramePr>
        <p:xfrm>
          <a:off x="0" y="1333294"/>
          <a:ext cx="12192000" cy="2212547"/>
        </p:xfrm>
        <a:graphic>
          <a:graphicData uri="http://schemas.openxmlformats.org/drawingml/2006/table">
            <a:tbl>
              <a:tblPr firstRow="1" bandRow="1">
                <a:tableStyleId>{5C22544A-7EE6-4342-B048-85BDC9FD1C3A}</a:tableStyleId>
              </a:tblPr>
              <a:tblGrid>
                <a:gridCol w="1232899">
                  <a:extLst>
                    <a:ext uri="{9D8B030D-6E8A-4147-A177-3AD203B41FA5}">
                      <a16:colId xmlns:a16="http://schemas.microsoft.com/office/drawing/2014/main" val="1585138812"/>
                    </a:ext>
                  </a:extLst>
                </a:gridCol>
                <a:gridCol w="1232899">
                  <a:extLst>
                    <a:ext uri="{9D8B030D-6E8A-4147-A177-3AD203B41FA5}">
                      <a16:colId xmlns:a16="http://schemas.microsoft.com/office/drawing/2014/main" val="163479587"/>
                    </a:ext>
                  </a:extLst>
                </a:gridCol>
                <a:gridCol w="1232899">
                  <a:extLst>
                    <a:ext uri="{9D8B030D-6E8A-4147-A177-3AD203B41FA5}">
                      <a16:colId xmlns:a16="http://schemas.microsoft.com/office/drawing/2014/main" val="984882600"/>
                    </a:ext>
                  </a:extLst>
                </a:gridCol>
                <a:gridCol w="1123308">
                  <a:extLst>
                    <a:ext uri="{9D8B030D-6E8A-4147-A177-3AD203B41FA5}">
                      <a16:colId xmlns:a16="http://schemas.microsoft.com/office/drawing/2014/main" val="2191500570"/>
                    </a:ext>
                  </a:extLst>
                </a:gridCol>
                <a:gridCol w="1296827">
                  <a:extLst>
                    <a:ext uri="{9D8B030D-6E8A-4147-A177-3AD203B41FA5}">
                      <a16:colId xmlns:a16="http://schemas.microsoft.com/office/drawing/2014/main" val="3744036715"/>
                    </a:ext>
                  </a:extLst>
                </a:gridCol>
                <a:gridCol w="1205501">
                  <a:extLst>
                    <a:ext uri="{9D8B030D-6E8A-4147-A177-3AD203B41FA5}">
                      <a16:colId xmlns:a16="http://schemas.microsoft.com/office/drawing/2014/main" val="2580023264"/>
                    </a:ext>
                  </a:extLst>
                </a:gridCol>
                <a:gridCol w="1141575">
                  <a:extLst>
                    <a:ext uri="{9D8B030D-6E8A-4147-A177-3AD203B41FA5}">
                      <a16:colId xmlns:a16="http://schemas.microsoft.com/office/drawing/2014/main" val="3583020443"/>
                    </a:ext>
                  </a:extLst>
                </a:gridCol>
                <a:gridCol w="1287694">
                  <a:extLst>
                    <a:ext uri="{9D8B030D-6E8A-4147-A177-3AD203B41FA5}">
                      <a16:colId xmlns:a16="http://schemas.microsoft.com/office/drawing/2014/main" val="2934405082"/>
                    </a:ext>
                  </a:extLst>
                </a:gridCol>
                <a:gridCol w="1223766">
                  <a:extLst>
                    <a:ext uri="{9D8B030D-6E8A-4147-A177-3AD203B41FA5}">
                      <a16:colId xmlns:a16="http://schemas.microsoft.com/office/drawing/2014/main" val="826918559"/>
                    </a:ext>
                  </a:extLst>
                </a:gridCol>
                <a:gridCol w="1214632">
                  <a:extLst>
                    <a:ext uri="{9D8B030D-6E8A-4147-A177-3AD203B41FA5}">
                      <a16:colId xmlns:a16="http://schemas.microsoft.com/office/drawing/2014/main" val="684967099"/>
                    </a:ext>
                  </a:extLst>
                </a:gridCol>
              </a:tblGrid>
              <a:tr h="1049813">
                <a:tc>
                  <a:txBody>
                    <a:bodyPr/>
                    <a:lstStyle/>
                    <a:p>
                      <a:pPr algn="l"/>
                      <a:r>
                        <a:rPr lang="en-ZW" sz="1300" b="1" dirty="0">
                          <a:latin typeface="Aptos" panose="020B0004020202020204" pitchFamily="34" charset="0"/>
                        </a:rPr>
                        <a:t>Period </a:t>
                      </a:r>
                    </a:p>
                  </a:txBody>
                  <a:tcPr>
                    <a:solidFill>
                      <a:srgbClr val="28669F"/>
                    </a:solidFill>
                  </a:tcPr>
                </a:tc>
                <a:tc>
                  <a:txBody>
                    <a:bodyPr/>
                    <a:lstStyle/>
                    <a:p>
                      <a:r>
                        <a:rPr lang="en-ZW" sz="1300" dirty="0">
                          <a:latin typeface="Aptos" panose="020B0004020202020204" pitchFamily="34" charset="0"/>
                        </a:rPr>
                        <a:t>Customer Satisfaction Index</a:t>
                      </a:r>
                    </a:p>
                  </a:txBody>
                  <a:tcPr>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Quick turnaround time when issuing premises licenses</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Quick turnaround time when issuing persons licenses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Clear Guidelines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Responsiveness of MCAZ</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Processes simplicity</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Accessibility of Information</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Functional online submissions</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Easy and efficient payment processes</a:t>
                      </a:r>
                    </a:p>
                  </a:txBody>
                  <a:tcPr marL="7620" marR="7620" marT="7620" marB="0">
                    <a:solidFill>
                      <a:srgbClr val="28669F"/>
                    </a:solidFill>
                  </a:tcPr>
                </a:tc>
                <a:extLst>
                  <a:ext uri="{0D108BD9-81ED-4DB2-BD59-A6C34878D82A}">
                    <a16:rowId xmlns:a16="http://schemas.microsoft.com/office/drawing/2014/main" val="3597878996"/>
                  </a:ext>
                </a:extLst>
              </a:tr>
              <a:tr h="581367">
                <a:tc>
                  <a:txBody>
                    <a:bodyPr/>
                    <a:lstStyle/>
                    <a:p>
                      <a:pPr algn="l"/>
                      <a:r>
                        <a:rPr lang="en-ZW" sz="1300" b="1" dirty="0">
                          <a:solidFill>
                            <a:schemeClr val="bg1"/>
                          </a:solidFill>
                          <a:latin typeface="Aptos" panose="020B0004020202020204" pitchFamily="34" charset="0"/>
                        </a:rPr>
                        <a:t>2024</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86%</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5.88</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5.44</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6.68</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6.03</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6.13</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6.93</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5.92</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6.05</a:t>
                      </a:r>
                    </a:p>
                  </a:txBody>
                  <a:tcPr anchor="ctr">
                    <a:solidFill>
                      <a:srgbClr val="28669F"/>
                    </a:solidFill>
                  </a:tcPr>
                </a:tc>
                <a:extLst>
                  <a:ext uri="{0D108BD9-81ED-4DB2-BD59-A6C34878D82A}">
                    <a16:rowId xmlns:a16="http://schemas.microsoft.com/office/drawing/2014/main" val="179679015"/>
                  </a:ext>
                </a:extLst>
              </a:tr>
              <a:tr h="581367">
                <a:tc>
                  <a:txBody>
                    <a:bodyPr/>
                    <a:lstStyle/>
                    <a:p>
                      <a:pPr algn="l"/>
                      <a:r>
                        <a:rPr lang="en-ZW" sz="1300" b="1" dirty="0">
                          <a:solidFill>
                            <a:schemeClr val="bg1"/>
                          </a:solidFill>
                          <a:latin typeface="Aptos" panose="020B0004020202020204" pitchFamily="34" charset="0"/>
                        </a:rPr>
                        <a:t>2023</a:t>
                      </a:r>
                    </a:p>
                  </a:txBody>
                  <a:tcPr anchor="ctr">
                    <a:solidFill>
                      <a:srgbClr val="28669F"/>
                    </a:solidFill>
                  </a:tcPr>
                </a:tc>
                <a:tc>
                  <a:txBody>
                    <a:bodyPr/>
                    <a:lstStyle/>
                    <a:p>
                      <a:pPr algn="ctr"/>
                      <a:r>
                        <a:rPr lang="en-ZW" sz="1300" dirty="0">
                          <a:solidFill>
                            <a:schemeClr val="bg1"/>
                          </a:solidFill>
                          <a:latin typeface="Aptos" panose="020B0004020202020204" pitchFamily="34" charset="0"/>
                        </a:rPr>
                        <a:t>74%</a:t>
                      </a:r>
                    </a:p>
                  </a:txBody>
                  <a:tcPr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4.83</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4.83</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5.75</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5.12</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5.27</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6.00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5.43</a:t>
                      </a:r>
                    </a:p>
                  </a:txBody>
                  <a:tcPr marL="7620" marR="7620" marT="7620" marB="0" anchor="ctr">
                    <a:solidFill>
                      <a:srgbClr val="28669F"/>
                    </a:solidFill>
                  </a:tcPr>
                </a:tc>
                <a:extLst>
                  <a:ext uri="{0D108BD9-81ED-4DB2-BD59-A6C34878D82A}">
                    <a16:rowId xmlns:a16="http://schemas.microsoft.com/office/drawing/2014/main" val="2929596575"/>
                  </a:ext>
                </a:extLst>
              </a:tr>
            </a:tbl>
          </a:graphicData>
        </a:graphic>
      </p:graphicFrame>
      <p:sp>
        <p:nvSpPr>
          <p:cNvPr id="9" name="TextBox 8">
            <a:extLst>
              <a:ext uri="{FF2B5EF4-FFF2-40B4-BE49-F238E27FC236}">
                <a16:creationId xmlns:a16="http://schemas.microsoft.com/office/drawing/2014/main" id="{EC3E5C80-90E1-D7B6-E1BA-C3474264891B}"/>
              </a:ext>
            </a:extLst>
          </p:cNvPr>
          <p:cNvSpPr txBox="1"/>
          <p:nvPr/>
        </p:nvSpPr>
        <p:spPr>
          <a:xfrm>
            <a:off x="83820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.7.</a:t>
            </a:r>
            <a:r>
              <a:rPr lang="en-US" sz="3200" b="1" dirty="0">
                <a:solidFill>
                  <a:srgbClr val="44546A">
                    <a:lumMod val="75000"/>
                  </a:srgbClr>
                </a:solidFill>
                <a:latin typeface="Aptos" panose="020B0004020202020204" pitchFamily="34" charset="0"/>
              </a:rPr>
              <a:t>2</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Performance on service expectations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16A6BD15-2E1B-DF8E-756B-213F30311150}"/>
              </a:ext>
            </a:extLst>
          </p:cNvPr>
          <p:cNvSpPr txBox="1"/>
          <p:nvPr/>
        </p:nvSpPr>
        <p:spPr>
          <a:xfrm>
            <a:off x="0" y="720508"/>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 To what extent are you satisfied with each of the following attributes pertaining to MCAZ services on a scale ranging from – Extremely Dissatisfied [1], Dissatisfied [2], Dissatisfied to some extent [3], Indifferent [4], Satisfied to some extent [5], Satisfied [6], Very Satisfied [7]?</a:t>
            </a:r>
          </a:p>
        </p:txBody>
      </p:sp>
      <p:sp>
        <p:nvSpPr>
          <p:cNvPr id="2" name="TextBox 1">
            <a:extLst>
              <a:ext uri="{FF2B5EF4-FFF2-40B4-BE49-F238E27FC236}">
                <a16:creationId xmlns:a16="http://schemas.microsoft.com/office/drawing/2014/main" id="{2B4230D3-EE09-E591-9866-BFDD2663604C}"/>
              </a:ext>
            </a:extLst>
          </p:cNvPr>
          <p:cNvSpPr txBox="1"/>
          <p:nvPr/>
        </p:nvSpPr>
        <p:spPr>
          <a:xfrm>
            <a:off x="0" y="3764519"/>
            <a:ext cx="12041262" cy="2985433"/>
          </a:xfrm>
          <a:prstGeom prst="rect">
            <a:avLst/>
          </a:prstGeom>
          <a:solidFill>
            <a:srgbClr val="F7F9FD"/>
          </a:solidFill>
        </p:spPr>
        <p:txBody>
          <a:bodyPr wrap="square">
            <a:spAutoFit/>
          </a:bodyPr>
          <a:lstStyle/>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Medicines Control Authority of Zimbabwe (MCAZ) performed better in 2024 on most of the customer service attributes, leading to an improved Customer Satisfaction Index of 83% from 74%. </a:t>
            </a:r>
          </a:p>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regulator was rated the best on easy accessibility of information and provision clear guidelines.</a:t>
            </a:r>
          </a:p>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Time taken to issue persons licenses was still considered longer than expected. </a:t>
            </a:r>
          </a:p>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following were identified as key pain points; </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Slow to renew licenses</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Online system is slow</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Take long to approve new product</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Lack efficiency</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Delays in replying to emails</a:t>
            </a:r>
          </a:p>
          <a:p>
            <a:pPr marL="742950" lvl="1" indent="-285750" algn="just">
              <a:spcAft>
                <a:spcPts val="600"/>
              </a:spcAft>
              <a:buSzPct val="88000"/>
              <a:buFont typeface="Wingdings" panose="05000000000000000000" pitchFamily="2" charset="2"/>
              <a:buChar char="ü"/>
              <a:defRPr/>
            </a:pPr>
            <a:r>
              <a:rPr lang="en-US" sz="1300" dirty="0">
                <a:solidFill>
                  <a:prstClr val="black"/>
                </a:solidFill>
                <a:latin typeface="Aptos" panose="020B0004020202020204" pitchFamily="34" charset="0"/>
                <a:cs typeface="Arial" panose="020B0604020202020204" pitchFamily="34" charset="0"/>
              </a:rPr>
              <a:t>Delay in responding to queries</a:t>
            </a:r>
          </a:p>
        </p:txBody>
      </p:sp>
    </p:spTree>
    <p:extLst>
      <p:ext uri="{BB962C8B-B14F-4D97-AF65-F5344CB8AC3E}">
        <p14:creationId xmlns:p14="http://schemas.microsoft.com/office/powerpoint/2010/main" val="40431173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179BEE03-C7A5-F050-C993-1FCB426CDFFA}"/>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0353135-559F-01E4-B06D-DFAF4B31EFBC}"/>
              </a:ext>
            </a:extLst>
          </p:cNvPr>
          <p:cNvSpPr txBox="1"/>
          <p:nvPr/>
        </p:nvSpPr>
        <p:spPr>
          <a:xfrm>
            <a:off x="710304" y="-16805"/>
            <a:ext cx="11481696" cy="538609"/>
          </a:xfrm>
          <a:prstGeom prst="rect">
            <a:avLst/>
          </a:prstGeom>
          <a:solidFill>
            <a:srgbClr val="E2E9F6"/>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900" b="1" dirty="0">
                <a:solidFill>
                  <a:srgbClr val="44546A">
                    <a:lumMod val="75000"/>
                  </a:srgbClr>
                </a:solidFill>
                <a:latin typeface="Aptos" panose="020B0004020202020204" pitchFamily="34" charset="0"/>
              </a:rPr>
              <a:t>4</a:t>
            </a:r>
            <a:r>
              <a:rPr kumimoji="0" lang="en-US" sz="29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.7.3: </a:t>
            </a:r>
            <a:r>
              <a:rPr lang="en-US" sz="2900" b="1" dirty="0">
                <a:solidFill>
                  <a:srgbClr val="44546A">
                    <a:lumMod val="75000"/>
                  </a:srgbClr>
                </a:solidFill>
                <a:latin typeface="Aptos" panose="020B0004020202020204" pitchFamily="34" charset="0"/>
              </a:rPr>
              <a:t>Wholesalers not happy with query resolution procedures</a:t>
            </a:r>
            <a:endParaRPr kumimoji="0" lang="en-ZW" sz="29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6F964CA3-5427-3C8E-E57A-3C472B2DAAAF}"/>
              </a:ext>
            </a:extLst>
          </p:cNvPr>
          <p:cNvSpPr txBox="1"/>
          <p:nvPr/>
        </p:nvSpPr>
        <p:spPr>
          <a:xfrm>
            <a:off x="0" y="883474"/>
            <a:ext cx="4765040"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Did you lodge any query/complaint with MCAZ in the last 6 months?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1" dirty="0">
                <a:solidFill>
                  <a:prstClr val="black"/>
                </a:solidFill>
                <a:latin typeface="Calibri" panose="020F0502020204030204"/>
              </a:rPr>
              <a:t>Qn: Was the query/complaint resolved to your satisfaction?</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8959B70B-0334-118E-2506-20FA6E6D4BA0}"/>
              </a:ext>
            </a:extLst>
          </p:cNvPr>
          <p:cNvSpPr txBox="1"/>
          <p:nvPr/>
        </p:nvSpPr>
        <p:spPr>
          <a:xfrm>
            <a:off x="0" y="3856059"/>
            <a:ext cx="8849361" cy="1554272"/>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Wholesalers lodged fewer queries in 2024 compared to the same period in 2023. </a:t>
            </a: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Despite a decline in number of queries received by MCAZ, efforts towards improving the complaints resolution ratio further went down.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Popular customer complaints were of a service nature.</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Regular complaints lodged were about delays in issuance of licenses.</a:t>
            </a:r>
          </a:p>
        </p:txBody>
      </p:sp>
      <p:graphicFrame>
        <p:nvGraphicFramePr>
          <p:cNvPr id="6" name="Table 5">
            <a:extLst>
              <a:ext uri="{FF2B5EF4-FFF2-40B4-BE49-F238E27FC236}">
                <a16:creationId xmlns:a16="http://schemas.microsoft.com/office/drawing/2014/main" id="{431F378A-89E9-851B-240A-32F70EF45F60}"/>
              </a:ext>
            </a:extLst>
          </p:cNvPr>
          <p:cNvGraphicFramePr>
            <a:graphicFrameLocks noGrp="1"/>
          </p:cNvGraphicFramePr>
          <p:nvPr>
            <p:extLst>
              <p:ext uri="{D42A27DB-BD31-4B8C-83A1-F6EECF244321}">
                <p14:modId xmlns:p14="http://schemas.microsoft.com/office/powerpoint/2010/main" val="3214969364"/>
              </p:ext>
            </p:extLst>
          </p:nvPr>
        </p:nvGraphicFramePr>
        <p:xfrm>
          <a:off x="111760" y="1421526"/>
          <a:ext cx="8737601" cy="2007474"/>
        </p:xfrm>
        <a:graphic>
          <a:graphicData uri="http://schemas.openxmlformats.org/drawingml/2006/table">
            <a:tbl>
              <a:tblPr firstRow="1" bandRow="1">
                <a:tableStyleId>{5940675A-B579-460E-94D1-54222C63F5DA}</a:tableStyleId>
              </a:tblPr>
              <a:tblGrid>
                <a:gridCol w="2342385">
                  <a:extLst>
                    <a:ext uri="{9D8B030D-6E8A-4147-A177-3AD203B41FA5}">
                      <a16:colId xmlns:a16="http://schemas.microsoft.com/office/drawing/2014/main" val="2045885161"/>
                    </a:ext>
                  </a:extLst>
                </a:gridCol>
                <a:gridCol w="3572956">
                  <a:extLst>
                    <a:ext uri="{9D8B030D-6E8A-4147-A177-3AD203B41FA5}">
                      <a16:colId xmlns:a16="http://schemas.microsoft.com/office/drawing/2014/main" val="3431045531"/>
                    </a:ext>
                  </a:extLst>
                </a:gridCol>
                <a:gridCol w="1425384">
                  <a:extLst>
                    <a:ext uri="{9D8B030D-6E8A-4147-A177-3AD203B41FA5}">
                      <a16:colId xmlns:a16="http://schemas.microsoft.com/office/drawing/2014/main" val="701748822"/>
                    </a:ext>
                  </a:extLst>
                </a:gridCol>
                <a:gridCol w="1396876">
                  <a:extLst>
                    <a:ext uri="{9D8B030D-6E8A-4147-A177-3AD203B41FA5}">
                      <a16:colId xmlns:a16="http://schemas.microsoft.com/office/drawing/2014/main" val="1015951330"/>
                    </a:ext>
                  </a:extLst>
                </a:gridCol>
              </a:tblGrid>
              <a:tr h="858706">
                <a:tc rowSpan="3">
                  <a:txBody>
                    <a:bodyPr/>
                    <a:lstStyle/>
                    <a:p>
                      <a:pPr algn="l"/>
                      <a:r>
                        <a:rPr lang="en-US" sz="1300" b="1" dirty="0">
                          <a:solidFill>
                            <a:schemeClr val="bg1"/>
                          </a:solidFill>
                          <a:latin typeface="Aptos" panose="020B0004020202020204" pitchFamily="34" charset="0"/>
                          <a:cs typeface="Arial" panose="020B0604020202020204" pitchFamily="34" charset="0"/>
                        </a:rPr>
                        <a:t>Complaints Resolution Ratio</a:t>
                      </a:r>
                    </a:p>
                  </a:txBody>
                  <a:tcPr marL="77418" marR="77418" marT="38709" marB="38709" anchor="ctr">
                    <a:solidFill>
                      <a:srgbClr val="28669F"/>
                    </a:solidFill>
                  </a:tcPr>
                </a:tc>
                <a:tc>
                  <a:txBody>
                    <a:bodyPr/>
                    <a:lstStyle/>
                    <a:p>
                      <a:pPr algn="l"/>
                      <a:r>
                        <a:rPr lang="en-US" sz="1300" b="1" dirty="0">
                          <a:solidFill>
                            <a:schemeClr val="bg1"/>
                          </a:solidFill>
                          <a:latin typeface="Aptos" panose="020B0004020202020204" pitchFamily="34" charset="0"/>
                          <a:cs typeface="Arial" panose="020B0604020202020204" pitchFamily="34" charset="0"/>
                        </a:rPr>
                        <a:t>Wholesalers</a:t>
                      </a:r>
                    </a:p>
                  </a:txBody>
                  <a:tcPr marL="77418" marR="77418" marT="38709" marB="38709" anchor="ctr">
                    <a:solidFill>
                      <a:srgbClr val="28669F"/>
                    </a:solidFill>
                  </a:tcPr>
                </a:tc>
                <a:tc>
                  <a:txBody>
                    <a:bodyPr/>
                    <a:lstStyle/>
                    <a:p>
                      <a:pPr algn="ctr"/>
                      <a:r>
                        <a:rPr lang="en-ZW" sz="1300" b="0" dirty="0">
                          <a:solidFill>
                            <a:schemeClr val="bg1"/>
                          </a:solidFill>
                          <a:latin typeface="Aptos" panose="020B0004020202020204" pitchFamily="34" charset="0"/>
                        </a:rPr>
                        <a:t>2023</a:t>
                      </a:r>
                    </a:p>
                  </a:txBody>
                  <a:tcPr marL="77418" marR="77418" marT="38709" marB="38709" anchor="ctr">
                    <a:solidFill>
                      <a:srgbClr val="28669F"/>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28669F"/>
                    </a:solidFill>
                  </a:tcPr>
                </a:tc>
                <a:extLst>
                  <a:ext uri="{0D108BD9-81ED-4DB2-BD59-A6C34878D82A}">
                    <a16:rowId xmlns:a16="http://schemas.microsoft.com/office/drawing/2014/main" val="4244009418"/>
                  </a:ext>
                </a:extLst>
              </a:tr>
              <a:tr h="574384">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Complaints lodged</a:t>
                      </a: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21%</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2%</a:t>
                      </a:r>
                    </a:p>
                  </a:txBody>
                  <a:tcPr marL="77418" marR="77418" marT="38709" marB="38709" anchor="ctr">
                    <a:solidFill>
                      <a:schemeClr val="bg1"/>
                    </a:solidFill>
                  </a:tcPr>
                </a:tc>
                <a:extLst>
                  <a:ext uri="{0D108BD9-81ED-4DB2-BD59-A6C34878D82A}">
                    <a16:rowId xmlns:a16="http://schemas.microsoft.com/office/drawing/2014/main" val="3328424696"/>
                  </a:ext>
                </a:extLst>
              </a:tr>
              <a:tr h="574384">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Query resolution</a:t>
                      </a: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57%</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0%</a:t>
                      </a:r>
                    </a:p>
                  </a:txBody>
                  <a:tcPr marL="77418" marR="77418" marT="38709" marB="38709" anchor="ctr">
                    <a:solidFill>
                      <a:schemeClr val="bg1"/>
                    </a:solidFill>
                  </a:tcPr>
                </a:tc>
                <a:extLst>
                  <a:ext uri="{0D108BD9-81ED-4DB2-BD59-A6C34878D82A}">
                    <a16:rowId xmlns:a16="http://schemas.microsoft.com/office/drawing/2014/main" val="3539031878"/>
                  </a:ext>
                </a:extLst>
              </a:tr>
            </a:tbl>
          </a:graphicData>
        </a:graphic>
      </p:graphicFrame>
    </p:spTree>
    <p:extLst>
      <p:ext uri="{BB962C8B-B14F-4D97-AF65-F5344CB8AC3E}">
        <p14:creationId xmlns:p14="http://schemas.microsoft.com/office/powerpoint/2010/main" val="20366305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0486E-D9F6-EB80-8BED-4CE560651FE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0CCF6664-27CA-3D90-1838-94CD946FDBFB}"/>
              </a:ext>
            </a:extLst>
          </p:cNvPr>
          <p:cNvSpPr txBox="1"/>
          <p:nvPr/>
        </p:nvSpPr>
        <p:spPr>
          <a:xfrm>
            <a:off x="838200" y="0"/>
            <a:ext cx="8349668" cy="5309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30" b="1" dirty="0">
                <a:solidFill>
                  <a:srgbClr val="44546A">
                    <a:lumMod val="75000"/>
                  </a:srgbClr>
                </a:solidFill>
                <a:latin typeface="Aptos" panose="020B0004020202020204" pitchFamily="34" charset="0"/>
              </a:rPr>
              <a:t>4</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.7.4: </a:t>
            </a:r>
            <a:r>
              <a:rPr lang="en-US" sz="2830" b="1" dirty="0">
                <a:solidFill>
                  <a:srgbClr val="44546A">
                    <a:lumMod val="75000"/>
                  </a:srgbClr>
                </a:solidFill>
                <a:latin typeface="Aptos" panose="020B0004020202020204" pitchFamily="34" charset="0"/>
              </a:rPr>
              <a:t>Net Promoter Score | Customer Effort Score </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r>
              <a:rPr lang="en-US" sz="2830" b="1" dirty="0">
                <a:solidFill>
                  <a:srgbClr val="44546A">
                    <a:lumMod val="75000"/>
                  </a:srgbClr>
                </a:solidFill>
                <a:latin typeface="Aptos" panose="020B0004020202020204" pitchFamily="34" charset="0"/>
              </a:rPr>
              <a:t> </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FA189EA9-B86F-B291-D774-46326CF1C875}"/>
              </a:ext>
            </a:extLst>
          </p:cNvPr>
          <p:cNvSpPr txBox="1"/>
          <p:nvPr/>
        </p:nvSpPr>
        <p:spPr>
          <a:xfrm>
            <a:off x="0" y="4786689"/>
            <a:ext cx="6471920" cy="1492716"/>
          </a:xfrm>
          <a:prstGeom prst="rect">
            <a:avLst/>
          </a:prstGeom>
          <a:solidFill>
            <a:srgbClr val="FEFEFF"/>
          </a:solid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Net Promoter Score has remained positive although it is a decline.</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About 20% of brand promoters drifted to being passive because of delays in issuance of persons licenses experienced in 2024. </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happiest wholesalers are pleased with easy accessibility of information and provision of clear guidelines.</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Poor query resolution is behind the drop in Net Promoter Score.</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Customer Effort Score improved in 2024.</a:t>
            </a:r>
            <a:endPar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p:txBody>
      </p:sp>
      <p:graphicFrame>
        <p:nvGraphicFramePr>
          <p:cNvPr id="5" name="Chart 4">
            <a:extLst>
              <a:ext uri="{FF2B5EF4-FFF2-40B4-BE49-F238E27FC236}">
                <a16:creationId xmlns:a16="http://schemas.microsoft.com/office/drawing/2014/main" id="{D6151984-456B-EEC4-5AC8-F59C9917734B}"/>
              </a:ext>
            </a:extLst>
          </p:cNvPr>
          <p:cNvGraphicFramePr>
            <a:graphicFrameLocks/>
          </p:cNvGraphicFramePr>
          <p:nvPr>
            <p:extLst>
              <p:ext uri="{D42A27DB-BD31-4B8C-83A1-F6EECF244321}">
                <p14:modId xmlns:p14="http://schemas.microsoft.com/office/powerpoint/2010/main" val="3880622331"/>
              </p:ext>
            </p:extLst>
          </p:nvPr>
        </p:nvGraphicFramePr>
        <p:xfrm>
          <a:off x="71119" y="2654725"/>
          <a:ext cx="11156612" cy="18721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a:extLst>
              <a:ext uri="{FF2B5EF4-FFF2-40B4-BE49-F238E27FC236}">
                <a16:creationId xmlns:a16="http://schemas.microsoft.com/office/drawing/2014/main" id="{57CA9591-9702-BCED-CA81-FD52D0B605C9}"/>
              </a:ext>
            </a:extLst>
          </p:cNvPr>
          <p:cNvGraphicFramePr>
            <a:graphicFrameLocks noGrp="1"/>
          </p:cNvGraphicFramePr>
          <p:nvPr/>
        </p:nvGraphicFramePr>
        <p:xfrm>
          <a:off x="349102" y="1830516"/>
          <a:ext cx="10868473" cy="414844"/>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988043">
                  <a:extLst>
                    <a:ext uri="{9D8B030D-6E8A-4147-A177-3AD203B41FA5}">
                      <a16:colId xmlns:a16="http://schemas.microsoft.com/office/drawing/2014/main" val="2959958400"/>
                    </a:ext>
                  </a:extLst>
                </a:gridCol>
                <a:gridCol w="988043">
                  <a:extLst>
                    <a:ext uri="{9D8B030D-6E8A-4147-A177-3AD203B41FA5}">
                      <a16:colId xmlns:a16="http://schemas.microsoft.com/office/drawing/2014/main" val="20000"/>
                    </a:ext>
                  </a:extLst>
                </a:gridCol>
                <a:gridCol w="988043">
                  <a:extLst>
                    <a:ext uri="{9D8B030D-6E8A-4147-A177-3AD203B41FA5}">
                      <a16:colId xmlns:a16="http://schemas.microsoft.com/office/drawing/2014/main" val="20001"/>
                    </a:ext>
                  </a:extLst>
                </a:gridCol>
                <a:gridCol w="988043">
                  <a:extLst>
                    <a:ext uri="{9D8B030D-6E8A-4147-A177-3AD203B41FA5}">
                      <a16:colId xmlns:a16="http://schemas.microsoft.com/office/drawing/2014/main" val="20002"/>
                    </a:ext>
                  </a:extLst>
                </a:gridCol>
                <a:gridCol w="988043">
                  <a:extLst>
                    <a:ext uri="{9D8B030D-6E8A-4147-A177-3AD203B41FA5}">
                      <a16:colId xmlns:a16="http://schemas.microsoft.com/office/drawing/2014/main" val="20003"/>
                    </a:ext>
                  </a:extLst>
                </a:gridCol>
                <a:gridCol w="988043">
                  <a:extLst>
                    <a:ext uri="{9D8B030D-6E8A-4147-A177-3AD203B41FA5}">
                      <a16:colId xmlns:a16="http://schemas.microsoft.com/office/drawing/2014/main" val="20004"/>
                    </a:ext>
                  </a:extLst>
                </a:gridCol>
                <a:gridCol w="988043">
                  <a:extLst>
                    <a:ext uri="{9D8B030D-6E8A-4147-A177-3AD203B41FA5}">
                      <a16:colId xmlns:a16="http://schemas.microsoft.com/office/drawing/2014/main" val="20005"/>
                    </a:ext>
                  </a:extLst>
                </a:gridCol>
                <a:gridCol w="988043">
                  <a:extLst>
                    <a:ext uri="{9D8B030D-6E8A-4147-A177-3AD203B41FA5}">
                      <a16:colId xmlns:a16="http://schemas.microsoft.com/office/drawing/2014/main" val="20006"/>
                    </a:ext>
                  </a:extLst>
                </a:gridCol>
                <a:gridCol w="988043">
                  <a:extLst>
                    <a:ext uri="{9D8B030D-6E8A-4147-A177-3AD203B41FA5}">
                      <a16:colId xmlns:a16="http://schemas.microsoft.com/office/drawing/2014/main" val="20007"/>
                    </a:ext>
                  </a:extLst>
                </a:gridCol>
                <a:gridCol w="988043">
                  <a:extLst>
                    <a:ext uri="{9D8B030D-6E8A-4147-A177-3AD203B41FA5}">
                      <a16:colId xmlns:a16="http://schemas.microsoft.com/office/drawing/2014/main" val="20008"/>
                    </a:ext>
                  </a:extLst>
                </a:gridCol>
                <a:gridCol w="988043">
                  <a:extLst>
                    <a:ext uri="{9D8B030D-6E8A-4147-A177-3AD203B41FA5}">
                      <a16:colId xmlns:a16="http://schemas.microsoft.com/office/drawing/2014/main" val="20009"/>
                    </a:ext>
                  </a:extLst>
                </a:gridCol>
              </a:tblGrid>
              <a:tr h="414844">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0</a:t>
                      </a:r>
                    </a:p>
                  </a:txBody>
                  <a:tcPr marL="50737" marR="50737" marT="25400" marB="25400" anchor="ctr">
                    <a:solidFill>
                      <a:srgbClr val="C00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a:t>
                      </a:r>
                    </a:p>
                  </a:txBody>
                  <a:tcPr marL="50737" marR="50737" marT="25400" marB="25400" anchor="ctr">
                    <a:solidFill>
                      <a:srgbClr val="C00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2</a:t>
                      </a:r>
                    </a:p>
                  </a:txBody>
                  <a:tcPr marL="50737" marR="50737" marT="25400" marB="25400" anchor="ctr">
                    <a:solidFill>
                      <a:srgbClr val="C00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3</a:t>
                      </a:r>
                    </a:p>
                  </a:txBody>
                  <a:tcPr marL="50737" marR="50737" marT="25400" marB="25400" anchor="ctr">
                    <a:solidFill>
                      <a:srgbClr val="C00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4</a:t>
                      </a:r>
                    </a:p>
                  </a:txBody>
                  <a:tcPr marL="50737" marR="50737" marT="25400" marB="25400" anchor="ctr">
                    <a:solidFill>
                      <a:srgbClr val="C00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5</a:t>
                      </a:r>
                    </a:p>
                  </a:txBody>
                  <a:tcPr marL="50737" marR="50737" marT="25400" marB="25400" anchor="ctr">
                    <a:solidFill>
                      <a:srgbClr val="C00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6</a:t>
                      </a:r>
                    </a:p>
                  </a:txBody>
                  <a:tcPr marL="50737" marR="50737" marT="25400" marB="25400" anchor="ctr">
                    <a:solidFill>
                      <a:srgbClr val="C00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7</a:t>
                      </a:r>
                    </a:p>
                  </a:txBody>
                  <a:tcPr marL="50737" marR="50737" marT="25400" marB="25400" anchor="ctr">
                    <a:solidFill>
                      <a:srgbClr val="FFC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8</a:t>
                      </a:r>
                    </a:p>
                  </a:txBody>
                  <a:tcPr marL="50737" marR="50737" marT="25400" marB="25400" anchor="ctr">
                    <a:solidFill>
                      <a:srgbClr val="FFC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9</a:t>
                      </a:r>
                    </a:p>
                  </a:txBody>
                  <a:tcPr marL="50737" marR="50737" marT="25400" marB="25400" anchor="ctr">
                    <a:solidFill>
                      <a:srgbClr val="00B05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10</a:t>
                      </a:r>
                    </a:p>
                  </a:txBody>
                  <a:tcPr marL="50737" marR="50737" marT="25400" marB="25400" anchor="ctr">
                    <a:solidFill>
                      <a:srgbClr val="00B050"/>
                    </a:solidFill>
                  </a:tcPr>
                </a:tc>
                <a:extLst>
                  <a:ext uri="{0D108BD9-81ED-4DB2-BD59-A6C34878D82A}">
                    <a16:rowId xmlns:a16="http://schemas.microsoft.com/office/drawing/2014/main" val="10000"/>
                  </a:ext>
                </a:extLst>
              </a:tr>
            </a:tbl>
          </a:graphicData>
        </a:graphic>
      </p:graphicFrame>
      <p:sp>
        <p:nvSpPr>
          <p:cNvPr id="7" name="TextBox 6">
            <a:extLst>
              <a:ext uri="{FF2B5EF4-FFF2-40B4-BE49-F238E27FC236}">
                <a16:creationId xmlns:a16="http://schemas.microsoft.com/office/drawing/2014/main" id="{F6D0656B-B278-3D52-272B-23A185493935}"/>
              </a:ext>
            </a:extLst>
          </p:cNvPr>
          <p:cNvSpPr txBox="1"/>
          <p:nvPr/>
        </p:nvSpPr>
        <p:spPr>
          <a:xfrm>
            <a:off x="239492" y="2308434"/>
            <a:ext cx="4379154" cy="228292"/>
          </a:xfrm>
          <a:prstGeom prst="rect">
            <a:avLst/>
          </a:prstGeom>
          <a:noFill/>
        </p:spPr>
        <p:txBody>
          <a:bodyPr wrap="square" lIns="58443" tIns="29222" rIns="58443" bIns="29222" rtlCol="0">
            <a:spAutoFit/>
          </a:bodyPr>
          <a:lstStyle/>
          <a:p>
            <a:pPr defTabSz="609630">
              <a:defRPr/>
            </a:pPr>
            <a:r>
              <a:rPr lang="en-GB" sz="1100" b="1" u="sng" dirty="0">
                <a:solidFill>
                  <a:prstClr val="black"/>
                </a:solidFill>
                <a:latin typeface="Aptos" panose="020B0004020202020204" pitchFamily="34" charset="0"/>
                <a:cs typeface="Calibri" panose="020F0502020204030204" pitchFamily="34" charset="0"/>
              </a:rPr>
              <a:t>FORMULA FOR NPS = PROMOTERS - DETRACTORS </a:t>
            </a:r>
          </a:p>
        </p:txBody>
      </p:sp>
      <p:sp>
        <p:nvSpPr>
          <p:cNvPr id="8" name="Right Brace 7">
            <a:extLst>
              <a:ext uri="{FF2B5EF4-FFF2-40B4-BE49-F238E27FC236}">
                <a16:creationId xmlns:a16="http://schemas.microsoft.com/office/drawing/2014/main" id="{E14E4041-6075-7CE5-A7C7-677E8E91EB3D}"/>
              </a:ext>
            </a:extLst>
          </p:cNvPr>
          <p:cNvSpPr/>
          <p:nvPr/>
        </p:nvSpPr>
        <p:spPr>
          <a:xfrm rot="16200000">
            <a:off x="3566125" y="-1272651"/>
            <a:ext cx="341364" cy="5877654"/>
          </a:xfrm>
          <a:prstGeom prst="rightBrace">
            <a:avLst>
              <a:gd name="adj1" fmla="val 8333"/>
              <a:gd name="adj2" fmla="val 49829"/>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0" name="Right Brace 9">
            <a:extLst>
              <a:ext uri="{FF2B5EF4-FFF2-40B4-BE49-F238E27FC236}">
                <a16:creationId xmlns:a16="http://schemas.microsoft.com/office/drawing/2014/main" id="{2A756F29-5068-2D5F-D34C-5504B10A6C8C}"/>
              </a:ext>
            </a:extLst>
          </p:cNvPr>
          <p:cNvSpPr/>
          <p:nvPr/>
        </p:nvSpPr>
        <p:spPr>
          <a:xfrm rot="16200000">
            <a:off x="8359507" y="1011301"/>
            <a:ext cx="332696"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1" name="Right Brace 10">
            <a:extLst>
              <a:ext uri="{FF2B5EF4-FFF2-40B4-BE49-F238E27FC236}">
                <a16:creationId xmlns:a16="http://schemas.microsoft.com/office/drawing/2014/main" id="{2CB6CCEB-1208-79FE-04AC-83E600D0AC2D}"/>
              </a:ext>
            </a:extLst>
          </p:cNvPr>
          <p:cNvSpPr/>
          <p:nvPr/>
        </p:nvSpPr>
        <p:spPr>
          <a:xfrm rot="16200000">
            <a:off x="10335483" y="1031125"/>
            <a:ext cx="341362"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2" name="TextBox 11">
            <a:extLst>
              <a:ext uri="{FF2B5EF4-FFF2-40B4-BE49-F238E27FC236}">
                <a16:creationId xmlns:a16="http://schemas.microsoft.com/office/drawing/2014/main" id="{028F78DA-4C8D-D9F8-340E-5CDFF2D98F26}"/>
              </a:ext>
            </a:extLst>
          </p:cNvPr>
          <p:cNvSpPr txBox="1"/>
          <p:nvPr/>
        </p:nvSpPr>
        <p:spPr>
          <a:xfrm>
            <a:off x="3335248" y="1324953"/>
            <a:ext cx="985628"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DETRACTORS </a:t>
            </a:r>
          </a:p>
        </p:txBody>
      </p:sp>
      <p:sp>
        <p:nvSpPr>
          <p:cNvPr id="13" name="TextBox 12">
            <a:extLst>
              <a:ext uri="{FF2B5EF4-FFF2-40B4-BE49-F238E27FC236}">
                <a16:creationId xmlns:a16="http://schemas.microsoft.com/office/drawing/2014/main" id="{77E28B05-2B1C-A527-AC94-9391DCD63695}"/>
              </a:ext>
            </a:extLst>
          </p:cNvPr>
          <p:cNvSpPr txBox="1"/>
          <p:nvPr/>
        </p:nvSpPr>
        <p:spPr>
          <a:xfrm>
            <a:off x="8169097" y="1316517"/>
            <a:ext cx="770586"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PASSIVES </a:t>
            </a:r>
          </a:p>
        </p:txBody>
      </p:sp>
      <p:sp>
        <p:nvSpPr>
          <p:cNvPr id="14" name="TextBox 13">
            <a:extLst>
              <a:ext uri="{FF2B5EF4-FFF2-40B4-BE49-F238E27FC236}">
                <a16:creationId xmlns:a16="http://schemas.microsoft.com/office/drawing/2014/main" id="{A75BF303-2D4F-D08D-CFEE-113FD576DCAF}"/>
              </a:ext>
            </a:extLst>
          </p:cNvPr>
          <p:cNvSpPr txBox="1"/>
          <p:nvPr/>
        </p:nvSpPr>
        <p:spPr>
          <a:xfrm>
            <a:off x="10076610" y="1324953"/>
            <a:ext cx="929762"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PROMOTERS </a:t>
            </a:r>
          </a:p>
        </p:txBody>
      </p:sp>
      <p:sp>
        <p:nvSpPr>
          <p:cNvPr id="15" name="Rectangle 14">
            <a:extLst>
              <a:ext uri="{FF2B5EF4-FFF2-40B4-BE49-F238E27FC236}">
                <a16:creationId xmlns:a16="http://schemas.microsoft.com/office/drawing/2014/main" id="{09C18AF9-C59E-D9C2-AF9C-4BAADC4535E8}"/>
              </a:ext>
            </a:extLst>
          </p:cNvPr>
          <p:cNvSpPr/>
          <p:nvPr/>
        </p:nvSpPr>
        <p:spPr>
          <a:xfrm>
            <a:off x="11325573" y="2982621"/>
            <a:ext cx="592105" cy="340360"/>
          </a:xfrm>
          <a:prstGeom prst="rect">
            <a:avLst/>
          </a:prstGeom>
          <a:solidFill>
            <a:schemeClr val="accent2"/>
          </a:solidFill>
          <a:ln w="25400" cap="flat" cmpd="sng" algn="ctr">
            <a:noFill/>
            <a:prstDash val="solid"/>
          </a:ln>
          <a:effectLst/>
        </p:spPr>
        <p:txBody>
          <a:bodyPr rtlCol="0" anchor="ctr"/>
          <a:lstStyle/>
          <a:p>
            <a:pPr algn="ctr" defTabSz="609630">
              <a:defRPr/>
            </a:pPr>
            <a:r>
              <a:rPr lang="en-GB" sz="1200" b="1" kern="0" dirty="0">
                <a:solidFill>
                  <a:schemeClr val="bg1"/>
                </a:solidFill>
                <a:latin typeface="Aptos" panose="020B0004020202020204" pitchFamily="34" charset="0"/>
                <a:cs typeface="Arial" panose="020B0604020202020204" pitchFamily="34" charset="0"/>
              </a:rPr>
              <a:t>20</a:t>
            </a:r>
          </a:p>
        </p:txBody>
      </p:sp>
      <p:sp>
        <p:nvSpPr>
          <p:cNvPr id="3" name="Rectangle 2">
            <a:extLst>
              <a:ext uri="{FF2B5EF4-FFF2-40B4-BE49-F238E27FC236}">
                <a16:creationId xmlns:a16="http://schemas.microsoft.com/office/drawing/2014/main" id="{C14CBA9C-A924-3346-9B4B-7A472997DB3F}"/>
              </a:ext>
            </a:extLst>
          </p:cNvPr>
          <p:cNvSpPr/>
          <p:nvPr/>
        </p:nvSpPr>
        <p:spPr>
          <a:xfrm>
            <a:off x="11325573" y="3648540"/>
            <a:ext cx="592105" cy="340360"/>
          </a:xfrm>
          <a:prstGeom prst="rect">
            <a:avLst/>
          </a:prstGeom>
          <a:solidFill>
            <a:srgbClr val="28669F"/>
          </a:solidFill>
          <a:ln w="25400" cap="flat" cmpd="sng" algn="ctr">
            <a:noFill/>
            <a:prstDash val="solid"/>
          </a:ln>
          <a:effectLst/>
        </p:spPr>
        <p:txBody>
          <a:bodyPr rtlCol="0" anchor="ctr"/>
          <a:lstStyle/>
          <a:p>
            <a:pPr algn="ctr" defTabSz="609630">
              <a:defRPr/>
            </a:pPr>
            <a:r>
              <a:rPr lang="en-GB" sz="1200" kern="0" dirty="0">
                <a:solidFill>
                  <a:schemeClr val="bg1"/>
                </a:solidFill>
                <a:latin typeface="Aptos" panose="020B0004020202020204" pitchFamily="34" charset="0"/>
                <a:cs typeface="Arial" panose="020B0604020202020204" pitchFamily="34" charset="0"/>
              </a:rPr>
              <a:t>54</a:t>
            </a:r>
          </a:p>
        </p:txBody>
      </p:sp>
      <p:graphicFrame>
        <p:nvGraphicFramePr>
          <p:cNvPr id="16" name="Table 15">
            <a:extLst>
              <a:ext uri="{FF2B5EF4-FFF2-40B4-BE49-F238E27FC236}">
                <a16:creationId xmlns:a16="http://schemas.microsoft.com/office/drawing/2014/main" id="{46FF4D16-D340-DC89-83D0-EC99B8BD6CC7}"/>
              </a:ext>
            </a:extLst>
          </p:cNvPr>
          <p:cNvGraphicFramePr>
            <a:graphicFrameLocks noGrp="1"/>
          </p:cNvGraphicFramePr>
          <p:nvPr>
            <p:extLst>
              <p:ext uri="{D42A27DB-BD31-4B8C-83A1-F6EECF244321}">
                <p14:modId xmlns:p14="http://schemas.microsoft.com/office/powerpoint/2010/main" val="2665032325"/>
              </p:ext>
            </p:extLst>
          </p:nvPr>
        </p:nvGraphicFramePr>
        <p:xfrm>
          <a:off x="6698831" y="4869529"/>
          <a:ext cx="5218847" cy="982631"/>
        </p:xfrm>
        <a:graphic>
          <a:graphicData uri="http://schemas.openxmlformats.org/drawingml/2006/table">
            <a:tbl>
              <a:tblPr firstRow="1" bandRow="1">
                <a:tableStyleId>{5940675A-B579-460E-94D1-54222C63F5DA}</a:tableStyleId>
              </a:tblPr>
              <a:tblGrid>
                <a:gridCol w="2312690">
                  <a:extLst>
                    <a:ext uri="{9D8B030D-6E8A-4147-A177-3AD203B41FA5}">
                      <a16:colId xmlns:a16="http://schemas.microsoft.com/office/drawing/2014/main" val="2045885161"/>
                    </a:ext>
                  </a:extLst>
                </a:gridCol>
                <a:gridCol w="1461023">
                  <a:extLst>
                    <a:ext uri="{9D8B030D-6E8A-4147-A177-3AD203B41FA5}">
                      <a16:colId xmlns:a16="http://schemas.microsoft.com/office/drawing/2014/main" val="701748822"/>
                    </a:ext>
                  </a:extLst>
                </a:gridCol>
                <a:gridCol w="1445134">
                  <a:extLst>
                    <a:ext uri="{9D8B030D-6E8A-4147-A177-3AD203B41FA5}">
                      <a16:colId xmlns:a16="http://schemas.microsoft.com/office/drawing/2014/main" val="1015951330"/>
                    </a:ext>
                  </a:extLst>
                </a:gridCol>
              </a:tblGrid>
              <a:tr h="588792">
                <a:tc rowSpan="2">
                  <a:txBody>
                    <a:bodyPr/>
                    <a:lstStyle/>
                    <a:p>
                      <a:pPr algn="l"/>
                      <a:r>
                        <a:rPr lang="en-US" sz="1300" b="1" dirty="0">
                          <a:solidFill>
                            <a:schemeClr val="bg1"/>
                          </a:solidFill>
                          <a:latin typeface="Aptos" panose="020B0004020202020204" pitchFamily="34" charset="0"/>
                          <a:cs typeface="Arial" panose="020B0604020202020204" pitchFamily="34" charset="0"/>
                        </a:rPr>
                        <a:t>Ease of doing business </a:t>
                      </a:r>
                    </a:p>
                  </a:txBody>
                  <a:tcPr marL="77418" marR="77418" marT="38709" marB="38709" anchor="ctr">
                    <a:solidFill>
                      <a:srgbClr val="1F4E79"/>
                    </a:solidFill>
                  </a:tcPr>
                </a:tc>
                <a:tc>
                  <a:txBody>
                    <a:bodyPr/>
                    <a:lstStyle/>
                    <a:p>
                      <a:pPr algn="ctr"/>
                      <a:r>
                        <a:rPr lang="en-ZW" sz="1300" b="0" dirty="0">
                          <a:solidFill>
                            <a:schemeClr val="bg1"/>
                          </a:solidFill>
                          <a:latin typeface="Aptos" panose="020B0004020202020204" pitchFamily="34" charset="0"/>
                        </a:rPr>
                        <a:t>2023</a:t>
                      </a:r>
                    </a:p>
                  </a:txBody>
                  <a:tcPr marL="77418" marR="77418" marT="38709" marB="38709" anchor="ctr">
                    <a:solidFill>
                      <a:srgbClr val="1F4E79"/>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1F4E79"/>
                    </a:solidFill>
                  </a:tcPr>
                </a:tc>
                <a:extLst>
                  <a:ext uri="{0D108BD9-81ED-4DB2-BD59-A6C34878D82A}">
                    <a16:rowId xmlns:a16="http://schemas.microsoft.com/office/drawing/2014/main" val="4244009418"/>
                  </a:ext>
                </a:extLst>
              </a:tr>
              <a:tr h="393839">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79%</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82%</a:t>
                      </a:r>
                    </a:p>
                  </a:txBody>
                  <a:tcPr marL="77418" marR="77418" marT="38709" marB="38709" anchor="ctr">
                    <a:solidFill>
                      <a:schemeClr val="bg1"/>
                    </a:solidFill>
                  </a:tcPr>
                </a:tc>
                <a:extLst>
                  <a:ext uri="{0D108BD9-81ED-4DB2-BD59-A6C34878D82A}">
                    <a16:rowId xmlns:a16="http://schemas.microsoft.com/office/drawing/2014/main" val="3328424696"/>
                  </a:ext>
                </a:extLst>
              </a:tr>
            </a:tbl>
          </a:graphicData>
        </a:graphic>
      </p:graphicFrame>
      <p:sp>
        <p:nvSpPr>
          <p:cNvPr id="17" name="TextBox 16">
            <a:extLst>
              <a:ext uri="{FF2B5EF4-FFF2-40B4-BE49-F238E27FC236}">
                <a16:creationId xmlns:a16="http://schemas.microsoft.com/office/drawing/2014/main" id="{B7AC1A25-7697-10BB-51A4-F196D3B5C166}"/>
              </a:ext>
            </a:extLst>
          </p:cNvPr>
          <p:cNvSpPr txBox="1"/>
          <p:nvPr/>
        </p:nvSpPr>
        <p:spPr>
          <a:xfrm>
            <a:off x="0" y="771816"/>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Using a 10-point scale where 0 means very unlikely and 10 means very likely, how likely are you to recommend MCAZ to your business peers?</a:t>
            </a:r>
            <a:br>
              <a:rPr lang="en-US" sz="1050" b="1" i="1" dirty="0">
                <a:solidFill>
                  <a:prstClr val="black"/>
                </a:solidFill>
                <a:latin typeface="Calibri" panose="020F0502020204030204"/>
              </a:rPr>
            </a:br>
            <a:r>
              <a:rPr lang="en-US" sz="1050" b="1" i="1" dirty="0">
                <a:solidFill>
                  <a:prstClr val="black"/>
                </a:solidFill>
                <a:latin typeface="Calibri" panose="020F0502020204030204"/>
              </a:rPr>
              <a:t>Qn: On a 5-point scale where 1 means very difficult and 5 means very easy, how easy is it doing business with MCAZ?</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14183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1E7B2120-0ED5-6DD8-D39F-C0543E334681}"/>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30E73126-957D-3F17-BE1D-942568094684}"/>
              </a:ext>
            </a:extLst>
          </p:cNvPr>
          <p:cNvSpPr txBox="1"/>
          <p:nvPr/>
        </p:nvSpPr>
        <p:spPr>
          <a:xfrm>
            <a:off x="83820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.7.5: Conclusions &amp; Indicated Action</a:t>
            </a:r>
            <a:r>
              <a:rPr lang="en-US" sz="3200" b="1" dirty="0">
                <a:solidFill>
                  <a:srgbClr val="44546A">
                    <a:lumMod val="75000"/>
                  </a:srgbClr>
                </a:solidFill>
                <a:latin typeface="Aptos" panose="020B0004020202020204" pitchFamily="34" charset="0"/>
              </a:rPr>
              <a:t> </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690C101F-9198-A78B-B087-45E7BC7F418C}"/>
              </a:ext>
            </a:extLst>
          </p:cNvPr>
          <p:cNvSpPr txBox="1"/>
          <p:nvPr/>
        </p:nvSpPr>
        <p:spPr>
          <a:xfrm>
            <a:off x="0" y="856357"/>
            <a:ext cx="12192000" cy="5745163"/>
          </a:xfrm>
          <a:prstGeom prst="rect">
            <a:avLst/>
          </a:prstGeom>
          <a:solidFill>
            <a:srgbClr val="EAEFF8"/>
          </a:solidFill>
        </p:spPr>
        <p:txBody>
          <a:bodyPr wrap="square" rtlCol="0">
            <a:spAutoFit/>
          </a:bodyPr>
          <a:lstStyle/>
          <a:p>
            <a:pPr marR="0" lvl="0" algn="just" defTabSz="914400" rtl="0" eaLnBrk="1" fontAlgn="auto" latinLnBrk="0" hangingPunct="1">
              <a:lnSpc>
                <a:spcPct val="100000"/>
              </a:lnSpc>
              <a:spcBef>
                <a:spcPts val="0"/>
              </a:spcBef>
              <a:spcAft>
                <a:spcPts val="1200"/>
              </a:spcAft>
              <a:buClrTx/>
              <a:buSzPct val="88000"/>
              <a:tabLst/>
              <a:defRPr/>
            </a:pPr>
            <a:r>
              <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Conclusions</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sample for wholesalers was largely represented by Harare province. </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Over 70% of those engaged for the survey have been using MCAZ services for more than 6 years.</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Key service expectations by wholesalers include quick turnaround time on issuing premises license, timeous issuance of persons licenses, providing clear guidelines, etc.</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Responsiveness of MCAZ and process simplicity are also important considerations to half of the wholesalers.</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Medicines Control Authority of Zimbabwe (MCAZ) performed better in 2024 on most of the customer service attributes, with an improved Customer Satisfaction Index of 83% from 74%. </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regulator was rated the best on easy accessibility of information and provision clear guidelines.</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Wholesalers lodged fewer queries in 2024 compared to the same period in 2023.  </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Despite a decline in number of queries received by MCAZ, efforts towards improving the complaints resolution ratio further went down. </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Net Promoter Score has remained positive although it is a decline.</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About 20% of brand promoters drifted to being passive because of delays in issuance of persons licenses experienced in 2024. </a:t>
            </a:r>
          </a:p>
          <a:p>
            <a:pPr marR="0" lvl="0" algn="just" defTabSz="914400" rtl="0" eaLnBrk="1" fontAlgn="auto" latinLnBrk="0" hangingPunct="1">
              <a:lnSpc>
                <a:spcPct val="100000"/>
              </a:lnSpc>
              <a:spcBef>
                <a:spcPts val="0"/>
              </a:spcBef>
              <a:spcAft>
                <a:spcPts val="1200"/>
              </a:spcAft>
              <a:buClrTx/>
              <a:buSzPct val="88000"/>
              <a:tabLst/>
              <a:defRPr/>
            </a:pPr>
            <a:endPar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R="0" lvl="0" algn="just" defTabSz="914400" rtl="0" eaLnBrk="1" fontAlgn="auto" latinLnBrk="0" hangingPunct="1">
              <a:lnSpc>
                <a:spcPct val="100000"/>
              </a:lnSpc>
              <a:spcBef>
                <a:spcPts val="0"/>
              </a:spcBef>
              <a:spcAft>
                <a:spcPts val="1200"/>
              </a:spcAft>
              <a:buClrTx/>
              <a:buSzPct val="88000"/>
              <a:tabLst/>
              <a:defRPr/>
            </a:pPr>
            <a:r>
              <a:rPr kumimoji="0" lang="en-US" sz="1300" b="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Indicated action</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Streamline application process to shorten the time taken</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i="1" dirty="0">
                <a:solidFill>
                  <a:prstClr val="black"/>
                </a:solidFill>
                <a:latin typeface="Aptos" panose="020B0004020202020204" pitchFamily="34" charset="0"/>
                <a:cs typeface="Arial" panose="020B0604020202020204" pitchFamily="34" charset="0"/>
              </a:rPr>
              <a:t>Improve response rate especially on emails </a:t>
            </a:r>
            <a:endPar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i="1" dirty="0">
                <a:solidFill>
                  <a:prstClr val="black"/>
                </a:solidFill>
                <a:latin typeface="Aptos" panose="020B0004020202020204" pitchFamily="34" charset="0"/>
                <a:cs typeface="Arial" panose="020B0604020202020204" pitchFamily="34" charset="0"/>
              </a:rPr>
              <a:t>Improve customer complaints resolution </a:t>
            </a:r>
            <a:endPar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2200562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11FB6B05-A204-F9A0-2632-DE9D256B8C43}"/>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8F7DA545-BB8C-EB22-6841-DF63EFFAB019}"/>
              </a:ext>
            </a:extLst>
          </p:cNvPr>
          <p:cNvSpPr txBox="1"/>
          <p:nvPr/>
        </p:nvSpPr>
        <p:spPr>
          <a:xfrm>
            <a:off x="0" y="2774582"/>
            <a:ext cx="5130800" cy="584775"/>
          </a:xfrm>
          <a:prstGeom prst="rect">
            <a:avLst/>
          </a:prstGeom>
          <a:noFill/>
        </p:spPr>
        <p:txBody>
          <a:bodyPr wrap="square">
            <a:spAutoFit/>
          </a:bodyPr>
          <a:lstStyle/>
          <a:p>
            <a:r>
              <a:rPr lang="en-US" sz="3200" b="1" dirty="0">
                <a:solidFill>
                  <a:schemeClr val="tx2">
                    <a:lumMod val="75000"/>
                  </a:schemeClr>
                </a:solidFill>
                <a:latin typeface="Aptos" panose="020B0004020202020204" pitchFamily="34" charset="0"/>
              </a:rPr>
              <a:t>4.8.0: Manufacturers  </a:t>
            </a:r>
            <a:endParaRPr lang="en-ZW" sz="3200" b="1" dirty="0">
              <a:solidFill>
                <a:schemeClr val="tx2">
                  <a:lumMod val="75000"/>
                </a:schemeClr>
              </a:solidFill>
              <a:latin typeface="Aptos" panose="020B0004020202020204" pitchFamily="34" charset="0"/>
            </a:endParaRPr>
          </a:p>
        </p:txBody>
      </p:sp>
      <p:pic>
        <p:nvPicPr>
          <p:cNvPr id="2" name="Picture 1">
            <a:extLst>
              <a:ext uri="{FF2B5EF4-FFF2-40B4-BE49-F238E27FC236}">
                <a16:creationId xmlns:a16="http://schemas.microsoft.com/office/drawing/2014/main" id="{3FE88233-0705-8810-A053-FBA800C57817}"/>
              </a:ext>
            </a:extLst>
          </p:cNvPr>
          <p:cNvPicPr>
            <a:picLocks noChangeAspect="1"/>
          </p:cNvPicPr>
          <p:nvPr/>
        </p:nvPicPr>
        <p:blipFill>
          <a:blip r:embed="rId3"/>
          <a:srcRect r="40096"/>
          <a:stretch/>
        </p:blipFill>
        <p:spPr>
          <a:xfrm>
            <a:off x="6825566" y="1304299"/>
            <a:ext cx="4789067" cy="3525339"/>
          </a:xfrm>
          <a:prstGeom prst="rect">
            <a:avLst/>
          </a:prstGeom>
        </p:spPr>
      </p:pic>
    </p:spTree>
    <p:extLst>
      <p:ext uri="{BB962C8B-B14F-4D97-AF65-F5344CB8AC3E}">
        <p14:creationId xmlns:p14="http://schemas.microsoft.com/office/powerpoint/2010/main" val="37381216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28CFFF04-1280-B7E8-51AE-3D9606537054}"/>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DC08764E-8B7B-15EE-1153-53CAC7200693}"/>
              </a:ext>
            </a:extLst>
          </p:cNvPr>
          <p:cNvSpPr txBox="1"/>
          <p:nvPr/>
        </p:nvSpPr>
        <p:spPr>
          <a:xfrm>
            <a:off x="868681" y="-2616"/>
            <a:ext cx="746252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.8.1: Customer service expectations</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9796E765-651C-A597-70A6-AE9FF6118B37}"/>
              </a:ext>
            </a:extLst>
          </p:cNvPr>
          <p:cNvSpPr txBox="1"/>
          <p:nvPr/>
        </p:nvSpPr>
        <p:spPr>
          <a:xfrm>
            <a:off x="114786" y="710348"/>
            <a:ext cx="5595134"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kumimoji="0" lang="en-GB" sz="1050" b="1" i="1" u="none" strike="noStrike" kern="1200" cap="none" spc="0" normalizeH="0" baseline="0" noProof="0" dirty="0">
                <a:ln>
                  <a:noFill/>
                </a:ln>
                <a:solidFill>
                  <a:prstClr val="black"/>
                </a:solidFill>
                <a:effectLst/>
                <a:uLnTx/>
                <a:uFillTx/>
                <a:latin typeface="Calibri" panose="020F0502020204030204"/>
                <a:ea typeface="+mn-ea"/>
                <a:cs typeface="+mn-cs"/>
              </a:rPr>
              <a:t> Qn: </a:t>
            </a: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When it comes to excellent customer service what do you expect from MCAZ?</a:t>
            </a:r>
          </a:p>
        </p:txBody>
      </p:sp>
      <p:graphicFrame>
        <p:nvGraphicFramePr>
          <p:cNvPr id="5" name="Chart 4">
            <a:extLst>
              <a:ext uri="{FF2B5EF4-FFF2-40B4-BE49-F238E27FC236}">
                <a16:creationId xmlns:a16="http://schemas.microsoft.com/office/drawing/2014/main" id="{38725CB0-262B-3877-BF28-4151B13BBF30}"/>
              </a:ext>
            </a:extLst>
          </p:cNvPr>
          <p:cNvGraphicFramePr/>
          <p:nvPr>
            <p:extLst>
              <p:ext uri="{D42A27DB-BD31-4B8C-83A1-F6EECF244321}">
                <p14:modId xmlns:p14="http://schemas.microsoft.com/office/powerpoint/2010/main" val="4016625514"/>
              </p:ext>
            </p:extLst>
          </p:nvPr>
        </p:nvGraphicFramePr>
        <p:xfrm>
          <a:off x="1" y="1089837"/>
          <a:ext cx="12191999" cy="394471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35916C2E-C8D7-E42F-7970-6A4C6A849EE3}"/>
              </a:ext>
            </a:extLst>
          </p:cNvPr>
          <p:cNvSpPr txBox="1"/>
          <p:nvPr/>
        </p:nvSpPr>
        <p:spPr>
          <a:xfrm>
            <a:off x="0" y="5308839"/>
            <a:ext cx="12041262" cy="692497"/>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Manufacturers consider quick &amp; efficient registration processes, effective communication and delivering on promises as the most important customer service expectations. </a:t>
            </a:r>
          </a:p>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Quick approval/disapproval of variations, functional online platforms and quick complaints resolution are also part of expectations from the manufacturers. </a:t>
            </a:r>
          </a:p>
        </p:txBody>
      </p:sp>
      <p:sp>
        <p:nvSpPr>
          <p:cNvPr id="6" name="Cloud 5">
            <a:extLst>
              <a:ext uri="{FF2B5EF4-FFF2-40B4-BE49-F238E27FC236}">
                <a16:creationId xmlns:a16="http://schemas.microsoft.com/office/drawing/2014/main" id="{35A13BB1-8FBA-D96C-E3DD-8C8A10D23287}"/>
              </a:ext>
            </a:extLst>
          </p:cNvPr>
          <p:cNvSpPr/>
          <p:nvPr/>
        </p:nvSpPr>
        <p:spPr>
          <a:xfrm>
            <a:off x="8676639" y="582159"/>
            <a:ext cx="3515360" cy="2118485"/>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cs typeface="Arial" panose="020B0604020202020204" pitchFamily="34" charset="0"/>
              </a:rPr>
              <a:t>“If they can be able to improve on turnaround time on application of medicines especially the local ones.  For example, upcoming green medicine farmers need to register their product and for the to be competitive, they need to have at least 20-50 products yet they are only allowed to register a maximum of three products. I think, in as much as we don’t complain we need deliberate policy that favors the local manufacturers.”- </a:t>
            </a:r>
            <a:r>
              <a:rPr kumimoji="0" lang="en-US" sz="1000" b="1" u="none" strike="noStrike" kern="1200" cap="none" spc="0" normalizeH="0" baseline="0" noProof="0" dirty="0">
                <a:ln>
                  <a:noFill/>
                </a:ln>
                <a:solidFill>
                  <a:prstClr val="black"/>
                </a:solidFill>
                <a:effectLst/>
                <a:uLnTx/>
                <a:uFillTx/>
                <a:cs typeface="Arial" panose="020B0604020202020204" pitchFamily="34" charset="0"/>
              </a:rPr>
              <a:t>HMMA</a:t>
            </a:r>
          </a:p>
        </p:txBody>
      </p:sp>
    </p:spTree>
    <p:extLst>
      <p:ext uri="{BB962C8B-B14F-4D97-AF65-F5344CB8AC3E}">
        <p14:creationId xmlns:p14="http://schemas.microsoft.com/office/powerpoint/2010/main" val="24090519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EABAD625-B560-EB40-9163-9B990DA03431}"/>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4C877CBB-335D-B2E4-A5F3-C34833AC4180}"/>
              </a:ext>
            </a:extLst>
          </p:cNvPr>
          <p:cNvGraphicFramePr>
            <a:graphicFrameLocks noGrp="1"/>
          </p:cNvGraphicFramePr>
          <p:nvPr>
            <p:extLst>
              <p:ext uri="{D42A27DB-BD31-4B8C-83A1-F6EECF244321}">
                <p14:modId xmlns:p14="http://schemas.microsoft.com/office/powerpoint/2010/main" val="3976654242"/>
              </p:ext>
            </p:extLst>
          </p:nvPr>
        </p:nvGraphicFramePr>
        <p:xfrm>
          <a:off x="0" y="1333294"/>
          <a:ext cx="12192000" cy="2212547"/>
        </p:xfrm>
        <a:graphic>
          <a:graphicData uri="http://schemas.openxmlformats.org/drawingml/2006/table">
            <a:tbl>
              <a:tblPr firstRow="1" bandRow="1">
                <a:tableStyleId>{5C22544A-7EE6-4342-B048-85BDC9FD1C3A}</a:tableStyleId>
              </a:tblPr>
              <a:tblGrid>
                <a:gridCol w="1232899">
                  <a:extLst>
                    <a:ext uri="{9D8B030D-6E8A-4147-A177-3AD203B41FA5}">
                      <a16:colId xmlns:a16="http://schemas.microsoft.com/office/drawing/2014/main" val="1585138812"/>
                    </a:ext>
                  </a:extLst>
                </a:gridCol>
                <a:gridCol w="1232899">
                  <a:extLst>
                    <a:ext uri="{9D8B030D-6E8A-4147-A177-3AD203B41FA5}">
                      <a16:colId xmlns:a16="http://schemas.microsoft.com/office/drawing/2014/main" val="163479587"/>
                    </a:ext>
                  </a:extLst>
                </a:gridCol>
                <a:gridCol w="1232899">
                  <a:extLst>
                    <a:ext uri="{9D8B030D-6E8A-4147-A177-3AD203B41FA5}">
                      <a16:colId xmlns:a16="http://schemas.microsoft.com/office/drawing/2014/main" val="984882600"/>
                    </a:ext>
                  </a:extLst>
                </a:gridCol>
                <a:gridCol w="1123308">
                  <a:extLst>
                    <a:ext uri="{9D8B030D-6E8A-4147-A177-3AD203B41FA5}">
                      <a16:colId xmlns:a16="http://schemas.microsoft.com/office/drawing/2014/main" val="2191500570"/>
                    </a:ext>
                  </a:extLst>
                </a:gridCol>
                <a:gridCol w="1296827">
                  <a:extLst>
                    <a:ext uri="{9D8B030D-6E8A-4147-A177-3AD203B41FA5}">
                      <a16:colId xmlns:a16="http://schemas.microsoft.com/office/drawing/2014/main" val="3744036715"/>
                    </a:ext>
                  </a:extLst>
                </a:gridCol>
                <a:gridCol w="1205501">
                  <a:extLst>
                    <a:ext uri="{9D8B030D-6E8A-4147-A177-3AD203B41FA5}">
                      <a16:colId xmlns:a16="http://schemas.microsoft.com/office/drawing/2014/main" val="2580023264"/>
                    </a:ext>
                  </a:extLst>
                </a:gridCol>
                <a:gridCol w="1141575">
                  <a:extLst>
                    <a:ext uri="{9D8B030D-6E8A-4147-A177-3AD203B41FA5}">
                      <a16:colId xmlns:a16="http://schemas.microsoft.com/office/drawing/2014/main" val="3583020443"/>
                    </a:ext>
                  </a:extLst>
                </a:gridCol>
                <a:gridCol w="1287694">
                  <a:extLst>
                    <a:ext uri="{9D8B030D-6E8A-4147-A177-3AD203B41FA5}">
                      <a16:colId xmlns:a16="http://schemas.microsoft.com/office/drawing/2014/main" val="2934405082"/>
                    </a:ext>
                  </a:extLst>
                </a:gridCol>
                <a:gridCol w="1223766">
                  <a:extLst>
                    <a:ext uri="{9D8B030D-6E8A-4147-A177-3AD203B41FA5}">
                      <a16:colId xmlns:a16="http://schemas.microsoft.com/office/drawing/2014/main" val="826918559"/>
                    </a:ext>
                  </a:extLst>
                </a:gridCol>
                <a:gridCol w="1214632">
                  <a:extLst>
                    <a:ext uri="{9D8B030D-6E8A-4147-A177-3AD203B41FA5}">
                      <a16:colId xmlns:a16="http://schemas.microsoft.com/office/drawing/2014/main" val="684967099"/>
                    </a:ext>
                  </a:extLst>
                </a:gridCol>
              </a:tblGrid>
              <a:tr h="1049813">
                <a:tc>
                  <a:txBody>
                    <a:bodyPr/>
                    <a:lstStyle/>
                    <a:p>
                      <a:pPr algn="l"/>
                      <a:r>
                        <a:rPr lang="en-ZW" sz="1300" b="1" dirty="0">
                          <a:latin typeface="Aptos" panose="020B0004020202020204" pitchFamily="34" charset="0"/>
                        </a:rPr>
                        <a:t>Period </a:t>
                      </a:r>
                    </a:p>
                  </a:txBody>
                  <a:tcPr>
                    <a:solidFill>
                      <a:srgbClr val="28669F"/>
                    </a:solidFill>
                  </a:tcPr>
                </a:tc>
                <a:tc>
                  <a:txBody>
                    <a:bodyPr/>
                    <a:lstStyle/>
                    <a:p>
                      <a:r>
                        <a:rPr lang="en-ZW" sz="1300" dirty="0">
                          <a:latin typeface="Aptos" panose="020B0004020202020204" pitchFamily="34" charset="0"/>
                        </a:rPr>
                        <a:t>Customer Satisfaction Index</a:t>
                      </a:r>
                    </a:p>
                  </a:txBody>
                  <a:tcPr>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Quick and efficient registration processes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Effective communication</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Delivers on promises</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Quick turnaround time when issuing premises licenses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Timely reports after inspections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Clear Guidelines</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Timely resolution of regulatory problems</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Fair evaluations of registration applications</a:t>
                      </a:r>
                    </a:p>
                  </a:txBody>
                  <a:tcPr marL="7620" marR="7620" marT="7620" marB="0">
                    <a:solidFill>
                      <a:srgbClr val="28669F"/>
                    </a:solidFill>
                  </a:tcPr>
                </a:tc>
                <a:extLst>
                  <a:ext uri="{0D108BD9-81ED-4DB2-BD59-A6C34878D82A}">
                    <a16:rowId xmlns:a16="http://schemas.microsoft.com/office/drawing/2014/main" val="3597878996"/>
                  </a:ext>
                </a:extLst>
              </a:tr>
              <a:tr h="581367">
                <a:tc>
                  <a:txBody>
                    <a:bodyPr/>
                    <a:lstStyle/>
                    <a:p>
                      <a:pPr algn="l"/>
                      <a:r>
                        <a:rPr lang="en-ZW" sz="1300" b="1" dirty="0">
                          <a:solidFill>
                            <a:schemeClr val="bg1"/>
                          </a:solidFill>
                          <a:latin typeface="Aptos" panose="020B0004020202020204" pitchFamily="34" charset="0"/>
                        </a:rPr>
                        <a:t>2024</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83%</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5.29</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6.29</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6.57</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4.40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5.50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7.00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6.00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4.67</a:t>
                      </a:r>
                    </a:p>
                  </a:txBody>
                  <a:tcPr anchor="ctr">
                    <a:solidFill>
                      <a:srgbClr val="28669F"/>
                    </a:solidFill>
                  </a:tcPr>
                </a:tc>
                <a:extLst>
                  <a:ext uri="{0D108BD9-81ED-4DB2-BD59-A6C34878D82A}">
                    <a16:rowId xmlns:a16="http://schemas.microsoft.com/office/drawing/2014/main" val="179679015"/>
                  </a:ext>
                </a:extLst>
              </a:tr>
              <a:tr h="581367">
                <a:tc>
                  <a:txBody>
                    <a:bodyPr/>
                    <a:lstStyle/>
                    <a:p>
                      <a:pPr algn="l"/>
                      <a:r>
                        <a:rPr lang="en-ZW" sz="1300" b="1" dirty="0">
                          <a:solidFill>
                            <a:schemeClr val="bg1"/>
                          </a:solidFill>
                          <a:latin typeface="Aptos" panose="020B0004020202020204" pitchFamily="34" charset="0"/>
                        </a:rPr>
                        <a:t>2023</a:t>
                      </a:r>
                    </a:p>
                  </a:txBody>
                  <a:tcPr anchor="ctr">
                    <a:solidFill>
                      <a:srgbClr val="28669F"/>
                    </a:solidFill>
                  </a:tcPr>
                </a:tc>
                <a:tc>
                  <a:txBody>
                    <a:bodyPr/>
                    <a:lstStyle/>
                    <a:p>
                      <a:pPr algn="ctr"/>
                      <a:r>
                        <a:rPr lang="en-ZW" sz="1300" dirty="0">
                          <a:solidFill>
                            <a:schemeClr val="bg1"/>
                          </a:solidFill>
                          <a:latin typeface="Aptos" panose="020B0004020202020204" pitchFamily="34" charset="0"/>
                        </a:rPr>
                        <a:t>75%</a:t>
                      </a:r>
                    </a:p>
                  </a:txBody>
                  <a:tcPr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4.25</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4.70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6.00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5.20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5.50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6.25</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4.00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5.50</a:t>
                      </a:r>
                    </a:p>
                  </a:txBody>
                  <a:tcPr marL="7620" marR="7620" marT="7620" marB="0" anchor="ctr">
                    <a:solidFill>
                      <a:srgbClr val="28669F"/>
                    </a:solidFill>
                  </a:tcPr>
                </a:tc>
                <a:extLst>
                  <a:ext uri="{0D108BD9-81ED-4DB2-BD59-A6C34878D82A}">
                    <a16:rowId xmlns:a16="http://schemas.microsoft.com/office/drawing/2014/main" val="2929596575"/>
                  </a:ext>
                </a:extLst>
              </a:tr>
            </a:tbl>
          </a:graphicData>
        </a:graphic>
      </p:graphicFrame>
      <p:sp>
        <p:nvSpPr>
          <p:cNvPr id="9" name="TextBox 8">
            <a:extLst>
              <a:ext uri="{FF2B5EF4-FFF2-40B4-BE49-F238E27FC236}">
                <a16:creationId xmlns:a16="http://schemas.microsoft.com/office/drawing/2014/main" id="{7ADC594C-6BDF-4F6A-B0CC-6681B44B6284}"/>
              </a:ext>
            </a:extLst>
          </p:cNvPr>
          <p:cNvSpPr txBox="1"/>
          <p:nvPr/>
        </p:nvSpPr>
        <p:spPr>
          <a:xfrm>
            <a:off x="83820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.8.2: Performance on service expectations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F24994B0-C446-6D21-DE1C-43969ECB2E79}"/>
              </a:ext>
            </a:extLst>
          </p:cNvPr>
          <p:cNvSpPr txBox="1"/>
          <p:nvPr/>
        </p:nvSpPr>
        <p:spPr>
          <a:xfrm>
            <a:off x="0" y="720508"/>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 To what extent are you satisfied with each of the following attributes pertaining to MCAZ services on a scale ranging from – Extremely Dissatisfied [1], Dissatisfied [2], Dissatisfied to some extent [3], Indifferent [4], Satisfied to some extent [5], Satisfied [6], Very Satisfied [7]?</a:t>
            </a:r>
          </a:p>
        </p:txBody>
      </p:sp>
      <p:sp>
        <p:nvSpPr>
          <p:cNvPr id="2" name="TextBox 1">
            <a:extLst>
              <a:ext uri="{FF2B5EF4-FFF2-40B4-BE49-F238E27FC236}">
                <a16:creationId xmlns:a16="http://schemas.microsoft.com/office/drawing/2014/main" id="{2DE144A1-53F7-026A-537E-3D617F7AFBBB}"/>
              </a:ext>
            </a:extLst>
          </p:cNvPr>
          <p:cNvSpPr txBox="1"/>
          <p:nvPr/>
        </p:nvSpPr>
        <p:spPr>
          <a:xfrm>
            <a:off x="0" y="3957559"/>
            <a:ext cx="12041262" cy="1554272"/>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Manufacturers rated MCAZ better in 2024 on most customer service attributes than in 2023.</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Customer Satisfaction Index improved significantly from 75% to 83% which is among the best across all stakeholder categories.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Manufacturers were more excited with provision of clear guidelines and the regulators' ability  to deliver on promises however, a few others registered displeasure about delayed issuance of premises licenses.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A huge improvement was seen on timely resolution of regulatory problems. </a:t>
            </a:r>
          </a:p>
        </p:txBody>
      </p:sp>
    </p:spTree>
    <p:extLst>
      <p:ext uri="{BB962C8B-B14F-4D97-AF65-F5344CB8AC3E}">
        <p14:creationId xmlns:p14="http://schemas.microsoft.com/office/powerpoint/2010/main" val="28410414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D71A802F-7A87-FEC3-D5F9-1FE45D0D6AB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2BB35B64-8425-B82E-DE69-62FF6FE8E20C}"/>
              </a:ext>
            </a:extLst>
          </p:cNvPr>
          <p:cNvSpPr txBox="1"/>
          <p:nvPr/>
        </p:nvSpPr>
        <p:spPr>
          <a:xfrm>
            <a:off x="817880" y="0"/>
            <a:ext cx="11374120" cy="538609"/>
          </a:xfrm>
          <a:prstGeom prst="rect">
            <a:avLst/>
          </a:prstGeom>
          <a:solidFill>
            <a:srgbClr val="E0E8F5"/>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900" b="1" dirty="0">
                <a:solidFill>
                  <a:srgbClr val="44546A">
                    <a:lumMod val="75000"/>
                  </a:srgbClr>
                </a:solidFill>
                <a:latin typeface="Aptos" panose="020B0004020202020204" pitchFamily="34" charset="0"/>
              </a:rPr>
              <a:t>4</a:t>
            </a:r>
            <a:r>
              <a:rPr kumimoji="0" lang="en-US" sz="29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.8.3: </a:t>
            </a:r>
            <a:r>
              <a:rPr lang="en-US" sz="2900" b="1" dirty="0">
                <a:solidFill>
                  <a:srgbClr val="44546A">
                    <a:lumMod val="75000"/>
                  </a:srgbClr>
                </a:solidFill>
                <a:latin typeface="Aptos" panose="020B0004020202020204" pitchFamily="34" charset="0"/>
              </a:rPr>
              <a:t>Manufacturers satisfied with customer handling procedures</a:t>
            </a:r>
            <a:endParaRPr kumimoji="0" lang="en-ZW" sz="29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D14BD088-6843-8EA9-E30D-E37C46F919B5}"/>
              </a:ext>
            </a:extLst>
          </p:cNvPr>
          <p:cNvSpPr txBox="1"/>
          <p:nvPr/>
        </p:nvSpPr>
        <p:spPr>
          <a:xfrm>
            <a:off x="0" y="1006028"/>
            <a:ext cx="4765040"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Did you lodge any query/complaint with MCAZ in the last 6 months?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1" dirty="0">
                <a:solidFill>
                  <a:prstClr val="black"/>
                </a:solidFill>
                <a:latin typeface="Calibri" panose="020F0502020204030204"/>
              </a:rPr>
              <a:t>Qn: Was the query/complaint resolved to your satisfaction?</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DE07AF40-D355-FEB5-1F6E-8216ACF14C2D}"/>
              </a:ext>
            </a:extLst>
          </p:cNvPr>
          <p:cNvSpPr txBox="1"/>
          <p:nvPr/>
        </p:nvSpPr>
        <p:spPr>
          <a:xfrm>
            <a:off x="0" y="4038939"/>
            <a:ext cx="9601201" cy="1000274"/>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Manufacturers lodged fewer queries in 2024 compared to the same period in 2023. </a:t>
            </a: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complaints resolution rate improved; all queries lodged where successfully resolved.</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Few registered customer complaints were of service nature.</a:t>
            </a:r>
          </a:p>
        </p:txBody>
      </p:sp>
      <p:graphicFrame>
        <p:nvGraphicFramePr>
          <p:cNvPr id="6" name="Table 5">
            <a:extLst>
              <a:ext uri="{FF2B5EF4-FFF2-40B4-BE49-F238E27FC236}">
                <a16:creationId xmlns:a16="http://schemas.microsoft.com/office/drawing/2014/main" id="{CA8862F5-F9C1-8400-68BB-1CA5C30B3D72}"/>
              </a:ext>
            </a:extLst>
          </p:cNvPr>
          <p:cNvGraphicFramePr>
            <a:graphicFrameLocks noGrp="1"/>
          </p:cNvGraphicFramePr>
          <p:nvPr>
            <p:extLst>
              <p:ext uri="{D42A27DB-BD31-4B8C-83A1-F6EECF244321}">
                <p14:modId xmlns:p14="http://schemas.microsoft.com/office/powerpoint/2010/main" val="1182000120"/>
              </p:ext>
            </p:extLst>
          </p:nvPr>
        </p:nvGraphicFramePr>
        <p:xfrm>
          <a:off x="101600" y="1533286"/>
          <a:ext cx="9499601" cy="2185275"/>
        </p:xfrm>
        <a:graphic>
          <a:graphicData uri="http://schemas.openxmlformats.org/drawingml/2006/table">
            <a:tbl>
              <a:tblPr firstRow="1" bandRow="1">
                <a:tableStyleId>{5940675A-B579-460E-94D1-54222C63F5DA}</a:tableStyleId>
              </a:tblPr>
              <a:tblGrid>
                <a:gridCol w="2546662">
                  <a:extLst>
                    <a:ext uri="{9D8B030D-6E8A-4147-A177-3AD203B41FA5}">
                      <a16:colId xmlns:a16="http://schemas.microsoft.com/office/drawing/2014/main" val="2045885161"/>
                    </a:ext>
                  </a:extLst>
                </a:gridCol>
                <a:gridCol w="3884552">
                  <a:extLst>
                    <a:ext uri="{9D8B030D-6E8A-4147-A177-3AD203B41FA5}">
                      <a16:colId xmlns:a16="http://schemas.microsoft.com/office/drawing/2014/main" val="3431045531"/>
                    </a:ext>
                  </a:extLst>
                </a:gridCol>
                <a:gridCol w="1549690">
                  <a:extLst>
                    <a:ext uri="{9D8B030D-6E8A-4147-A177-3AD203B41FA5}">
                      <a16:colId xmlns:a16="http://schemas.microsoft.com/office/drawing/2014/main" val="701748822"/>
                    </a:ext>
                  </a:extLst>
                </a:gridCol>
                <a:gridCol w="1518697">
                  <a:extLst>
                    <a:ext uri="{9D8B030D-6E8A-4147-A177-3AD203B41FA5}">
                      <a16:colId xmlns:a16="http://schemas.microsoft.com/office/drawing/2014/main" val="1015951330"/>
                    </a:ext>
                  </a:extLst>
                </a:gridCol>
              </a:tblGrid>
              <a:tr h="777639">
                <a:tc rowSpan="3">
                  <a:txBody>
                    <a:bodyPr/>
                    <a:lstStyle/>
                    <a:p>
                      <a:pPr algn="l"/>
                      <a:r>
                        <a:rPr lang="en-US" sz="1300" b="1" dirty="0">
                          <a:solidFill>
                            <a:schemeClr val="bg1"/>
                          </a:solidFill>
                          <a:latin typeface="Aptos" panose="020B0004020202020204" pitchFamily="34" charset="0"/>
                          <a:cs typeface="Arial" panose="020B0604020202020204" pitchFamily="34" charset="0"/>
                        </a:rPr>
                        <a:t>Complaints Resolution Ratio</a:t>
                      </a:r>
                    </a:p>
                  </a:txBody>
                  <a:tcPr marL="77418" marR="77418" marT="38709" marB="38709" anchor="ctr">
                    <a:solidFill>
                      <a:srgbClr val="28669F"/>
                    </a:solidFill>
                  </a:tcPr>
                </a:tc>
                <a:tc>
                  <a:txBody>
                    <a:bodyPr/>
                    <a:lstStyle/>
                    <a:p>
                      <a:pPr algn="l"/>
                      <a:r>
                        <a:rPr lang="en-US" sz="1300" b="1" dirty="0">
                          <a:solidFill>
                            <a:schemeClr val="bg1"/>
                          </a:solidFill>
                          <a:latin typeface="Aptos" panose="020B0004020202020204" pitchFamily="34" charset="0"/>
                          <a:cs typeface="Arial" panose="020B0604020202020204" pitchFamily="34" charset="0"/>
                        </a:rPr>
                        <a:t>Manufacturers</a:t>
                      </a:r>
                    </a:p>
                  </a:txBody>
                  <a:tcPr marL="77418" marR="77418" marT="38709" marB="38709" anchor="ctr">
                    <a:solidFill>
                      <a:srgbClr val="28669F"/>
                    </a:solidFill>
                  </a:tcPr>
                </a:tc>
                <a:tc>
                  <a:txBody>
                    <a:bodyPr/>
                    <a:lstStyle/>
                    <a:p>
                      <a:pPr algn="ctr"/>
                      <a:r>
                        <a:rPr lang="en-ZW" sz="1300" b="0" dirty="0">
                          <a:solidFill>
                            <a:schemeClr val="bg1"/>
                          </a:solidFill>
                          <a:latin typeface="Aptos" panose="020B0004020202020204" pitchFamily="34" charset="0"/>
                        </a:rPr>
                        <a:t>2023</a:t>
                      </a:r>
                    </a:p>
                  </a:txBody>
                  <a:tcPr marL="77418" marR="77418" marT="38709" marB="38709" anchor="ctr">
                    <a:solidFill>
                      <a:srgbClr val="28669F"/>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28669F"/>
                    </a:solidFill>
                  </a:tcPr>
                </a:tc>
                <a:extLst>
                  <a:ext uri="{0D108BD9-81ED-4DB2-BD59-A6C34878D82A}">
                    <a16:rowId xmlns:a16="http://schemas.microsoft.com/office/drawing/2014/main" val="4244009418"/>
                  </a:ext>
                </a:extLst>
              </a:tr>
              <a:tr h="520160">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Complaints lodged</a:t>
                      </a: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27%</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7%</a:t>
                      </a:r>
                    </a:p>
                  </a:txBody>
                  <a:tcPr marL="77418" marR="77418" marT="38709" marB="38709" anchor="ctr">
                    <a:solidFill>
                      <a:schemeClr val="bg1"/>
                    </a:solidFill>
                  </a:tcPr>
                </a:tc>
                <a:extLst>
                  <a:ext uri="{0D108BD9-81ED-4DB2-BD59-A6C34878D82A}">
                    <a16:rowId xmlns:a16="http://schemas.microsoft.com/office/drawing/2014/main" val="3328424696"/>
                  </a:ext>
                </a:extLst>
              </a:tr>
              <a:tr h="887476">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Query resolution</a:t>
                      </a: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80%</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100%</a:t>
                      </a:r>
                    </a:p>
                  </a:txBody>
                  <a:tcPr marL="77418" marR="77418" marT="38709" marB="38709" anchor="ctr">
                    <a:solidFill>
                      <a:schemeClr val="bg1"/>
                    </a:solidFill>
                  </a:tcPr>
                </a:tc>
                <a:extLst>
                  <a:ext uri="{0D108BD9-81ED-4DB2-BD59-A6C34878D82A}">
                    <a16:rowId xmlns:a16="http://schemas.microsoft.com/office/drawing/2014/main" val="3539031878"/>
                  </a:ext>
                </a:extLst>
              </a:tr>
            </a:tbl>
          </a:graphicData>
        </a:graphic>
      </p:graphicFrame>
    </p:spTree>
    <p:extLst>
      <p:ext uri="{BB962C8B-B14F-4D97-AF65-F5344CB8AC3E}">
        <p14:creationId xmlns:p14="http://schemas.microsoft.com/office/powerpoint/2010/main" val="29633382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58FB4-4956-F6E9-5400-7F17E35220D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4F581C0-5440-30CA-B113-8AC4E323D7D5}"/>
              </a:ext>
            </a:extLst>
          </p:cNvPr>
          <p:cNvSpPr txBox="1"/>
          <p:nvPr/>
        </p:nvSpPr>
        <p:spPr>
          <a:xfrm>
            <a:off x="838200" y="0"/>
            <a:ext cx="8349668" cy="5309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30" b="1" dirty="0">
                <a:solidFill>
                  <a:srgbClr val="44546A">
                    <a:lumMod val="75000"/>
                  </a:srgbClr>
                </a:solidFill>
                <a:latin typeface="Aptos" panose="020B0004020202020204" pitchFamily="34" charset="0"/>
              </a:rPr>
              <a:t>4</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.8.4: </a:t>
            </a:r>
            <a:r>
              <a:rPr lang="en-US" sz="2830" b="1" dirty="0">
                <a:solidFill>
                  <a:srgbClr val="44546A">
                    <a:lumMod val="75000"/>
                  </a:srgbClr>
                </a:solidFill>
                <a:latin typeface="Aptos" panose="020B0004020202020204" pitchFamily="34" charset="0"/>
              </a:rPr>
              <a:t>Net Promoter Score | Customer Effort Score </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r>
              <a:rPr lang="en-US" sz="2830" b="1" dirty="0">
                <a:solidFill>
                  <a:srgbClr val="44546A">
                    <a:lumMod val="75000"/>
                  </a:srgbClr>
                </a:solidFill>
                <a:latin typeface="Aptos" panose="020B0004020202020204" pitchFamily="34" charset="0"/>
              </a:rPr>
              <a:t> </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201E8D90-128A-0D40-B089-CBBF41A9DAE9}"/>
              </a:ext>
            </a:extLst>
          </p:cNvPr>
          <p:cNvSpPr txBox="1"/>
          <p:nvPr/>
        </p:nvSpPr>
        <p:spPr>
          <a:xfrm>
            <a:off x="0" y="4644869"/>
            <a:ext cx="6543040" cy="2092881"/>
          </a:xfrm>
          <a:prstGeom prst="rect">
            <a:avLst/>
          </a:prstGeom>
          <a:solidFill>
            <a:srgbClr val="FEFEFF"/>
          </a:solid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Manufacturers would be happy to recommend MCAZ  to its business peers because of clear guidelines that comes from the regulator</a:t>
            </a:r>
            <a:r>
              <a:rPr lang="en-US" sz="1300" dirty="0">
                <a:solidFill>
                  <a:prstClr val="black"/>
                </a:solidFill>
                <a:latin typeface="Aptos" panose="020B0004020202020204" pitchFamily="34" charset="0"/>
                <a:cs typeface="Arial" panose="020B0604020202020204" pitchFamily="34" charset="0"/>
              </a:rPr>
              <a:t> as well as its ability to deliver on promises.</a:t>
            </a:r>
            <a:endPar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has </a:t>
            </a:r>
            <a:r>
              <a:rPr lang="en-US" sz="1300" dirty="0">
                <a:solidFill>
                  <a:prstClr val="black"/>
                </a:solidFill>
                <a:latin typeface="Aptos" panose="020B0004020202020204" pitchFamily="34" charset="0"/>
                <a:cs typeface="Arial" panose="020B0604020202020204" pitchFamily="34" charset="0"/>
              </a:rPr>
              <a:t>positive Net</a:t>
            </a: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Promoter Score (36) although it is a drop from 59 attained in 2023. Other previous brand promoters are no longer sure about their position because of delays on issuance of  premises licenses and perceived failure to do fair evaluations of registration applications.</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About 20% of previous brand promoters switched to become passives following delays to get their premises licenses. </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Easy accessibility of services dropped from 90% to 79% although it remains excellent.</a:t>
            </a:r>
          </a:p>
        </p:txBody>
      </p:sp>
      <p:graphicFrame>
        <p:nvGraphicFramePr>
          <p:cNvPr id="5" name="Chart 4">
            <a:extLst>
              <a:ext uri="{FF2B5EF4-FFF2-40B4-BE49-F238E27FC236}">
                <a16:creationId xmlns:a16="http://schemas.microsoft.com/office/drawing/2014/main" id="{02902A93-C326-3F24-4E4D-76396EBB4669}"/>
              </a:ext>
            </a:extLst>
          </p:cNvPr>
          <p:cNvGraphicFramePr>
            <a:graphicFrameLocks/>
          </p:cNvGraphicFramePr>
          <p:nvPr>
            <p:extLst>
              <p:ext uri="{D42A27DB-BD31-4B8C-83A1-F6EECF244321}">
                <p14:modId xmlns:p14="http://schemas.microsoft.com/office/powerpoint/2010/main" val="1072738440"/>
              </p:ext>
            </p:extLst>
          </p:nvPr>
        </p:nvGraphicFramePr>
        <p:xfrm>
          <a:off x="71119" y="2654725"/>
          <a:ext cx="11156612" cy="18721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a:extLst>
              <a:ext uri="{FF2B5EF4-FFF2-40B4-BE49-F238E27FC236}">
                <a16:creationId xmlns:a16="http://schemas.microsoft.com/office/drawing/2014/main" id="{E5D4F014-1C71-A1F4-B50E-10CD0FE1DF0B}"/>
              </a:ext>
            </a:extLst>
          </p:cNvPr>
          <p:cNvGraphicFramePr>
            <a:graphicFrameLocks noGrp="1"/>
          </p:cNvGraphicFramePr>
          <p:nvPr>
            <p:extLst>
              <p:ext uri="{D42A27DB-BD31-4B8C-83A1-F6EECF244321}">
                <p14:modId xmlns:p14="http://schemas.microsoft.com/office/powerpoint/2010/main" val="3009532962"/>
              </p:ext>
            </p:extLst>
          </p:nvPr>
        </p:nvGraphicFramePr>
        <p:xfrm>
          <a:off x="349102" y="1830516"/>
          <a:ext cx="10868473" cy="414844"/>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988043">
                  <a:extLst>
                    <a:ext uri="{9D8B030D-6E8A-4147-A177-3AD203B41FA5}">
                      <a16:colId xmlns:a16="http://schemas.microsoft.com/office/drawing/2014/main" val="2959958400"/>
                    </a:ext>
                  </a:extLst>
                </a:gridCol>
                <a:gridCol w="988043">
                  <a:extLst>
                    <a:ext uri="{9D8B030D-6E8A-4147-A177-3AD203B41FA5}">
                      <a16:colId xmlns:a16="http://schemas.microsoft.com/office/drawing/2014/main" val="20000"/>
                    </a:ext>
                  </a:extLst>
                </a:gridCol>
                <a:gridCol w="988043">
                  <a:extLst>
                    <a:ext uri="{9D8B030D-6E8A-4147-A177-3AD203B41FA5}">
                      <a16:colId xmlns:a16="http://schemas.microsoft.com/office/drawing/2014/main" val="20001"/>
                    </a:ext>
                  </a:extLst>
                </a:gridCol>
                <a:gridCol w="988043">
                  <a:extLst>
                    <a:ext uri="{9D8B030D-6E8A-4147-A177-3AD203B41FA5}">
                      <a16:colId xmlns:a16="http://schemas.microsoft.com/office/drawing/2014/main" val="20002"/>
                    </a:ext>
                  </a:extLst>
                </a:gridCol>
                <a:gridCol w="988043">
                  <a:extLst>
                    <a:ext uri="{9D8B030D-6E8A-4147-A177-3AD203B41FA5}">
                      <a16:colId xmlns:a16="http://schemas.microsoft.com/office/drawing/2014/main" val="20003"/>
                    </a:ext>
                  </a:extLst>
                </a:gridCol>
                <a:gridCol w="988043">
                  <a:extLst>
                    <a:ext uri="{9D8B030D-6E8A-4147-A177-3AD203B41FA5}">
                      <a16:colId xmlns:a16="http://schemas.microsoft.com/office/drawing/2014/main" val="20004"/>
                    </a:ext>
                  </a:extLst>
                </a:gridCol>
                <a:gridCol w="988043">
                  <a:extLst>
                    <a:ext uri="{9D8B030D-6E8A-4147-A177-3AD203B41FA5}">
                      <a16:colId xmlns:a16="http://schemas.microsoft.com/office/drawing/2014/main" val="20005"/>
                    </a:ext>
                  </a:extLst>
                </a:gridCol>
                <a:gridCol w="988043">
                  <a:extLst>
                    <a:ext uri="{9D8B030D-6E8A-4147-A177-3AD203B41FA5}">
                      <a16:colId xmlns:a16="http://schemas.microsoft.com/office/drawing/2014/main" val="20006"/>
                    </a:ext>
                  </a:extLst>
                </a:gridCol>
                <a:gridCol w="988043">
                  <a:extLst>
                    <a:ext uri="{9D8B030D-6E8A-4147-A177-3AD203B41FA5}">
                      <a16:colId xmlns:a16="http://schemas.microsoft.com/office/drawing/2014/main" val="20007"/>
                    </a:ext>
                  </a:extLst>
                </a:gridCol>
                <a:gridCol w="988043">
                  <a:extLst>
                    <a:ext uri="{9D8B030D-6E8A-4147-A177-3AD203B41FA5}">
                      <a16:colId xmlns:a16="http://schemas.microsoft.com/office/drawing/2014/main" val="20008"/>
                    </a:ext>
                  </a:extLst>
                </a:gridCol>
                <a:gridCol w="988043">
                  <a:extLst>
                    <a:ext uri="{9D8B030D-6E8A-4147-A177-3AD203B41FA5}">
                      <a16:colId xmlns:a16="http://schemas.microsoft.com/office/drawing/2014/main" val="20009"/>
                    </a:ext>
                  </a:extLst>
                </a:gridCol>
              </a:tblGrid>
              <a:tr h="414844">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0</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2</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3</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4</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5</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6</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7</a:t>
                      </a:r>
                    </a:p>
                  </a:txBody>
                  <a:tcPr marL="50737" marR="50737" marT="25400" marB="25400" anchor="ctr">
                    <a:solidFill>
                      <a:srgbClr val="FFC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8</a:t>
                      </a:r>
                    </a:p>
                  </a:txBody>
                  <a:tcPr marL="50737" marR="50737" marT="25400" marB="25400" anchor="ctr">
                    <a:solidFill>
                      <a:srgbClr val="FFC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9</a:t>
                      </a:r>
                    </a:p>
                  </a:txBody>
                  <a:tcPr marL="50737" marR="50737" marT="25400" marB="25400" anchor="ctr">
                    <a:solidFill>
                      <a:srgbClr val="00B05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10</a:t>
                      </a:r>
                    </a:p>
                  </a:txBody>
                  <a:tcPr marL="50737" marR="50737" marT="25400" marB="25400" anchor="ctr">
                    <a:solidFill>
                      <a:srgbClr val="00B050"/>
                    </a:solidFill>
                  </a:tcPr>
                </a:tc>
                <a:extLst>
                  <a:ext uri="{0D108BD9-81ED-4DB2-BD59-A6C34878D82A}">
                    <a16:rowId xmlns:a16="http://schemas.microsoft.com/office/drawing/2014/main" val="10000"/>
                  </a:ext>
                </a:extLst>
              </a:tr>
            </a:tbl>
          </a:graphicData>
        </a:graphic>
      </p:graphicFrame>
      <p:sp>
        <p:nvSpPr>
          <p:cNvPr id="7" name="TextBox 6">
            <a:extLst>
              <a:ext uri="{FF2B5EF4-FFF2-40B4-BE49-F238E27FC236}">
                <a16:creationId xmlns:a16="http://schemas.microsoft.com/office/drawing/2014/main" id="{F75E3EE9-E24E-50B7-3723-1A03FDF47705}"/>
              </a:ext>
            </a:extLst>
          </p:cNvPr>
          <p:cNvSpPr txBox="1"/>
          <p:nvPr/>
        </p:nvSpPr>
        <p:spPr>
          <a:xfrm>
            <a:off x="239492" y="2308434"/>
            <a:ext cx="4379154" cy="228292"/>
          </a:xfrm>
          <a:prstGeom prst="rect">
            <a:avLst/>
          </a:prstGeom>
          <a:noFill/>
        </p:spPr>
        <p:txBody>
          <a:bodyPr wrap="square" lIns="58443" tIns="29222" rIns="58443" bIns="29222" rtlCol="0">
            <a:spAutoFit/>
          </a:bodyPr>
          <a:lstStyle/>
          <a:p>
            <a:pPr defTabSz="609630">
              <a:defRPr/>
            </a:pPr>
            <a:r>
              <a:rPr lang="en-GB" sz="1100" b="1" u="sng" dirty="0">
                <a:solidFill>
                  <a:prstClr val="black"/>
                </a:solidFill>
                <a:latin typeface="Aptos" panose="020B0004020202020204" pitchFamily="34" charset="0"/>
                <a:cs typeface="Calibri" panose="020F0502020204030204" pitchFamily="34" charset="0"/>
              </a:rPr>
              <a:t>FORMULA FOR NPS = PROMOTERS - DETRACTORS </a:t>
            </a:r>
          </a:p>
        </p:txBody>
      </p:sp>
      <p:sp>
        <p:nvSpPr>
          <p:cNvPr id="8" name="Right Brace 7">
            <a:extLst>
              <a:ext uri="{FF2B5EF4-FFF2-40B4-BE49-F238E27FC236}">
                <a16:creationId xmlns:a16="http://schemas.microsoft.com/office/drawing/2014/main" id="{AAA36FB1-8AF5-800F-8E94-9012E919FC31}"/>
              </a:ext>
            </a:extLst>
          </p:cNvPr>
          <p:cNvSpPr/>
          <p:nvPr/>
        </p:nvSpPr>
        <p:spPr>
          <a:xfrm rot="16200000">
            <a:off x="3566125" y="-1272651"/>
            <a:ext cx="341364" cy="5877654"/>
          </a:xfrm>
          <a:prstGeom prst="rightBrace">
            <a:avLst>
              <a:gd name="adj1" fmla="val 8333"/>
              <a:gd name="adj2" fmla="val 49829"/>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0" name="Right Brace 9">
            <a:extLst>
              <a:ext uri="{FF2B5EF4-FFF2-40B4-BE49-F238E27FC236}">
                <a16:creationId xmlns:a16="http://schemas.microsoft.com/office/drawing/2014/main" id="{AFFE0C29-778B-8BF0-03D1-0907A0CE6D15}"/>
              </a:ext>
            </a:extLst>
          </p:cNvPr>
          <p:cNvSpPr/>
          <p:nvPr/>
        </p:nvSpPr>
        <p:spPr>
          <a:xfrm rot="16200000">
            <a:off x="8359507" y="1011301"/>
            <a:ext cx="332696"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1" name="Right Brace 10">
            <a:extLst>
              <a:ext uri="{FF2B5EF4-FFF2-40B4-BE49-F238E27FC236}">
                <a16:creationId xmlns:a16="http://schemas.microsoft.com/office/drawing/2014/main" id="{2CB8570D-340A-870F-9BBE-235D72CF33C1}"/>
              </a:ext>
            </a:extLst>
          </p:cNvPr>
          <p:cNvSpPr/>
          <p:nvPr/>
        </p:nvSpPr>
        <p:spPr>
          <a:xfrm rot="16200000">
            <a:off x="10335483" y="1031125"/>
            <a:ext cx="341362"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2" name="TextBox 11">
            <a:extLst>
              <a:ext uri="{FF2B5EF4-FFF2-40B4-BE49-F238E27FC236}">
                <a16:creationId xmlns:a16="http://schemas.microsoft.com/office/drawing/2014/main" id="{E3622C82-5519-1752-7FA1-74FE1C1B5A9E}"/>
              </a:ext>
            </a:extLst>
          </p:cNvPr>
          <p:cNvSpPr txBox="1"/>
          <p:nvPr/>
        </p:nvSpPr>
        <p:spPr>
          <a:xfrm>
            <a:off x="3335248" y="1324953"/>
            <a:ext cx="985628"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DETRACTORS </a:t>
            </a:r>
          </a:p>
        </p:txBody>
      </p:sp>
      <p:sp>
        <p:nvSpPr>
          <p:cNvPr id="13" name="TextBox 12">
            <a:extLst>
              <a:ext uri="{FF2B5EF4-FFF2-40B4-BE49-F238E27FC236}">
                <a16:creationId xmlns:a16="http://schemas.microsoft.com/office/drawing/2014/main" id="{3576EDB1-CCF2-2F81-6A43-7A751A809EA5}"/>
              </a:ext>
            </a:extLst>
          </p:cNvPr>
          <p:cNvSpPr txBox="1"/>
          <p:nvPr/>
        </p:nvSpPr>
        <p:spPr>
          <a:xfrm>
            <a:off x="8169097" y="1316517"/>
            <a:ext cx="770586"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PASSIVES </a:t>
            </a:r>
          </a:p>
        </p:txBody>
      </p:sp>
      <p:sp>
        <p:nvSpPr>
          <p:cNvPr id="14" name="TextBox 13">
            <a:extLst>
              <a:ext uri="{FF2B5EF4-FFF2-40B4-BE49-F238E27FC236}">
                <a16:creationId xmlns:a16="http://schemas.microsoft.com/office/drawing/2014/main" id="{53E3C847-B80C-0B2E-334A-748319D3934B}"/>
              </a:ext>
            </a:extLst>
          </p:cNvPr>
          <p:cNvSpPr txBox="1"/>
          <p:nvPr/>
        </p:nvSpPr>
        <p:spPr>
          <a:xfrm>
            <a:off x="10076610" y="1324953"/>
            <a:ext cx="929762"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PROMOTERS </a:t>
            </a:r>
          </a:p>
        </p:txBody>
      </p:sp>
      <p:sp>
        <p:nvSpPr>
          <p:cNvPr id="15" name="Rectangle 14">
            <a:extLst>
              <a:ext uri="{FF2B5EF4-FFF2-40B4-BE49-F238E27FC236}">
                <a16:creationId xmlns:a16="http://schemas.microsoft.com/office/drawing/2014/main" id="{78637DDC-F0B2-2C02-A3A5-E261A35163E4}"/>
              </a:ext>
            </a:extLst>
          </p:cNvPr>
          <p:cNvSpPr/>
          <p:nvPr/>
        </p:nvSpPr>
        <p:spPr>
          <a:xfrm>
            <a:off x="11325573" y="2982621"/>
            <a:ext cx="592105" cy="340360"/>
          </a:xfrm>
          <a:prstGeom prst="rect">
            <a:avLst/>
          </a:prstGeom>
          <a:solidFill>
            <a:schemeClr val="accent2"/>
          </a:solidFill>
          <a:ln w="25400" cap="flat" cmpd="sng" algn="ctr">
            <a:noFill/>
            <a:prstDash val="solid"/>
          </a:ln>
          <a:effectLst/>
        </p:spPr>
        <p:txBody>
          <a:bodyPr rtlCol="0" anchor="ctr"/>
          <a:lstStyle/>
          <a:p>
            <a:pPr algn="ctr" defTabSz="609630">
              <a:defRPr/>
            </a:pPr>
            <a:r>
              <a:rPr lang="en-GB" sz="1200" b="1" kern="0" dirty="0">
                <a:solidFill>
                  <a:schemeClr val="bg1"/>
                </a:solidFill>
                <a:latin typeface="Aptos" panose="020B0004020202020204" pitchFamily="34" charset="0"/>
                <a:cs typeface="Arial" panose="020B0604020202020204" pitchFamily="34" charset="0"/>
              </a:rPr>
              <a:t>36</a:t>
            </a:r>
          </a:p>
        </p:txBody>
      </p:sp>
      <p:sp>
        <p:nvSpPr>
          <p:cNvPr id="3" name="Rectangle 2">
            <a:extLst>
              <a:ext uri="{FF2B5EF4-FFF2-40B4-BE49-F238E27FC236}">
                <a16:creationId xmlns:a16="http://schemas.microsoft.com/office/drawing/2014/main" id="{D1C8AA73-247E-2AA2-3C50-FAE046EC1F35}"/>
              </a:ext>
            </a:extLst>
          </p:cNvPr>
          <p:cNvSpPr/>
          <p:nvPr/>
        </p:nvSpPr>
        <p:spPr>
          <a:xfrm>
            <a:off x="11325573" y="3648540"/>
            <a:ext cx="592105" cy="340360"/>
          </a:xfrm>
          <a:prstGeom prst="rect">
            <a:avLst/>
          </a:prstGeom>
          <a:solidFill>
            <a:srgbClr val="28669F"/>
          </a:solidFill>
          <a:ln w="25400" cap="flat" cmpd="sng" algn="ctr">
            <a:noFill/>
            <a:prstDash val="solid"/>
          </a:ln>
          <a:effectLst/>
        </p:spPr>
        <p:txBody>
          <a:bodyPr rtlCol="0" anchor="ctr"/>
          <a:lstStyle/>
          <a:p>
            <a:pPr algn="ctr" defTabSz="609630">
              <a:defRPr/>
            </a:pPr>
            <a:r>
              <a:rPr lang="en-GB" sz="1200" kern="0" dirty="0">
                <a:solidFill>
                  <a:schemeClr val="bg1"/>
                </a:solidFill>
                <a:latin typeface="Aptos" panose="020B0004020202020204" pitchFamily="34" charset="0"/>
                <a:cs typeface="Arial" panose="020B0604020202020204" pitchFamily="34" charset="0"/>
              </a:rPr>
              <a:t>59</a:t>
            </a:r>
          </a:p>
        </p:txBody>
      </p:sp>
      <p:graphicFrame>
        <p:nvGraphicFramePr>
          <p:cNvPr id="16" name="Table 15">
            <a:extLst>
              <a:ext uri="{FF2B5EF4-FFF2-40B4-BE49-F238E27FC236}">
                <a16:creationId xmlns:a16="http://schemas.microsoft.com/office/drawing/2014/main" id="{86332348-26EE-97F2-D4BA-8CA867301532}"/>
              </a:ext>
            </a:extLst>
          </p:cNvPr>
          <p:cNvGraphicFramePr>
            <a:graphicFrameLocks noGrp="1"/>
          </p:cNvGraphicFramePr>
          <p:nvPr>
            <p:extLst>
              <p:ext uri="{D42A27DB-BD31-4B8C-83A1-F6EECF244321}">
                <p14:modId xmlns:p14="http://schemas.microsoft.com/office/powerpoint/2010/main" val="2371899764"/>
              </p:ext>
            </p:extLst>
          </p:nvPr>
        </p:nvGraphicFramePr>
        <p:xfrm>
          <a:off x="6698831" y="4869529"/>
          <a:ext cx="5218847" cy="982631"/>
        </p:xfrm>
        <a:graphic>
          <a:graphicData uri="http://schemas.openxmlformats.org/drawingml/2006/table">
            <a:tbl>
              <a:tblPr firstRow="1" bandRow="1">
                <a:tableStyleId>{5940675A-B579-460E-94D1-54222C63F5DA}</a:tableStyleId>
              </a:tblPr>
              <a:tblGrid>
                <a:gridCol w="2312690">
                  <a:extLst>
                    <a:ext uri="{9D8B030D-6E8A-4147-A177-3AD203B41FA5}">
                      <a16:colId xmlns:a16="http://schemas.microsoft.com/office/drawing/2014/main" val="2045885161"/>
                    </a:ext>
                  </a:extLst>
                </a:gridCol>
                <a:gridCol w="1461023">
                  <a:extLst>
                    <a:ext uri="{9D8B030D-6E8A-4147-A177-3AD203B41FA5}">
                      <a16:colId xmlns:a16="http://schemas.microsoft.com/office/drawing/2014/main" val="701748822"/>
                    </a:ext>
                  </a:extLst>
                </a:gridCol>
                <a:gridCol w="1445134">
                  <a:extLst>
                    <a:ext uri="{9D8B030D-6E8A-4147-A177-3AD203B41FA5}">
                      <a16:colId xmlns:a16="http://schemas.microsoft.com/office/drawing/2014/main" val="1015951330"/>
                    </a:ext>
                  </a:extLst>
                </a:gridCol>
              </a:tblGrid>
              <a:tr h="588792">
                <a:tc rowSpan="2">
                  <a:txBody>
                    <a:bodyPr/>
                    <a:lstStyle/>
                    <a:p>
                      <a:pPr algn="l"/>
                      <a:r>
                        <a:rPr lang="en-US" sz="1300" b="1" dirty="0">
                          <a:solidFill>
                            <a:schemeClr val="bg1"/>
                          </a:solidFill>
                          <a:latin typeface="Aptos" panose="020B0004020202020204" pitchFamily="34" charset="0"/>
                          <a:cs typeface="Arial" panose="020B0604020202020204" pitchFamily="34" charset="0"/>
                        </a:rPr>
                        <a:t>Ease of doing business </a:t>
                      </a:r>
                    </a:p>
                  </a:txBody>
                  <a:tcPr marL="77418" marR="77418" marT="38709" marB="38709" anchor="ctr">
                    <a:solidFill>
                      <a:srgbClr val="1F4E79"/>
                    </a:solidFill>
                  </a:tcPr>
                </a:tc>
                <a:tc>
                  <a:txBody>
                    <a:bodyPr/>
                    <a:lstStyle/>
                    <a:p>
                      <a:pPr algn="ctr"/>
                      <a:r>
                        <a:rPr lang="en-ZW" sz="1300" b="0" dirty="0">
                          <a:solidFill>
                            <a:schemeClr val="bg1"/>
                          </a:solidFill>
                          <a:latin typeface="Aptos" panose="020B0004020202020204" pitchFamily="34" charset="0"/>
                        </a:rPr>
                        <a:t>2023</a:t>
                      </a:r>
                    </a:p>
                  </a:txBody>
                  <a:tcPr marL="77418" marR="77418" marT="38709" marB="38709" anchor="ctr">
                    <a:solidFill>
                      <a:srgbClr val="1F4E79"/>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1F4E79"/>
                    </a:solidFill>
                  </a:tcPr>
                </a:tc>
                <a:extLst>
                  <a:ext uri="{0D108BD9-81ED-4DB2-BD59-A6C34878D82A}">
                    <a16:rowId xmlns:a16="http://schemas.microsoft.com/office/drawing/2014/main" val="4244009418"/>
                  </a:ext>
                </a:extLst>
              </a:tr>
              <a:tr h="393839">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90%</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79%</a:t>
                      </a:r>
                    </a:p>
                  </a:txBody>
                  <a:tcPr marL="77418" marR="77418" marT="38709" marB="38709" anchor="ctr">
                    <a:solidFill>
                      <a:schemeClr val="bg1"/>
                    </a:solidFill>
                  </a:tcPr>
                </a:tc>
                <a:extLst>
                  <a:ext uri="{0D108BD9-81ED-4DB2-BD59-A6C34878D82A}">
                    <a16:rowId xmlns:a16="http://schemas.microsoft.com/office/drawing/2014/main" val="3328424696"/>
                  </a:ext>
                </a:extLst>
              </a:tr>
            </a:tbl>
          </a:graphicData>
        </a:graphic>
      </p:graphicFrame>
      <p:sp>
        <p:nvSpPr>
          <p:cNvPr id="17" name="TextBox 16">
            <a:extLst>
              <a:ext uri="{FF2B5EF4-FFF2-40B4-BE49-F238E27FC236}">
                <a16:creationId xmlns:a16="http://schemas.microsoft.com/office/drawing/2014/main" id="{B8D98D75-00CE-846E-FAF3-252901A32571}"/>
              </a:ext>
            </a:extLst>
          </p:cNvPr>
          <p:cNvSpPr txBox="1"/>
          <p:nvPr/>
        </p:nvSpPr>
        <p:spPr>
          <a:xfrm>
            <a:off x="0" y="771816"/>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Using a 10-point scale where 0 means very unlikely and 10 means very likely, how likely are you to recommend MCAZ to your business peers?</a:t>
            </a:r>
            <a:br>
              <a:rPr lang="en-US" sz="1050" b="1" i="1" dirty="0">
                <a:solidFill>
                  <a:prstClr val="black"/>
                </a:solidFill>
                <a:latin typeface="Calibri" panose="020F0502020204030204"/>
              </a:rPr>
            </a:br>
            <a:r>
              <a:rPr lang="en-US" sz="1050" b="1" i="1" dirty="0">
                <a:solidFill>
                  <a:prstClr val="black"/>
                </a:solidFill>
                <a:latin typeface="Calibri" panose="020F0502020204030204"/>
              </a:rPr>
              <a:t>Qn: On a 5-point scale where 1 means very difficult and 5 means very easy, how easy is it doing business with MCAZ?</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3424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7AC44198-B5F3-93E8-A81C-A84D74D3545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4A2C323-443C-E163-2EB8-B7BF8FB664A8}"/>
              </a:ext>
            </a:extLst>
          </p:cNvPr>
          <p:cNvSpPr txBox="1"/>
          <p:nvPr/>
        </p:nvSpPr>
        <p:spPr>
          <a:xfrm>
            <a:off x="83820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.8.5: Conclusions &amp; Indicated Action</a:t>
            </a:r>
            <a:r>
              <a:rPr lang="en-US" sz="3200" b="1" dirty="0">
                <a:solidFill>
                  <a:srgbClr val="44546A">
                    <a:lumMod val="75000"/>
                  </a:srgbClr>
                </a:solidFill>
                <a:latin typeface="Aptos" panose="020B0004020202020204" pitchFamily="34" charset="0"/>
              </a:rPr>
              <a:t> </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909EE576-4022-FED8-7065-9B1802EC41F2}"/>
              </a:ext>
            </a:extLst>
          </p:cNvPr>
          <p:cNvSpPr txBox="1"/>
          <p:nvPr/>
        </p:nvSpPr>
        <p:spPr>
          <a:xfrm>
            <a:off x="0" y="856357"/>
            <a:ext cx="12192000" cy="5893921"/>
          </a:xfrm>
          <a:prstGeom prst="rect">
            <a:avLst/>
          </a:prstGeom>
          <a:solidFill>
            <a:srgbClr val="EAEFF8"/>
          </a:solidFill>
        </p:spPr>
        <p:txBody>
          <a:bodyPr wrap="square" rtlCol="0">
            <a:spAutoFit/>
          </a:bodyPr>
          <a:lstStyle/>
          <a:p>
            <a:pPr marR="0" lvl="0" algn="just" defTabSz="914400" rtl="0" eaLnBrk="1" fontAlgn="auto" latinLnBrk="0" hangingPunct="1">
              <a:lnSpc>
                <a:spcPct val="100000"/>
              </a:lnSpc>
              <a:spcBef>
                <a:spcPts val="0"/>
              </a:spcBef>
              <a:spcAft>
                <a:spcPts val="1200"/>
              </a:spcAft>
              <a:buClrTx/>
              <a:buSzPct val="88000"/>
              <a:tabLst/>
              <a:defRPr/>
            </a:pPr>
            <a:r>
              <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Conclusions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a:t>
            </a: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he sample for manufacturers was drawn from Harare and Bulawayo metropolitan provinces, the country’s major economic hubs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More than 50% of manufacturers engaged for the survey have been using MCAZ services for more than 10 years.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Manufacturers consider quick &amp; efficient registration processes, effective communication and delivering on promises as the most important customer service expectations.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Manufacturers rated MCAZ better in 2024 on most customer service attributes than in 2023. The customer satisfaction index improved significantly from 75% to 83% which is among the best across all stakeholder categories.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Manufacturers were more excited with provision of clear guidelines and the regulators' ability  to deliver on promises however, a few others registered displeasure about delayed issuance of premises licenses.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Manufacturers lodged fewer queries in 2024 compared to the same period in 2023. Despite a decline in number of queries received by MCAZ, efforts towards improving the complaints resolution ratio further went down.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Manufacturers would be happy to recommend MCAZ  to its business peers because of clear guidelines that comes from the regulator as well as its ability to deliver on promises.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has positive Net Promoter Score (36) although it is a drop from 59 attained in 2023.</a:t>
            </a:r>
          </a:p>
          <a:p>
            <a:pPr marR="0" lvl="0" algn="just" defTabSz="914400" rtl="0" eaLnBrk="1" fontAlgn="auto" latinLnBrk="0" hangingPunct="1">
              <a:lnSpc>
                <a:spcPct val="100000"/>
              </a:lnSpc>
              <a:spcBef>
                <a:spcPts val="0"/>
              </a:spcBef>
              <a:spcAft>
                <a:spcPts val="1200"/>
              </a:spcAft>
              <a:buClrTx/>
              <a:buSzPct val="88000"/>
              <a:tabLst/>
              <a:defRPr/>
            </a:pPr>
            <a:endParaRPr lang="en-US" sz="1300" i="1" dirty="0">
              <a:solidFill>
                <a:prstClr val="black"/>
              </a:solidFill>
              <a:latin typeface="Aptos" panose="020B0004020202020204" pitchFamily="34" charset="0"/>
              <a:cs typeface="Arial" panose="020B0604020202020204" pitchFamily="34" charset="0"/>
            </a:endParaRPr>
          </a:p>
          <a:p>
            <a:pPr marR="0" lvl="0" algn="just" defTabSz="914400" rtl="0" eaLnBrk="1" fontAlgn="auto" latinLnBrk="0" hangingPunct="1">
              <a:lnSpc>
                <a:spcPct val="100000"/>
              </a:lnSpc>
              <a:spcBef>
                <a:spcPts val="0"/>
              </a:spcBef>
              <a:spcAft>
                <a:spcPts val="1200"/>
              </a:spcAft>
              <a:buClrTx/>
              <a:buSzPct val="88000"/>
              <a:tabLst/>
              <a:defRPr/>
            </a:pPr>
            <a:r>
              <a:rPr kumimoji="0" lang="en-US" sz="1300" b="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Indicated action</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Ensure fair practices on evaluations of registration applications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Expediate the process of issuing premises licenses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Acknowledge receipt of submissions at all times</a:t>
            </a:r>
          </a:p>
        </p:txBody>
      </p:sp>
    </p:spTree>
    <p:extLst>
      <p:ext uri="{BB962C8B-B14F-4D97-AF65-F5344CB8AC3E}">
        <p14:creationId xmlns:p14="http://schemas.microsoft.com/office/powerpoint/2010/main" val="2858445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65BEB50E-453A-EF9C-4E89-F4D783246E7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A508CF9-1144-3770-E15B-A6DD5BDDBDA7}"/>
              </a:ext>
            </a:extLst>
          </p:cNvPr>
          <p:cNvPicPr>
            <a:picLocks noChangeAspect="1"/>
          </p:cNvPicPr>
          <p:nvPr/>
        </p:nvPicPr>
        <p:blipFill>
          <a:blip r:embed="rId3"/>
          <a:stretch>
            <a:fillRect/>
          </a:stretch>
        </p:blipFill>
        <p:spPr>
          <a:xfrm>
            <a:off x="0" y="1454357"/>
            <a:ext cx="12192000" cy="3810000"/>
          </a:xfrm>
          <a:prstGeom prst="rect">
            <a:avLst/>
          </a:prstGeom>
        </p:spPr>
      </p:pic>
      <p:sp>
        <p:nvSpPr>
          <p:cNvPr id="9" name="TextBox 8">
            <a:extLst>
              <a:ext uri="{FF2B5EF4-FFF2-40B4-BE49-F238E27FC236}">
                <a16:creationId xmlns:a16="http://schemas.microsoft.com/office/drawing/2014/main" id="{F3599971-7E17-A0DB-9F3B-A99017742A05}"/>
              </a:ext>
            </a:extLst>
          </p:cNvPr>
          <p:cNvSpPr txBox="1"/>
          <p:nvPr/>
        </p:nvSpPr>
        <p:spPr>
          <a:xfrm>
            <a:off x="7061200" y="3066969"/>
            <a:ext cx="5130800" cy="584775"/>
          </a:xfrm>
          <a:prstGeom prst="rect">
            <a:avLst/>
          </a:prstGeom>
          <a:solidFill>
            <a:srgbClr val="E0E8F5"/>
          </a:solidFill>
        </p:spPr>
        <p:txBody>
          <a:bodyPr wrap="square">
            <a:spAutoFit/>
          </a:bodyPr>
          <a:lstStyle/>
          <a:p>
            <a:r>
              <a:rPr lang="en-US" sz="3200" b="1" dirty="0">
                <a:solidFill>
                  <a:schemeClr val="tx2">
                    <a:lumMod val="75000"/>
                  </a:schemeClr>
                </a:solidFill>
                <a:latin typeface="Aptos" panose="020B0004020202020204" pitchFamily="34" charset="0"/>
              </a:rPr>
              <a:t>4.9.0: Importers  </a:t>
            </a:r>
            <a:endParaRPr lang="en-ZW" sz="3200" b="1" dirty="0">
              <a:solidFill>
                <a:schemeClr val="tx2">
                  <a:lumMod val="75000"/>
                </a:schemeClr>
              </a:solidFill>
              <a:latin typeface="Aptos" panose="020B0004020202020204" pitchFamily="34" charset="0"/>
            </a:endParaRPr>
          </a:p>
        </p:txBody>
      </p:sp>
    </p:spTree>
    <p:extLst>
      <p:ext uri="{BB962C8B-B14F-4D97-AF65-F5344CB8AC3E}">
        <p14:creationId xmlns:p14="http://schemas.microsoft.com/office/powerpoint/2010/main" val="14475461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D898CD8E-8374-880F-49CB-B26BFA709A8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3D9F31A-9D31-920C-BB0B-722FBD958A3F}"/>
              </a:ext>
            </a:extLst>
          </p:cNvPr>
          <p:cNvSpPr txBox="1"/>
          <p:nvPr/>
        </p:nvSpPr>
        <p:spPr>
          <a:xfrm>
            <a:off x="878841" y="-12776"/>
            <a:ext cx="73406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.9.1: Customer service expectations</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A411B69F-CFD8-DB54-8409-2E42CADB0DEC}"/>
              </a:ext>
            </a:extLst>
          </p:cNvPr>
          <p:cNvSpPr txBox="1"/>
          <p:nvPr/>
        </p:nvSpPr>
        <p:spPr>
          <a:xfrm>
            <a:off x="114786" y="710348"/>
            <a:ext cx="5595134"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kumimoji="0" lang="en-GB" sz="1050" b="1" i="1" u="none" strike="noStrike" kern="1200" cap="none" spc="0" normalizeH="0" baseline="0" noProof="0" dirty="0">
                <a:ln>
                  <a:noFill/>
                </a:ln>
                <a:solidFill>
                  <a:prstClr val="black"/>
                </a:solidFill>
                <a:effectLst/>
                <a:uLnTx/>
                <a:uFillTx/>
                <a:latin typeface="Calibri" panose="020F0502020204030204"/>
                <a:ea typeface="+mn-ea"/>
                <a:cs typeface="+mn-cs"/>
              </a:rPr>
              <a:t> Qn: </a:t>
            </a: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When it comes to excellent customer service what do you expect from MCAZ?</a:t>
            </a:r>
          </a:p>
        </p:txBody>
      </p:sp>
      <p:graphicFrame>
        <p:nvGraphicFramePr>
          <p:cNvPr id="5" name="Chart 4">
            <a:extLst>
              <a:ext uri="{FF2B5EF4-FFF2-40B4-BE49-F238E27FC236}">
                <a16:creationId xmlns:a16="http://schemas.microsoft.com/office/drawing/2014/main" id="{CA13C742-332F-79C8-DF55-5FF39A441792}"/>
              </a:ext>
            </a:extLst>
          </p:cNvPr>
          <p:cNvGraphicFramePr/>
          <p:nvPr>
            <p:extLst>
              <p:ext uri="{D42A27DB-BD31-4B8C-83A1-F6EECF244321}">
                <p14:modId xmlns:p14="http://schemas.microsoft.com/office/powerpoint/2010/main" val="3408052138"/>
              </p:ext>
            </p:extLst>
          </p:nvPr>
        </p:nvGraphicFramePr>
        <p:xfrm>
          <a:off x="1" y="1069517"/>
          <a:ext cx="12191999" cy="394471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0DDD8841-EFB2-B2BA-B8A6-1C8BAEB90385}"/>
              </a:ext>
            </a:extLst>
          </p:cNvPr>
          <p:cNvSpPr txBox="1"/>
          <p:nvPr/>
        </p:nvSpPr>
        <p:spPr>
          <a:xfrm>
            <a:off x="0" y="5165496"/>
            <a:ext cx="12041262" cy="692497"/>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Quick turnaround time when issuing import permits/clearance, delivering on promise and processes simplicity are the most important customer service expectations by importers.</a:t>
            </a:r>
          </a:p>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Satisfactory control of import activities and correct documentation are also among the key service expectations from importers. </a:t>
            </a:r>
          </a:p>
        </p:txBody>
      </p:sp>
    </p:spTree>
    <p:extLst>
      <p:ext uri="{BB962C8B-B14F-4D97-AF65-F5344CB8AC3E}">
        <p14:creationId xmlns:p14="http://schemas.microsoft.com/office/powerpoint/2010/main" val="7641184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4A72545B-54ED-F545-75E6-52FF0B934075}"/>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2DB07CA5-B56A-243F-C8DD-8DCE1902DBD9}"/>
              </a:ext>
            </a:extLst>
          </p:cNvPr>
          <p:cNvGraphicFramePr>
            <a:graphicFrameLocks noGrp="1"/>
          </p:cNvGraphicFramePr>
          <p:nvPr>
            <p:extLst>
              <p:ext uri="{D42A27DB-BD31-4B8C-83A1-F6EECF244321}">
                <p14:modId xmlns:p14="http://schemas.microsoft.com/office/powerpoint/2010/main" val="2021878458"/>
              </p:ext>
            </p:extLst>
          </p:nvPr>
        </p:nvGraphicFramePr>
        <p:xfrm>
          <a:off x="0" y="1333294"/>
          <a:ext cx="12192000" cy="2212547"/>
        </p:xfrm>
        <a:graphic>
          <a:graphicData uri="http://schemas.openxmlformats.org/drawingml/2006/table">
            <a:tbl>
              <a:tblPr firstRow="1" bandRow="1">
                <a:tableStyleId>{5C22544A-7EE6-4342-B048-85BDC9FD1C3A}</a:tableStyleId>
              </a:tblPr>
              <a:tblGrid>
                <a:gridCol w="1232899">
                  <a:extLst>
                    <a:ext uri="{9D8B030D-6E8A-4147-A177-3AD203B41FA5}">
                      <a16:colId xmlns:a16="http://schemas.microsoft.com/office/drawing/2014/main" val="1585138812"/>
                    </a:ext>
                  </a:extLst>
                </a:gridCol>
                <a:gridCol w="1232899">
                  <a:extLst>
                    <a:ext uri="{9D8B030D-6E8A-4147-A177-3AD203B41FA5}">
                      <a16:colId xmlns:a16="http://schemas.microsoft.com/office/drawing/2014/main" val="163479587"/>
                    </a:ext>
                  </a:extLst>
                </a:gridCol>
                <a:gridCol w="1232899">
                  <a:extLst>
                    <a:ext uri="{9D8B030D-6E8A-4147-A177-3AD203B41FA5}">
                      <a16:colId xmlns:a16="http://schemas.microsoft.com/office/drawing/2014/main" val="984882600"/>
                    </a:ext>
                  </a:extLst>
                </a:gridCol>
                <a:gridCol w="1123308">
                  <a:extLst>
                    <a:ext uri="{9D8B030D-6E8A-4147-A177-3AD203B41FA5}">
                      <a16:colId xmlns:a16="http://schemas.microsoft.com/office/drawing/2014/main" val="2191500570"/>
                    </a:ext>
                  </a:extLst>
                </a:gridCol>
                <a:gridCol w="1296827">
                  <a:extLst>
                    <a:ext uri="{9D8B030D-6E8A-4147-A177-3AD203B41FA5}">
                      <a16:colId xmlns:a16="http://schemas.microsoft.com/office/drawing/2014/main" val="3744036715"/>
                    </a:ext>
                  </a:extLst>
                </a:gridCol>
                <a:gridCol w="1205501">
                  <a:extLst>
                    <a:ext uri="{9D8B030D-6E8A-4147-A177-3AD203B41FA5}">
                      <a16:colId xmlns:a16="http://schemas.microsoft.com/office/drawing/2014/main" val="2580023264"/>
                    </a:ext>
                  </a:extLst>
                </a:gridCol>
                <a:gridCol w="1141575">
                  <a:extLst>
                    <a:ext uri="{9D8B030D-6E8A-4147-A177-3AD203B41FA5}">
                      <a16:colId xmlns:a16="http://schemas.microsoft.com/office/drawing/2014/main" val="3583020443"/>
                    </a:ext>
                  </a:extLst>
                </a:gridCol>
                <a:gridCol w="1287694">
                  <a:extLst>
                    <a:ext uri="{9D8B030D-6E8A-4147-A177-3AD203B41FA5}">
                      <a16:colId xmlns:a16="http://schemas.microsoft.com/office/drawing/2014/main" val="2934405082"/>
                    </a:ext>
                  </a:extLst>
                </a:gridCol>
                <a:gridCol w="1223766">
                  <a:extLst>
                    <a:ext uri="{9D8B030D-6E8A-4147-A177-3AD203B41FA5}">
                      <a16:colId xmlns:a16="http://schemas.microsoft.com/office/drawing/2014/main" val="826918559"/>
                    </a:ext>
                  </a:extLst>
                </a:gridCol>
                <a:gridCol w="1214632">
                  <a:extLst>
                    <a:ext uri="{9D8B030D-6E8A-4147-A177-3AD203B41FA5}">
                      <a16:colId xmlns:a16="http://schemas.microsoft.com/office/drawing/2014/main" val="684967099"/>
                    </a:ext>
                  </a:extLst>
                </a:gridCol>
              </a:tblGrid>
              <a:tr h="1049813">
                <a:tc>
                  <a:txBody>
                    <a:bodyPr/>
                    <a:lstStyle/>
                    <a:p>
                      <a:pPr algn="l"/>
                      <a:r>
                        <a:rPr lang="en-ZW" sz="1300" b="1" dirty="0">
                          <a:latin typeface="Aptos" panose="020B0004020202020204" pitchFamily="34" charset="0"/>
                        </a:rPr>
                        <a:t>Period </a:t>
                      </a:r>
                    </a:p>
                  </a:txBody>
                  <a:tcPr>
                    <a:solidFill>
                      <a:srgbClr val="28669F"/>
                    </a:solidFill>
                  </a:tcPr>
                </a:tc>
                <a:tc>
                  <a:txBody>
                    <a:bodyPr/>
                    <a:lstStyle/>
                    <a:p>
                      <a:r>
                        <a:rPr lang="en-ZW" sz="1300" dirty="0">
                          <a:latin typeface="Aptos" panose="020B0004020202020204" pitchFamily="34" charset="0"/>
                        </a:rPr>
                        <a:t>Customer Satisfaction Index</a:t>
                      </a:r>
                    </a:p>
                  </a:txBody>
                  <a:tcPr>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Quick turnaround time when issuing Import permits / clearance</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Delivers on promises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Processes simplicity</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Staff responsiveness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Clear Guidelines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Accessibility of information</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Online submissions status updates</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Satisfactory Control of Import Activities</a:t>
                      </a:r>
                    </a:p>
                  </a:txBody>
                  <a:tcPr marL="7620" marR="7620" marT="7620" marB="0">
                    <a:solidFill>
                      <a:srgbClr val="28669F"/>
                    </a:solidFill>
                  </a:tcPr>
                </a:tc>
                <a:extLst>
                  <a:ext uri="{0D108BD9-81ED-4DB2-BD59-A6C34878D82A}">
                    <a16:rowId xmlns:a16="http://schemas.microsoft.com/office/drawing/2014/main" val="3597878996"/>
                  </a:ext>
                </a:extLst>
              </a:tr>
              <a:tr h="581367">
                <a:tc>
                  <a:txBody>
                    <a:bodyPr/>
                    <a:lstStyle/>
                    <a:p>
                      <a:pPr algn="l"/>
                      <a:r>
                        <a:rPr lang="en-ZW" sz="1300" b="1" dirty="0">
                          <a:solidFill>
                            <a:schemeClr val="bg1"/>
                          </a:solidFill>
                          <a:latin typeface="Aptos" panose="020B0004020202020204" pitchFamily="34" charset="0"/>
                        </a:rPr>
                        <a:t>2024</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89%</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5.60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6.50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6.29</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5.17</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6.40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6.40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6.60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6.60</a:t>
                      </a:r>
                    </a:p>
                  </a:txBody>
                  <a:tcPr anchor="ctr">
                    <a:solidFill>
                      <a:srgbClr val="28669F"/>
                    </a:solidFill>
                  </a:tcPr>
                </a:tc>
                <a:extLst>
                  <a:ext uri="{0D108BD9-81ED-4DB2-BD59-A6C34878D82A}">
                    <a16:rowId xmlns:a16="http://schemas.microsoft.com/office/drawing/2014/main" val="179679015"/>
                  </a:ext>
                </a:extLst>
              </a:tr>
              <a:tr h="581367">
                <a:tc>
                  <a:txBody>
                    <a:bodyPr/>
                    <a:lstStyle/>
                    <a:p>
                      <a:pPr algn="l"/>
                      <a:r>
                        <a:rPr lang="en-ZW" sz="1300" b="1" dirty="0">
                          <a:solidFill>
                            <a:schemeClr val="bg1"/>
                          </a:solidFill>
                          <a:latin typeface="Aptos" panose="020B0004020202020204" pitchFamily="34" charset="0"/>
                        </a:rPr>
                        <a:t>2023</a:t>
                      </a:r>
                    </a:p>
                  </a:txBody>
                  <a:tcPr anchor="ctr">
                    <a:solidFill>
                      <a:srgbClr val="28669F"/>
                    </a:solidFill>
                  </a:tcPr>
                </a:tc>
                <a:tc>
                  <a:txBody>
                    <a:bodyPr/>
                    <a:lstStyle/>
                    <a:p>
                      <a:pPr algn="ctr"/>
                      <a:r>
                        <a:rPr lang="en-ZW" sz="1300" dirty="0">
                          <a:solidFill>
                            <a:schemeClr val="bg1"/>
                          </a:solidFill>
                          <a:latin typeface="Aptos" panose="020B0004020202020204" pitchFamily="34" charset="0"/>
                        </a:rPr>
                        <a:t>69%</a:t>
                      </a:r>
                    </a:p>
                  </a:txBody>
                  <a:tcPr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5.70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4.00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4.50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5.40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5.00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4.67</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5.00</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a:t>
                      </a:r>
                    </a:p>
                  </a:txBody>
                  <a:tcPr marL="7620" marR="7620" marT="7620" marB="0" anchor="ctr">
                    <a:solidFill>
                      <a:srgbClr val="28669F"/>
                    </a:solidFill>
                  </a:tcPr>
                </a:tc>
                <a:extLst>
                  <a:ext uri="{0D108BD9-81ED-4DB2-BD59-A6C34878D82A}">
                    <a16:rowId xmlns:a16="http://schemas.microsoft.com/office/drawing/2014/main" val="2929596575"/>
                  </a:ext>
                </a:extLst>
              </a:tr>
            </a:tbl>
          </a:graphicData>
        </a:graphic>
      </p:graphicFrame>
      <p:sp>
        <p:nvSpPr>
          <p:cNvPr id="9" name="TextBox 8">
            <a:extLst>
              <a:ext uri="{FF2B5EF4-FFF2-40B4-BE49-F238E27FC236}">
                <a16:creationId xmlns:a16="http://schemas.microsoft.com/office/drawing/2014/main" id="{2A4176A7-98B3-7B1D-357D-FCE846B82D67}"/>
              </a:ext>
            </a:extLst>
          </p:cNvPr>
          <p:cNvSpPr txBox="1"/>
          <p:nvPr/>
        </p:nvSpPr>
        <p:spPr>
          <a:xfrm>
            <a:off x="838201" y="0"/>
            <a:ext cx="8230496"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.9.2: Importers experiences best service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562BD51B-7438-E5F3-7AED-466E2C6A7E61}"/>
              </a:ext>
            </a:extLst>
          </p:cNvPr>
          <p:cNvSpPr txBox="1"/>
          <p:nvPr/>
        </p:nvSpPr>
        <p:spPr>
          <a:xfrm>
            <a:off x="0" y="720508"/>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 To what extent are you satisfied with each of the following attributes pertaining to MCAZ services on a scale ranging from – Extremely Dissatisfied [1], Dissatisfied [2], Dissatisfied to some extent [3], Indifferent [4], Satisfied to some extent [5], Satisfied [6], Very Satisfied [7]?</a:t>
            </a:r>
          </a:p>
        </p:txBody>
      </p:sp>
      <p:sp>
        <p:nvSpPr>
          <p:cNvPr id="2" name="TextBox 1">
            <a:extLst>
              <a:ext uri="{FF2B5EF4-FFF2-40B4-BE49-F238E27FC236}">
                <a16:creationId xmlns:a16="http://schemas.microsoft.com/office/drawing/2014/main" id="{4759A1F5-F105-0B41-E76C-D745FE52EF19}"/>
              </a:ext>
            </a:extLst>
          </p:cNvPr>
          <p:cNvSpPr txBox="1"/>
          <p:nvPr/>
        </p:nvSpPr>
        <p:spPr>
          <a:xfrm>
            <a:off x="0" y="3957559"/>
            <a:ext cx="12041262" cy="1200329"/>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performance of Medicines Control Authority of Zimbabwe on customer service expectations of importers improved in 2024.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Customer Satisfaction Index improved by a huge margin from 69% to 89% after performing well on producing online submissions, status updates and satisfactory control of import activities.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regulatory board performed lowest on turnaround time for issuing import permits/clearance and swift responding.</a:t>
            </a:r>
          </a:p>
        </p:txBody>
      </p:sp>
    </p:spTree>
    <p:extLst>
      <p:ext uri="{BB962C8B-B14F-4D97-AF65-F5344CB8AC3E}">
        <p14:creationId xmlns:p14="http://schemas.microsoft.com/office/powerpoint/2010/main" val="41306116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E89599C5-3041-A539-CA53-2AF3A9C4939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02F06DFC-3633-22ED-A3F7-3588478F64E7}"/>
              </a:ext>
            </a:extLst>
          </p:cNvPr>
          <p:cNvSpPr txBox="1"/>
          <p:nvPr/>
        </p:nvSpPr>
        <p:spPr>
          <a:xfrm>
            <a:off x="817880" y="0"/>
            <a:ext cx="863895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dirty="0">
                <a:solidFill>
                  <a:srgbClr val="44546A">
                    <a:lumMod val="75000"/>
                  </a:srgbClr>
                </a:solidFill>
                <a:latin typeface="Aptos" panose="020B0004020202020204" pitchFamily="34" charset="0"/>
              </a:rPr>
              <a:t>4</a:t>
            </a:r>
            <a:r>
              <a:rPr kumimoji="0" lang="en-US"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.9.3: </a:t>
            </a:r>
            <a:r>
              <a:rPr lang="en-US" sz="3000" b="1" dirty="0">
                <a:solidFill>
                  <a:srgbClr val="44546A">
                    <a:lumMod val="75000"/>
                  </a:srgbClr>
                </a:solidFill>
                <a:latin typeface="Aptos" panose="020B0004020202020204" pitchFamily="34" charset="0"/>
              </a:rPr>
              <a:t>Complaints Resolution Ratio</a:t>
            </a:r>
            <a:endParaRPr kumimoji="0" lang="en-ZW"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01509544-5C70-F89E-F337-F4637D11FEE2}"/>
              </a:ext>
            </a:extLst>
          </p:cNvPr>
          <p:cNvSpPr txBox="1"/>
          <p:nvPr/>
        </p:nvSpPr>
        <p:spPr>
          <a:xfrm>
            <a:off x="0" y="973861"/>
            <a:ext cx="4765040"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Did you lodge any query/complaint with MCAZ in the last 6 months?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1" dirty="0">
                <a:solidFill>
                  <a:prstClr val="black"/>
                </a:solidFill>
                <a:latin typeface="Calibri" panose="020F0502020204030204"/>
              </a:rPr>
              <a:t>Qn: Was the query/complaint resolved to your satisfaction?</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8999D80B-245F-3206-1C22-A4FBB6315034}"/>
              </a:ext>
            </a:extLst>
          </p:cNvPr>
          <p:cNvSpPr txBox="1"/>
          <p:nvPr/>
        </p:nvSpPr>
        <p:spPr>
          <a:xfrm>
            <a:off x="0" y="4013951"/>
            <a:ext cx="7199872" cy="1754326"/>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Importers lodged fewer queries in 2024 compared to the same period in 2023. </a:t>
            </a: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Following  a decline in number of queries lodged, the complaints resolution ratio massively improved.</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There was a fair split on nature of queries lodged between regulatory and service.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Queries lodged were about guidelines on import processes well as follow ups on product registration.</a:t>
            </a:r>
          </a:p>
        </p:txBody>
      </p:sp>
      <p:graphicFrame>
        <p:nvGraphicFramePr>
          <p:cNvPr id="6" name="Table 5">
            <a:extLst>
              <a:ext uri="{FF2B5EF4-FFF2-40B4-BE49-F238E27FC236}">
                <a16:creationId xmlns:a16="http://schemas.microsoft.com/office/drawing/2014/main" id="{90BA0611-EB1D-8387-F159-AFBC327B5F8A}"/>
              </a:ext>
            </a:extLst>
          </p:cNvPr>
          <p:cNvGraphicFramePr>
            <a:graphicFrameLocks noGrp="1"/>
          </p:cNvGraphicFramePr>
          <p:nvPr>
            <p:extLst>
              <p:ext uri="{D42A27DB-BD31-4B8C-83A1-F6EECF244321}">
                <p14:modId xmlns:p14="http://schemas.microsoft.com/office/powerpoint/2010/main" val="491496450"/>
              </p:ext>
            </p:extLst>
          </p:nvPr>
        </p:nvGraphicFramePr>
        <p:xfrm>
          <a:off x="91440" y="1503953"/>
          <a:ext cx="6553200" cy="2011408"/>
        </p:xfrm>
        <a:graphic>
          <a:graphicData uri="http://schemas.openxmlformats.org/drawingml/2006/table">
            <a:tbl>
              <a:tblPr firstRow="1" bandRow="1">
                <a:tableStyleId>{5940675A-B579-460E-94D1-54222C63F5DA}</a:tableStyleId>
              </a:tblPr>
              <a:tblGrid>
                <a:gridCol w="1756788">
                  <a:extLst>
                    <a:ext uri="{9D8B030D-6E8A-4147-A177-3AD203B41FA5}">
                      <a16:colId xmlns:a16="http://schemas.microsoft.com/office/drawing/2014/main" val="2045885161"/>
                    </a:ext>
                  </a:extLst>
                </a:gridCol>
                <a:gridCol w="2679718">
                  <a:extLst>
                    <a:ext uri="{9D8B030D-6E8A-4147-A177-3AD203B41FA5}">
                      <a16:colId xmlns:a16="http://schemas.microsoft.com/office/drawing/2014/main" val="3431045531"/>
                    </a:ext>
                  </a:extLst>
                </a:gridCol>
                <a:gridCol w="1069037">
                  <a:extLst>
                    <a:ext uri="{9D8B030D-6E8A-4147-A177-3AD203B41FA5}">
                      <a16:colId xmlns:a16="http://schemas.microsoft.com/office/drawing/2014/main" val="701748822"/>
                    </a:ext>
                  </a:extLst>
                </a:gridCol>
                <a:gridCol w="1047657">
                  <a:extLst>
                    <a:ext uri="{9D8B030D-6E8A-4147-A177-3AD203B41FA5}">
                      <a16:colId xmlns:a16="http://schemas.microsoft.com/office/drawing/2014/main" val="1015951330"/>
                    </a:ext>
                  </a:extLst>
                </a:gridCol>
              </a:tblGrid>
              <a:tr h="860388">
                <a:tc rowSpan="3">
                  <a:txBody>
                    <a:bodyPr/>
                    <a:lstStyle/>
                    <a:p>
                      <a:pPr algn="l"/>
                      <a:r>
                        <a:rPr lang="en-US" sz="1300" b="1" dirty="0">
                          <a:solidFill>
                            <a:schemeClr val="bg1"/>
                          </a:solidFill>
                          <a:latin typeface="Aptos" panose="020B0004020202020204" pitchFamily="34" charset="0"/>
                          <a:cs typeface="Arial" panose="020B0604020202020204" pitchFamily="34" charset="0"/>
                        </a:rPr>
                        <a:t>Complaints Resolution Ratio</a:t>
                      </a:r>
                    </a:p>
                  </a:txBody>
                  <a:tcPr marL="77418" marR="77418" marT="38709" marB="38709" anchor="ctr">
                    <a:solidFill>
                      <a:srgbClr val="28669F"/>
                    </a:solidFill>
                  </a:tcPr>
                </a:tc>
                <a:tc>
                  <a:txBody>
                    <a:bodyPr/>
                    <a:lstStyle/>
                    <a:p>
                      <a:pPr algn="l"/>
                      <a:r>
                        <a:rPr lang="en-US" sz="1300" b="1" dirty="0">
                          <a:solidFill>
                            <a:schemeClr val="bg1"/>
                          </a:solidFill>
                          <a:latin typeface="Aptos" panose="020B0004020202020204" pitchFamily="34" charset="0"/>
                          <a:cs typeface="Arial" panose="020B0604020202020204" pitchFamily="34" charset="0"/>
                        </a:rPr>
                        <a:t>Importers </a:t>
                      </a:r>
                    </a:p>
                  </a:txBody>
                  <a:tcPr marL="77418" marR="77418" marT="38709" marB="38709" anchor="ctr">
                    <a:solidFill>
                      <a:srgbClr val="28669F"/>
                    </a:solidFill>
                  </a:tcPr>
                </a:tc>
                <a:tc>
                  <a:txBody>
                    <a:bodyPr/>
                    <a:lstStyle/>
                    <a:p>
                      <a:pPr algn="ctr"/>
                      <a:r>
                        <a:rPr lang="en-ZW" sz="1300" b="0" dirty="0">
                          <a:solidFill>
                            <a:schemeClr val="bg1"/>
                          </a:solidFill>
                          <a:latin typeface="Aptos" panose="020B0004020202020204" pitchFamily="34" charset="0"/>
                        </a:rPr>
                        <a:t>2023</a:t>
                      </a:r>
                    </a:p>
                  </a:txBody>
                  <a:tcPr marL="77418" marR="77418" marT="38709" marB="38709" anchor="ctr">
                    <a:solidFill>
                      <a:srgbClr val="28669F"/>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28669F"/>
                    </a:solidFill>
                  </a:tcPr>
                </a:tc>
                <a:extLst>
                  <a:ext uri="{0D108BD9-81ED-4DB2-BD59-A6C34878D82A}">
                    <a16:rowId xmlns:a16="http://schemas.microsoft.com/office/drawing/2014/main" val="4244009418"/>
                  </a:ext>
                </a:extLst>
              </a:tr>
              <a:tr h="575510">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Complaints lodged</a:t>
                      </a: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38%</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10%</a:t>
                      </a:r>
                    </a:p>
                  </a:txBody>
                  <a:tcPr marL="77418" marR="77418" marT="38709" marB="38709" anchor="ctr">
                    <a:solidFill>
                      <a:schemeClr val="bg1"/>
                    </a:solidFill>
                  </a:tcPr>
                </a:tc>
                <a:extLst>
                  <a:ext uri="{0D108BD9-81ED-4DB2-BD59-A6C34878D82A}">
                    <a16:rowId xmlns:a16="http://schemas.microsoft.com/office/drawing/2014/main" val="3328424696"/>
                  </a:ext>
                </a:extLst>
              </a:tr>
              <a:tr h="575510">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Query resolution</a:t>
                      </a: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73%</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100%</a:t>
                      </a:r>
                    </a:p>
                  </a:txBody>
                  <a:tcPr marL="77418" marR="77418" marT="38709" marB="38709" anchor="ctr">
                    <a:solidFill>
                      <a:schemeClr val="bg1"/>
                    </a:solidFill>
                  </a:tcPr>
                </a:tc>
                <a:extLst>
                  <a:ext uri="{0D108BD9-81ED-4DB2-BD59-A6C34878D82A}">
                    <a16:rowId xmlns:a16="http://schemas.microsoft.com/office/drawing/2014/main" val="3539031878"/>
                  </a:ext>
                </a:extLst>
              </a:tr>
            </a:tbl>
          </a:graphicData>
        </a:graphic>
      </p:graphicFrame>
      <p:graphicFrame>
        <p:nvGraphicFramePr>
          <p:cNvPr id="3" name="Content Placeholder 5">
            <a:extLst>
              <a:ext uri="{FF2B5EF4-FFF2-40B4-BE49-F238E27FC236}">
                <a16:creationId xmlns:a16="http://schemas.microsoft.com/office/drawing/2014/main" id="{855320DA-A7BE-1604-43D9-84F625C59BBD}"/>
              </a:ext>
            </a:extLst>
          </p:cNvPr>
          <p:cNvGraphicFramePr>
            <a:graphicFrameLocks/>
          </p:cNvGraphicFramePr>
          <p:nvPr>
            <p:extLst>
              <p:ext uri="{D42A27DB-BD31-4B8C-83A1-F6EECF244321}">
                <p14:modId xmlns:p14="http://schemas.microsoft.com/office/powerpoint/2010/main" val="3938690543"/>
              </p:ext>
            </p:extLst>
          </p:nvPr>
        </p:nvGraphicFramePr>
        <p:xfrm>
          <a:off x="7199872" y="1503953"/>
          <a:ext cx="4819407" cy="201140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93D0FAE0-B2B3-21A5-645C-86D43E0396FF}"/>
              </a:ext>
            </a:extLst>
          </p:cNvPr>
          <p:cNvSpPr txBox="1"/>
          <p:nvPr/>
        </p:nvSpPr>
        <p:spPr>
          <a:xfrm>
            <a:off x="7114540" y="1089723"/>
            <a:ext cx="6101080"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1" dirty="0">
                <a:solidFill>
                  <a:prstClr val="black"/>
                </a:solidFill>
                <a:latin typeface="Calibri" panose="020F0502020204030204"/>
              </a:rPr>
              <a:t>Qn: was the nature of the query?</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Cloud 7">
            <a:extLst>
              <a:ext uri="{FF2B5EF4-FFF2-40B4-BE49-F238E27FC236}">
                <a16:creationId xmlns:a16="http://schemas.microsoft.com/office/drawing/2014/main" id="{2B222B6E-67B5-F00A-C3C1-0E33E6701974}"/>
              </a:ext>
            </a:extLst>
          </p:cNvPr>
          <p:cNvSpPr/>
          <p:nvPr/>
        </p:nvSpPr>
        <p:spPr>
          <a:xfrm>
            <a:off x="7775353" y="3761909"/>
            <a:ext cx="3362960" cy="1805771"/>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cs typeface="Arial" panose="020B0604020202020204" pitchFamily="34" charset="0"/>
              </a:rPr>
              <a:t>“Recently, they’ve been responding to queries and emails promptly, typically within 48 hours, which is appreciated. However, there is still room for improvement in terms of response time. Reducing the turnaround time further would help ensure even more efficient communication and support, benefiting all parties involved</a:t>
            </a:r>
            <a:r>
              <a:rPr lang="en-US" sz="1000" dirty="0">
                <a:solidFill>
                  <a:prstClr val="black"/>
                </a:solidFill>
                <a:cs typeface="Arial" panose="020B0604020202020204" pitchFamily="34" charset="0"/>
              </a:rPr>
              <a:t>.</a:t>
            </a:r>
            <a:r>
              <a:rPr kumimoji="0" lang="en-US" sz="1000" u="none" strike="noStrike" kern="1200" cap="none" spc="0" normalizeH="0" baseline="0" noProof="0" dirty="0">
                <a:ln>
                  <a:noFill/>
                </a:ln>
                <a:solidFill>
                  <a:prstClr val="black"/>
                </a:solidFill>
                <a:effectLst/>
                <a:uLnTx/>
                <a:uFillTx/>
                <a:cs typeface="Arial" panose="020B0604020202020204" pitchFamily="34" charset="0"/>
              </a:rPr>
              <a:t>” </a:t>
            </a:r>
            <a:r>
              <a:rPr kumimoji="0" lang="en-US" sz="1000" b="1" u="none" strike="noStrike" kern="1200" cap="none" spc="0" normalizeH="0" baseline="0" noProof="0" dirty="0">
                <a:ln>
                  <a:noFill/>
                </a:ln>
                <a:solidFill>
                  <a:prstClr val="black"/>
                </a:solidFill>
                <a:effectLst/>
                <a:uLnTx/>
                <a:uFillTx/>
                <a:cs typeface="Arial" panose="020B0604020202020204" pitchFamily="34" charset="0"/>
              </a:rPr>
              <a:t>IMPORTER</a:t>
            </a:r>
          </a:p>
        </p:txBody>
      </p:sp>
    </p:spTree>
    <p:extLst>
      <p:ext uri="{BB962C8B-B14F-4D97-AF65-F5344CB8AC3E}">
        <p14:creationId xmlns:p14="http://schemas.microsoft.com/office/powerpoint/2010/main" val="22504081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7C912-B9E3-FF01-E8D1-71FEDE6CBF5F}"/>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FBAB1880-C8B8-D61B-B086-CC14FC3E082B}"/>
              </a:ext>
            </a:extLst>
          </p:cNvPr>
          <p:cNvSpPr txBox="1"/>
          <p:nvPr/>
        </p:nvSpPr>
        <p:spPr>
          <a:xfrm>
            <a:off x="838200" y="0"/>
            <a:ext cx="8349668" cy="5309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30" b="1" dirty="0">
                <a:solidFill>
                  <a:srgbClr val="44546A">
                    <a:lumMod val="75000"/>
                  </a:srgbClr>
                </a:solidFill>
                <a:latin typeface="Aptos" panose="020B0004020202020204" pitchFamily="34" charset="0"/>
              </a:rPr>
              <a:t>4</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.9.4: </a:t>
            </a:r>
            <a:r>
              <a:rPr lang="en-US" sz="2830" b="1" dirty="0">
                <a:solidFill>
                  <a:srgbClr val="44546A">
                    <a:lumMod val="75000"/>
                  </a:srgbClr>
                </a:solidFill>
                <a:latin typeface="Aptos" panose="020B0004020202020204" pitchFamily="34" charset="0"/>
              </a:rPr>
              <a:t>Net Promoter Score | Customer Effort Score </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r>
              <a:rPr lang="en-US" sz="2830" b="1" dirty="0">
                <a:solidFill>
                  <a:srgbClr val="44546A">
                    <a:lumMod val="75000"/>
                  </a:srgbClr>
                </a:solidFill>
                <a:latin typeface="Aptos" panose="020B0004020202020204" pitchFamily="34" charset="0"/>
              </a:rPr>
              <a:t> </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0EAE3561-FDBB-7AAC-185A-477134C0A947}"/>
              </a:ext>
            </a:extLst>
          </p:cNvPr>
          <p:cNvSpPr txBox="1"/>
          <p:nvPr/>
        </p:nvSpPr>
        <p:spPr>
          <a:xfrm>
            <a:off x="0" y="4786689"/>
            <a:ext cx="6471920" cy="1492716"/>
          </a:xfrm>
          <a:prstGeom prst="rect">
            <a:avLst/>
          </a:prstGeom>
          <a:solidFill>
            <a:srgbClr val="FEFEFF"/>
          </a:solid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Most importers had a positive experience in doing business with </a:t>
            </a:r>
            <a:r>
              <a:rPr lang="en-US" sz="1300" dirty="0">
                <a:solidFill>
                  <a:prstClr val="black"/>
                </a:solidFill>
                <a:latin typeface="Aptos" panose="020B0004020202020204" pitchFamily="34" charset="0"/>
                <a:cs typeface="Arial" panose="020B0604020202020204" pitchFamily="34" charset="0"/>
              </a:rPr>
              <a:t>MCAZ </a:t>
            </a: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in 2024 more so on producing online submissions status updates and satisfactory control of import activities. </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has a positive Net Promoter Score (35) although it is a decline from 41 achieved in 2023. </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a:t>
            </a:r>
            <a:r>
              <a:rPr lang="en-US" sz="1300" dirty="0">
                <a:solidFill>
                  <a:prstClr val="black"/>
                </a:solidFill>
                <a:latin typeface="Aptos" panose="020B0004020202020204" pitchFamily="34" charset="0"/>
                <a:cs typeface="Arial" panose="020B0604020202020204" pitchFamily="34" charset="0"/>
              </a:rPr>
              <a:t>The brand detractors were unhappy with time taken to issue import licenses.</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 The Customer Effort Score slightly dropped although it remained positive.</a:t>
            </a:r>
            <a:endPar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p:txBody>
      </p:sp>
      <p:graphicFrame>
        <p:nvGraphicFramePr>
          <p:cNvPr id="5" name="Chart 4">
            <a:extLst>
              <a:ext uri="{FF2B5EF4-FFF2-40B4-BE49-F238E27FC236}">
                <a16:creationId xmlns:a16="http://schemas.microsoft.com/office/drawing/2014/main" id="{E47E159B-F617-1267-399F-C624C336A098}"/>
              </a:ext>
            </a:extLst>
          </p:cNvPr>
          <p:cNvGraphicFramePr>
            <a:graphicFrameLocks/>
          </p:cNvGraphicFramePr>
          <p:nvPr>
            <p:extLst>
              <p:ext uri="{D42A27DB-BD31-4B8C-83A1-F6EECF244321}">
                <p14:modId xmlns:p14="http://schemas.microsoft.com/office/powerpoint/2010/main" val="1438406254"/>
              </p:ext>
            </p:extLst>
          </p:nvPr>
        </p:nvGraphicFramePr>
        <p:xfrm>
          <a:off x="71119" y="2654725"/>
          <a:ext cx="11156612" cy="18721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a:extLst>
              <a:ext uri="{FF2B5EF4-FFF2-40B4-BE49-F238E27FC236}">
                <a16:creationId xmlns:a16="http://schemas.microsoft.com/office/drawing/2014/main" id="{1EB8D748-2725-AF50-F176-EAA657756EE1}"/>
              </a:ext>
            </a:extLst>
          </p:cNvPr>
          <p:cNvGraphicFramePr>
            <a:graphicFrameLocks noGrp="1"/>
          </p:cNvGraphicFramePr>
          <p:nvPr>
            <p:extLst>
              <p:ext uri="{D42A27DB-BD31-4B8C-83A1-F6EECF244321}">
                <p14:modId xmlns:p14="http://schemas.microsoft.com/office/powerpoint/2010/main" val="4170987985"/>
              </p:ext>
            </p:extLst>
          </p:nvPr>
        </p:nvGraphicFramePr>
        <p:xfrm>
          <a:off x="349102" y="1830516"/>
          <a:ext cx="10868473" cy="414844"/>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988043">
                  <a:extLst>
                    <a:ext uri="{9D8B030D-6E8A-4147-A177-3AD203B41FA5}">
                      <a16:colId xmlns:a16="http://schemas.microsoft.com/office/drawing/2014/main" val="2959958400"/>
                    </a:ext>
                  </a:extLst>
                </a:gridCol>
                <a:gridCol w="988043">
                  <a:extLst>
                    <a:ext uri="{9D8B030D-6E8A-4147-A177-3AD203B41FA5}">
                      <a16:colId xmlns:a16="http://schemas.microsoft.com/office/drawing/2014/main" val="20000"/>
                    </a:ext>
                  </a:extLst>
                </a:gridCol>
                <a:gridCol w="988043">
                  <a:extLst>
                    <a:ext uri="{9D8B030D-6E8A-4147-A177-3AD203B41FA5}">
                      <a16:colId xmlns:a16="http://schemas.microsoft.com/office/drawing/2014/main" val="20001"/>
                    </a:ext>
                  </a:extLst>
                </a:gridCol>
                <a:gridCol w="988043">
                  <a:extLst>
                    <a:ext uri="{9D8B030D-6E8A-4147-A177-3AD203B41FA5}">
                      <a16:colId xmlns:a16="http://schemas.microsoft.com/office/drawing/2014/main" val="20002"/>
                    </a:ext>
                  </a:extLst>
                </a:gridCol>
                <a:gridCol w="988043">
                  <a:extLst>
                    <a:ext uri="{9D8B030D-6E8A-4147-A177-3AD203B41FA5}">
                      <a16:colId xmlns:a16="http://schemas.microsoft.com/office/drawing/2014/main" val="20003"/>
                    </a:ext>
                  </a:extLst>
                </a:gridCol>
                <a:gridCol w="988043">
                  <a:extLst>
                    <a:ext uri="{9D8B030D-6E8A-4147-A177-3AD203B41FA5}">
                      <a16:colId xmlns:a16="http://schemas.microsoft.com/office/drawing/2014/main" val="20004"/>
                    </a:ext>
                  </a:extLst>
                </a:gridCol>
                <a:gridCol w="988043">
                  <a:extLst>
                    <a:ext uri="{9D8B030D-6E8A-4147-A177-3AD203B41FA5}">
                      <a16:colId xmlns:a16="http://schemas.microsoft.com/office/drawing/2014/main" val="20005"/>
                    </a:ext>
                  </a:extLst>
                </a:gridCol>
                <a:gridCol w="988043">
                  <a:extLst>
                    <a:ext uri="{9D8B030D-6E8A-4147-A177-3AD203B41FA5}">
                      <a16:colId xmlns:a16="http://schemas.microsoft.com/office/drawing/2014/main" val="20006"/>
                    </a:ext>
                  </a:extLst>
                </a:gridCol>
                <a:gridCol w="988043">
                  <a:extLst>
                    <a:ext uri="{9D8B030D-6E8A-4147-A177-3AD203B41FA5}">
                      <a16:colId xmlns:a16="http://schemas.microsoft.com/office/drawing/2014/main" val="20007"/>
                    </a:ext>
                  </a:extLst>
                </a:gridCol>
                <a:gridCol w="988043">
                  <a:extLst>
                    <a:ext uri="{9D8B030D-6E8A-4147-A177-3AD203B41FA5}">
                      <a16:colId xmlns:a16="http://schemas.microsoft.com/office/drawing/2014/main" val="20008"/>
                    </a:ext>
                  </a:extLst>
                </a:gridCol>
                <a:gridCol w="988043">
                  <a:extLst>
                    <a:ext uri="{9D8B030D-6E8A-4147-A177-3AD203B41FA5}">
                      <a16:colId xmlns:a16="http://schemas.microsoft.com/office/drawing/2014/main" val="20009"/>
                    </a:ext>
                  </a:extLst>
                </a:gridCol>
              </a:tblGrid>
              <a:tr h="414844">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0</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2</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3</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4</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5</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6</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7</a:t>
                      </a:r>
                    </a:p>
                  </a:txBody>
                  <a:tcPr marL="50737" marR="50737" marT="25400" marB="25400" anchor="ctr">
                    <a:solidFill>
                      <a:srgbClr val="FFC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8</a:t>
                      </a:r>
                    </a:p>
                  </a:txBody>
                  <a:tcPr marL="50737" marR="50737" marT="25400" marB="25400" anchor="ctr">
                    <a:solidFill>
                      <a:srgbClr val="FFC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9</a:t>
                      </a:r>
                    </a:p>
                  </a:txBody>
                  <a:tcPr marL="50737" marR="50737" marT="25400" marB="25400" anchor="ctr">
                    <a:solidFill>
                      <a:srgbClr val="00B05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10</a:t>
                      </a:r>
                    </a:p>
                  </a:txBody>
                  <a:tcPr marL="50737" marR="50737" marT="25400" marB="25400" anchor="ctr">
                    <a:solidFill>
                      <a:srgbClr val="00B050"/>
                    </a:solidFill>
                  </a:tcPr>
                </a:tc>
                <a:extLst>
                  <a:ext uri="{0D108BD9-81ED-4DB2-BD59-A6C34878D82A}">
                    <a16:rowId xmlns:a16="http://schemas.microsoft.com/office/drawing/2014/main" val="10000"/>
                  </a:ext>
                </a:extLst>
              </a:tr>
            </a:tbl>
          </a:graphicData>
        </a:graphic>
      </p:graphicFrame>
      <p:sp>
        <p:nvSpPr>
          <p:cNvPr id="7" name="TextBox 6">
            <a:extLst>
              <a:ext uri="{FF2B5EF4-FFF2-40B4-BE49-F238E27FC236}">
                <a16:creationId xmlns:a16="http://schemas.microsoft.com/office/drawing/2014/main" id="{6B933140-7AEA-9B1C-3FBE-438CF7826BDC}"/>
              </a:ext>
            </a:extLst>
          </p:cNvPr>
          <p:cNvSpPr txBox="1"/>
          <p:nvPr/>
        </p:nvSpPr>
        <p:spPr>
          <a:xfrm>
            <a:off x="239492" y="2308434"/>
            <a:ext cx="4379154" cy="228292"/>
          </a:xfrm>
          <a:prstGeom prst="rect">
            <a:avLst/>
          </a:prstGeom>
          <a:noFill/>
        </p:spPr>
        <p:txBody>
          <a:bodyPr wrap="square" lIns="58443" tIns="29222" rIns="58443" bIns="29222" rtlCol="0">
            <a:spAutoFit/>
          </a:bodyPr>
          <a:lstStyle/>
          <a:p>
            <a:pPr defTabSz="609630">
              <a:defRPr/>
            </a:pPr>
            <a:r>
              <a:rPr lang="en-GB" sz="1100" b="1" u="sng" dirty="0">
                <a:solidFill>
                  <a:prstClr val="black"/>
                </a:solidFill>
                <a:latin typeface="Aptos" panose="020B0004020202020204" pitchFamily="34" charset="0"/>
                <a:cs typeface="Calibri" panose="020F0502020204030204" pitchFamily="34" charset="0"/>
              </a:rPr>
              <a:t>FORMULA FOR NPS = PROMOTERS - DETRACTORS </a:t>
            </a:r>
          </a:p>
        </p:txBody>
      </p:sp>
      <p:sp>
        <p:nvSpPr>
          <p:cNvPr id="8" name="Right Brace 7">
            <a:extLst>
              <a:ext uri="{FF2B5EF4-FFF2-40B4-BE49-F238E27FC236}">
                <a16:creationId xmlns:a16="http://schemas.microsoft.com/office/drawing/2014/main" id="{2B56E227-EAE1-A02B-EBB9-5C4DADC7CF35}"/>
              </a:ext>
            </a:extLst>
          </p:cNvPr>
          <p:cNvSpPr/>
          <p:nvPr/>
        </p:nvSpPr>
        <p:spPr>
          <a:xfrm rot="16200000">
            <a:off x="3566125" y="-1272651"/>
            <a:ext cx="341364" cy="5877654"/>
          </a:xfrm>
          <a:prstGeom prst="rightBrace">
            <a:avLst>
              <a:gd name="adj1" fmla="val 8333"/>
              <a:gd name="adj2" fmla="val 49829"/>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0" name="Right Brace 9">
            <a:extLst>
              <a:ext uri="{FF2B5EF4-FFF2-40B4-BE49-F238E27FC236}">
                <a16:creationId xmlns:a16="http://schemas.microsoft.com/office/drawing/2014/main" id="{D9DD4522-ADD3-FBB9-3603-CE0A25AC0A6A}"/>
              </a:ext>
            </a:extLst>
          </p:cNvPr>
          <p:cNvSpPr/>
          <p:nvPr/>
        </p:nvSpPr>
        <p:spPr>
          <a:xfrm rot="16200000">
            <a:off x="8359507" y="1011301"/>
            <a:ext cx="332696"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1" name="Right Brace 10">
            <a:extLst>
              <a:ext uri="{FF2B5EF4-FFF2-40B4-BE49-F238E27FC236}">
                <a16:creationId xmlns:a16="http://schemas.microsoft.com/office/drawing/2014/main" id="{8FE7C27C-E63A-A52B-3CE5-62843FE3B0E4}"/>
              </a:ext>
            </a:extLst>
          </p:cNvPr>
          <p:cNvSpPr/>
          <p:nvPr/>
        </p:nvSpPr>
        <p:spPr>
          <a:xfrm rot="16200000">
            <a:off x="10335483" y="1031125"/>
            <a:ext cx="341362"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2" name="TextBox 11">
            <a:extLst>
              <a:ext uri="{FF2B5EF4-FFF2-40B4-BE49-F238E27FC236}">
                <a16:creationId xmlns:a16="http://schemas.microsoft.com/office/drawing/2014/main" id="{691AE790-F3E5-E431-7537-4EC4647BE1C9}"/>
              </a:ext>
            </a:extLst>
          </p:cNvPr>
          <p:cNvSpPr txBox="1"/>
          <p:nvPr/>
        </p:nvSpPr>
        <p:spPr>
          <a:xfrm>
            <a:off x="3335248" y="1324953"/>
            <a:ext cx="985628"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DETRACTORS </a:t>
            </a:r>
          </a:p>
        </p:txBody>
      </p:sp>
      <p:sp>
        <p:nvSpPr>
          <p:cNvPr id="13" name="TextBox 12">
            <a:extLst>
              <a:ext uri="{FF2B5EF4-FFF2-40B4-BE49-F238E27FC236}">
                <a16:creationId xmlns:a16="http://schemas.microsoft.com/office/drawing/2014/main" id="{6CC0987C-F058-AF52-BE1F-1476317E3200}"/>
              </a:ext>
            </a:extLst>
          </p:cNvPr>
          <p:cNvSpPr txBox="1"/>
          <p:nvPr/>
        </p:nvSpPr>
        <p:spPr>
          <a:xfrm>
            <a:off x="8169097" y="1316517"/>
            <a:ext cx="770586"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PASSIVES </a:t>
            </a:r>
          </a:p>
        </p:txBody>
      </p:sp>
      <p:sp>
        <p:nvSpPr>
          <p:cNvPr id="14" name="TextBox 13">
            <a:extLst>
              <a:ext uri="{FF2B5EF4-FFF2-40B4-BE49-F238E27FC236}">
                <a16:creationId xmlns:a16="http://schemas.microsoft.com/office/drawing/2014/main" id="{BDFC338B-15E1-4902-CC50-22A4F6A98231}"/>
              </a:ext>
            </a:extLst>
          </p:cNvPr>
          <p:cNvSpPr txBox="1"/>
          <p:nvPr/>
        </p:nvSpPr>
        <p:spPr>
          <a:xfrm>
            <a:off x="10076610" y="1324953"/>
            <a:ext cx="929762"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PROMOTERS </a:t>
            </a:r>
          </a:p>
        </p:txBody>
      </p:sp>
      <p:sp>
        <p:nvSpPr>
          <p:cNvPr id="15" name="Rectangle 14">
            <a:extLst>
              <a:ext uri="{FF2B5EF4-FFF2-40B4-BE49-F238E27FC236}">
                <a16:creationId xmlns:a16="http://schemas.microsoft.com/office/drawing/2014/main" id="{12BA91A0-D806-0520-268F-ECF7C451E87C}"/>
              </a:ext>
            </a:extLst>
          </p:cNvPr>
          <p:cNvSpPr/>
          <p:nvPr/>
        </p:nvSpPr>
        <p:spPr>
          <a:xfrm>
            <a:off x="11325573" y="2982621"/>
            <a:ext cx="592105" cy="340360"/>
          </a:xfrm>
          <a:prstGeom prst="rect">
            <a:avLst/>
          </a:prstGeom>
          <a:solidFill>
            <a:schemeClr val="accent2"/>
          </a:solidFill>
          <a:ln w="25400" cap="flat" cmpd="sng" algn="ctr">
            <a:noFill/>
            <a:prstDash val="solid"/>
          </a:ln>
          <a:effectLst/>
        </p:spPr>
        <p:txBody>
          <a:bodyPr rtlCol="0" anchor="ctr"/>
          <a:lstStyle/>
          <a:p>
            <a:pPr algn="ctr" defTabSz="609630">
              <a:defRPr/>
            </a:pPr>
            <a:r>
              <a:rPr lang="en-GB" sz="1200" b="1" kern="0" dirty="0">
                <a:solidFill>
                  <a:schemeClr val="bg1"/>
                </a:solidFill>
                <a:latin typeface="Aptos" panose="020B0004020202020204" pitchFamily="34" charset="0"/>
                <a:cs typeface="Arial" panose="020B0604020202020204" pitchFamily="34" charset="0"/>
              </a:rPr>
              <a:t>35</a:t>
            </a:r>
          </a:p>
        </p:txBody>
      </p:sp>
      <p:sp>
        <p:nvSpPr>
          <p:cNvPr id="3" name="Rectangle 2">
            <a:extLst>
              <a:ext uri="{FF2B5EF4-FFF2-40B4-BE49-F238E27FC236}">
                <a16:creationId xmlns:a16="http://schemas.microsoft.com/office/drawing/2014/main" id="{C1033C76-FF92-694E-80A8-1D3D5FBAC37B}"/>
              </a:ext>
            </a:extLst>
          </p:cNvPr>
          <p:cNvSpPr/>
          <p:nvPr/>
        </p:nvSpPr>
        <p:spPr>
          <a:xfrm>
            <a:off x="11325573" y="3648540"/>
            <a:ext cx="592105" cy="340360"/>
          </a:xfrm>
          <a:prstGeom prst="rect">
            <a:avLst/>
          </a:prstGeom>
          <a:solidFill>
            <a:srgbClr val="28669F"/>
          </a:solidFill>
          <a:ln w="25400" cap="flat" cmpd="sng" algn="ctr">
            <a:noFill/>
            <a:prstDash val="solid"/>
          </a:ln>
          <a:effectLst/>
        </p:spPr>
        <p:txBody>
          <a:bodyPr rtlCol="0" anchor="ctr"/>
          <a:lstStyle/>
          <a:p>
            <a:pPr algn="ctr" defTabSz="609630">
              <a:defRPr/>
            </a:pPr>
            <a:r>
              <a:rPr lang="en-GB" sz="1200" kern="0" dirty="0">
                <a:solidFill>
                  <a:schemeClr val="bg1"/>
                </a:solidFill>
                <a:latin typeface="Aptos" panose="020B0004020202020204" pitchFamily="34" charset="0"/>
                <a:cs typeface="Arial" panose="020B0604020202020204" pitchFamily="34" charset="0"/>
              </a:rPr>
              <a:t>41</a:t>
            </a:r>
          </a:p>
        </p:txBody>
      </p:sp>
      <p:graphicFrame>
        <p:nvGraphicFramePr>
          <p:cNvPr id="16" name="Table 15">
            <a:extLst>
              <a:ext uri="{FF2B5EF4-FFF2-40B4-BE49-F238E27FC236}">
                <a16:creationId xmlns:a16="http://schemas.microsoft.com/office/drawing/2014/main" id="{6EEE0284-AA7F-515B-5A76-8E382DE0A635}"/>
              </a:ext>
            </a:extLst>
          </p:cNvPr>
          <p:cNvGraphicFramePr>
            <a:graphicFrameLocks noGrp="1"/>
          </p:cNvGraphicFramePr>
          <p:nvPr>
            <p:extLst>
              <p:ext uri="{D42A27DB-BD31-4B8C-83A1-F6EECF244321}">
                <p14:modId xmlns:p14="http://schemas.microsoft.com/office/powerpoint/2010/main" val="169198835"/>
              </p:ext>
            </p:extLst>
          </p:nvPr>
        </p:nvGraphicFramePr>
        <p:xfrm>
          <a:off x="6698831" y="4869529"/>
          <a:ext cx="5218847" cy="982631"/>
        </p:xfrm>
        <a:graphic>
          <a:graphicData uri="http://schemas.openxmlformats.org/drawingml/2006/table">
            <a:tbl>
              <a:tblPr firstRow="1" bandRow="1">
                <a:tableStyleId>{5940675A-B579-460E-94D1-54222C63F5DA}</a:tableStyleId>
              </a:tblPr>
              <a:tblGrid>
                <a:gridCol w="2312690">
                  <a:extLst>
                    <a:ext uri="{9D8B030D-6E8A-4147-A177-3AD203B41FA5}">
                      <a16:colId xmlns:a16="http://schemas.microsoft.com/office/drawing/2014/main" val="2045885161"/>
                    </a:ext>
                  </a:extLst>
                </a:gridCol>
                <a:gridCol w="1461023">
                  <a:extLst>
                    <a:ext uri="{9D8B030D-6E8A-4147-A177-3AD203B41FA5}">
                      <a16:colId xmlns:a16="http://schemas.microsoft.com/office/drawing/2014/main" val="701748822"/>
                    </a:ext>
                  </a:extLst>
                </a:gridCol>
                <a:gridCol w="1445134">
                  <a:extLst>
                    <a:ext uri="{9D8B030D-6E8A-4147-A177-3AD203B41FA5}">
                      <a16:colId xmlns:a16="http://schemas.microsoft.com/office/drawing/2014/main" val="1015951330"/>
                    </a:ext>
                  </a:extLst>
                </a:gridCol>
              </a:tblGrid>
              <a:tr h="588792">
                <a:tc rowSpan="2">
                  <a:txBody>
                    <a:bodyPr/>
                    <a:lstStyle/>
                    <a:p>
                      <a:pPr algn="l"/>
                      <a:r>
                        <a:rPr lang="en-US" sz="1300" b="1" dirty="0">
                          <a:solidFill>
                            <a:schemeClr val="bg1"/>
                          </a:solidFill>
                          <a:latin typeface="Aptos" panose="020B0004020202020204" pitchFamily="34" charset="0"/>
                          <a:cs typeface="Arial" panose="020B0604020202020204" pitchFamily="34" charset="0"/>
                        </a:rPr>
                        <a:t>Ease of doing business </a:t>
                      </a:r>
                    </a:p>
                  </a:txBody>
                  <a:tcPr marL="77418" marR="77418" marT="38709" marB="38709" anchor="ctr">
                    <a:solidFill>
                      <a:srgbClr val="1F4E79"/>
                    </a:solidFill>
                  </a:tcPr>
                </a:tc>
                <a:tc>
                  <a:txBody>
                    <a:bodyPr/>
                    <a:lstStyle/>
                    <a:p>
                      <a:pPr algn="ctr"/>
                      <a:r>
                        <a:rPr lang="en-ZW" sz="1300" b="0" dirty="0">
                          <a:solidFill>
                            <a:schemeClr val="bg1"/>
                          </a:solidFill>
                          <a:latin typeface="Aptos" panose="020B0004020202020204" pitchFamily="34" charset="0"/>
                        </a:rPr>
                        <a:t>2023</a:t>
                      </a:r>
                    </a:p>
                  </a:txBody>
                  <a:tcPr marL="77418" marR="77418" marT="38709" marB="38709" anchor="ctr">
                    <a:solidFill>
                      <a:srgbClr val="1F4E79"/>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1F4E79"/>
                    </a:solidFill>
                  </a:tcPr>
                </a:tc>
                <a:extLst>
                  <a:ext uri="{0D108BD9-81ED-4DB2-BD59-A6C34878D82A}">
                    <a16:rowId xmlns:a16="http://schemas.microsoft.com/office/drawing/2014/main" val="4244009418"/>
                  </a:ext>
                </a:extLst>
              </a:tr>
              <a:tr h="393839">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75%</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70%</a:t>
                      </a:r>
                    </a:p>
                  </a:txBody>
                  <a:tcPr marL="77418" marR="77418" marT="38709" marB="38709" anchor="ctr">
                    <a:solidFill>
                      <a:schemeClr val="bg1"/>
                    </a:solidFill>
                  </a:tcPr>
                </a:tc>
                <a:extLst>
                  <a:ext uri="{0D108BD9-81ED-4DB2-BD59-A6C34878D82A}">
                    <a16:rowId xmlns:a16="http://schemas.microsoft.com/office/drawing/2014/main" val="3328424696"/>
                  </a:ext>
                </a:extLst>
              </a:tr>
            </a:tbl>
          </a:graphicData>
        </a:graphic>
      </p:graphicFrame>
      <p:sp>
        <p:nvSpPr>
          <p:cNvPr id="17" name="TextBox 16">
            <a:extLst>
              <a:ext uri="{FF2B5EF4-FFF2-40B4-BE49-F238E27FC236}">
                <a16:creationId xmlns:a16="http://schemas.microsoft.com/office/drawing/2014/main" id="{EC0B75D3-AABD-BBCA-E68E-F6A923D0E0D9}"/>
              </a:ext>
            </a:extLst>
          </p:cNvPr>
          <p:cNvSpPr txBox="1"/>
          <p:nvPr/>
        </p:nvSpPr>
        <p:spPr>
          <a:xfrm>
            <a:off x="0" y="771816"/>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Using a 10-point scale where 0 means very unlikely and 10 means very likely, how likely are you to recommend MCAZ to your business peers?</a:t>
            </a:r>
            <a:br>
              <a:rPr lang="en-US" sz="1050" b="1" i="1" dirty="0">
                <a:solidFill>
                  <a:prstClr val="black"/>
                </a:solidFill>
                <a:latin typeface="Calibri" panose="020F0502020204030204"/>
              </a:rPr>
            </a:br>
            <a:r>
              <a:rPr lang="en-US" sz="1050" b="1" i="1" dirty="0">
                <a:solidFill>
                  <a:prstClr val="black"/>
                </a:solidFill>
                <a:latin typeface="Calibri" panose="020F0502020204030204"/>
              </a:rPr>
              <a:t>Qn: On a 5-point scale where 1 means very difficult and 5 means very easy, how easy is it doing business with MCAZ?</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71288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0C14CF33-8CDA-615E-3C11-A42778BD867A}"/>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7E419C5-0326-6EC8-CAA2-52A9E01FC732}"/>
              </a:ext>
            </a:extLst>
          </p:cNvPr>
          <p:cNvSpPr txBox="1"/>
          <p:nvPr/>
        </p:nvSpPr>
        <p:spPr>
          <a:xfrm>
            <a:off x="83820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.9.5: Conclusions &amp; Indicated Action</a:t>
            </a:r>
            <a:r>
              <a:rPr lang="en-US" sz="3200" b="1" dirty="0">
                <a:solidFill>
                  <a:srgbClr val="44546A">
                    <a:lumMod val="75000"/>
                  </a:srgbClr>
                </a:solidFill>
                <a:latin typeface="Aptos" panose="020B0004020202020204" pitchFamily="34" charset="0"/>
              </a:rPr>
              <a:t> </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A8A0EEF3-631C-A373-577B-10C27DFA44E6}"/>
              </a:ext>
            </a:extLst>
          </p:cNvPr>
          <p:cNvSpPr txBox="1"/>
          <p:nvPr/>
        </p:nvSpPr>
        <p:spPr>
          <a:xfrm>
            <a:off x="0" y="856357"/>
            <a:ext cx="12192000" cy="5945217"/>
          </a:xfrm>
          <a:prstGeom prst="rect">
            <a:avLst/>
          </a:prstGeom>
          <a:solidFill>
            <a:srgbClr val="EAEFF8"/>
          </a:solidFill>
        </p:spPr>
        <p:txBody>
          <a:bodyPr wrap="square" rtlCol="0">
            <a:spAutoFit/>
          </a:bodyPr>
          <a:lstStyle/>
          <a:p>
            <a:pPr marR="0" lvl="0" algn="just" defTabSz="914400" rtl="0" eaLnBrk="1" fontAlgn="auto" latinLnBrk="0" hangingPunct="1">
              <a:lnSpc>
                <a:spcPct val="100000"/>
              </a:lnSpc>
              <a:spcBef>
                <a:spcPts val="0"/>
              </a:spcBef>
              <a:spcAft>
                <a:spcPts val="1200"/>
              </a:spcAft>
              <a:buClrTx/>
              <a:buSzPct val="88000"/>
              <a:tabLst/>
              <a:defRPr/>
            </a:pPr>
            <a:r>
              <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Conclusions</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Harare largely dominated the sample for the importers.</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70% of the importers engaged for the survey have been using MCAZ services for more than 10 years.</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Quick turnaround time when issuing import permits/clearance, delivering on promise and processes simplicity are the most important customer service expectations by importers.</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performance of Medicines Control Authority of Zimbabwe on customer service expectations of importers improved in 2024. </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Customer Satisfaction Index improved by a huge margin from 69% to 89% after performing good on producing online submissions status updates and satisfactory control of import activities. </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Importers lodged fewer queries in 2024 compared to the same period in 2023.  </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Following  a decline in number of queries lodged, the complaints resolution ratio massively improved from 73% to 100%.</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Most importers had a positive experience in doing business with MCAZ in 2024 more so on producing online submissions status updates and satisfactory control of import activities. </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has a positive Net Promoter Score (35) although it is a decline from 41 achieved in 2023.  The decline was because of delays in issuing import licenses.</a:t>
            </a:r>
          </a:p>
          <a:p>
            <a:pPr marL="285750" marR="0" lvl="0" indent="-285750" algn="just" defTabSz="914400" rtl="0" eaLnBrk="1" fontAlgn="auto" latinLnBrk="0" hangingPunct="1">
              <a:lnSpc>
                <a:spcPct val="100000"/>
              </a:lnSpc>
              <a:spcBef>
                <a:spcPts val="0"/>
              </a:spcBef>
              <a:spcAft>
                <a:spcPts val="10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Customer Effort Score slightly dropped from 75% to 70%, although it remained positive.</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endParaRPr kumimoji="0" lang="en-US" sz="1300" b="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R="0" lvl="0" algn="just" defTabSz="914400" rtl="0" eaLnBrk="1" fontAlgn="auto" latinLnBrk="0" hangingPunct="1">
              <a:lnSpc>
                <a:spcPct val="100000"/>
              </a:lnSpc>
              <a:spcBef>
                <a:spcPts val="0"/>
              </a:spcBef>
              <a:spcAft>
                <a:spcPts val="1200"/>
              </a:spcAft>
              <a:buClrTx/>
              <a:buSzPct val="88000"/>
              <a:tabLst/>
              <a:defRPr/>
            </a:pPr>
            <a:r>
              <a:rPr kumimoji="0" lang="en-US" sz="1300" b="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Indicated action</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Improve turnaround time on issuance of importing licenses/permits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i="1" dirty="0">
                <a:solidFill>
                  <a:prstClr val="black"/>
                </a:solidFill>
                <a:latin typeface="Aptos" panose="020B0004020202020204" pitchFamily="34" charset="0"/>
                <a:cs typeface="Arial" panose="020B0604020202020204" pitchFamily="34" charset="0"/>
              </a:rPr>
              <a:t>Continuously </a:t>
            </a: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expediate </a:t>
            </a:r>
            <a:r>
              <a:rPr lang="en-US" sz="1300" i="1" dirty="0">
                <a:solidFill>
                  <a:prstClr val="black"/>
                </a:solidFill>
                <a:latin typeface="Aptos" panose="020B0004020202020204" pitchFamily="34" charset="0"/>
                <a:cs typeface="Arial" panose="020B0604020202020204" pitchFamily="34" charset="0"/>
              </a:rPr>
              <a:t>medicines</a:t>
            </a: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registration process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i="1" dirty="0">
                <a:solidFill>
                  <a:prstClr val="black"/>
                </a:solidFill>
                <a:latin typeface="Aptos" panose="020B0004020202020204" pitchFamily="34" charset="0"/>
                <a:cs typeface="Arial" panose="020B0604020202020204" pitchFamily="34" charset="0"/>
              </a:rPr>
              <a:t>Improve response rate on all touch points </a:t>
            </a:r>
            <a:endPar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595221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3CB78EF2-E44A-985F-76F1-F1629A3D0696}"/>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AA8E9B20-E216-D0FD-2800-CBF357AE04DE}"/>
              </a:ext>
            </a:extLst>
          </p:cNvPr>
          <p:cNvSpPr txBox="1"/>
          <p:nvPr/>
        </p:nvSpPr>
        <p:spPr>
          <a:xfrm>
            <a:off x="0" y="2774582"/>
            <a:ext cx="5130800" cy="584775"/>
          </a:xfrm>
          <a:prstGeom prst="rect">
            <a:avLst/>
          </a:prstGeom>
          <a:noFill/>
        </p:spPr>
        <p:txBody>
          <a:bodyPr wrap="square">
            <a:spAutoFit/>
          </a:bodyPr>
          <a:lstStyle/>
          <a:p>
            <a:r>
              <a:rPr lang="en-US" sz="3200" b="1" dirty="0">
                <a:solidFill>
                  <a:schemeClr val="tx2">
                    <a:lumMod val="75000"/>
                  </a:schemeClr>
                </a:solidFill>
                <a:latin typeface="Aptos" panose="020B0004020202020204" pitchFamily="34" charset="0"/>
              </a:rPr>
              <a:t>4.10.0: Exporters  </a:t>
            </a:r>
            <a:endParaRPr lang="en-ZW" sz="3200" b="1" dirty="0">
              <a:solidFill>
                <a:schemeClr val="tx2">
                  <a:lumMod val="75000"/>
                </a:schemeClr>
              </a:solidFill>
              <a:latin typeface="Aptos" panose="020B0004020202020204" pitchFamily="34" charset="0"/>
            </a:endParaRPr>
          </a:p>
        </p:txBody>
      </p:sp>
    </p:spTree>
    <p:extLst>
      <p:ext uri="{BB962C8B-B14F-4D97-AF65-F5344CB8AC3E}">
        <p14:creationId xmlns:p14="http://schemas.microsoft.com/office/powerpoint/2010/main" val="2548631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6396AF25-E105-2D73-589A-FA22129C94C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64E5BD00-1171-32F5-7169-A5207115AF09}"/>
              </a:ext>
            </a:extLst>
          </p:cNvPr>
          <p:cNvSpPr txBox="1"/>
          <p:nvPr/>
        </p:nvSpPr>
        <p:spPr>
          <a:xfrm>
            <a:off x="83820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a:t>
            </a:r>
            <a:r>
              <a:rPr lang="en-US" sz="3200" b="1" dirty="0">
                <a:solidFill>
                  <a:srgbClr val="44546A">
                    <a:lumMod val="75000"/>
                  </a:srgbClr>
                </a:solidFill>
                <a:latin typeface="Aptos" panose="020B0004020202020204" pitchFamily="34" charset="0"/>
              </a:rPr>
              <a:t>10</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.1: E</a:t>
            </a:r>
            <a:r>
              <a:rPr lang="en-US" sz="3200" b="1" dirty="0" err="1">
                <a:solidFill>
                  <a:srgbClr val="44546A">
                    <a:lumMod val="75000"/>
                  </a:srgbClr>
                </a:solidFill>
                <a:latin typeface="Aptos" panose="020B0004020202020204" pitchFamily="34" charset="0"/>
              </a:rPr>
              <a:t>xporter’s</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r>
              <a:rPr lang="en-US" sz="3200" b="1" dirty="0">
                <a:solidFill>
                  <a:srgbClr val="44546A">
                    <a:lumMod val="75000"/>
                  </a:srgbClr>
                </a:solidFill>
                <a:latin typeface="Aptos" panose="020B0004020202020204" pitchFamily="34" charset="0"/>
              </a:rPr>
              <a:t>sentiments</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9" name="TextBox 8">
            <a:extLst>
              <a:ext uri="{FF2B5EF4-FFF2-40B4-BE49-F238E27FC236}">
                <a16:creationId xmlns:a16="http://schemas.microsoft.com/office/drawing/2014/main" id="{EB8777D8-0108-1480-586D-BAA4B98D4C97}"/>
              </a:ext>
            </a:extLst>
          </p:cNvPr>
          <p:cNvSpPr txBox="1"/>
          <p:nvPr/>
        </p:nvSpPr>
        <p:spPr>
          <a:xfrm>
            <a:off x="0" y="927064"/>
            <a:ext cx="4531360" cy="5770811"/>
          </a:xfrm>
          <a:prstGeom prst="rect">
            <a:avLst/>
          </a:prstGeom>
          <a:gradFill flip="none" rotWithShape="1">
            <a:gsLst>
              <a:gs pos="0">
                <a:srgbClr val="DAE3F3">
                  <a:shade val="30000"/>
                  <a:satMod val="115000"/>
                </a:srgbClr>
              </a:gs>
              <a:gs pos="50000">
                <a:srgbClr val="DAE3F3">
                  <a:shade val="67500"/>
                  <a:satMod val="115000"/>
                </a:srgbClr>
              </a:gs>
              <a:gs pos="100000">
                <a:srgbClr val="DAE3F3">
                  <a:shade val="100000"/>
                  <a:satMod val="115000"/>
                </a:srgbClr>
              </a:gs>
            </a:gsLst>
            <a:lin ang="0" scaled="1"/>
            <a:tileRect/>
          </a:gradFill>
        </p:spPr>
        <p:txBody>
          <a:bodyPr wrap="square" rtlCol="0">
            <a:spAutoFit/>
          </a:bodyPr>
          <a:lstStyle/>
          <a:p>
            <a:pPr algn="just">
              <a:spcAft>
                <a:spcPts val="1200"/>
              </a:spcAft>
              <a:buSzPct val="88000"/>
              <a:defRPr/>
            </a:pPr>
            <a:r>
              <a:rPr lang="en-US" sz="1600" b="1" i="1" dirty="0">
                <a:latin typeface="Aptos" panose="020B0004020202020204" pitchFamily="34" charset="0"/>
              </a:rPr>
              <a:t>Key takeouts </a:t>
            </a:r>
          </a:p>
          <a:p>
            <a:pPr marL="285750" indent="-285750" algn="just">
              <a:lnSpc>
                <a:spcPct val="150000"/>
              </a:lnSpc>
              <a:spcAft>
                <a:spcPts val="2400"/>
              </a:spcAft>
              <a:buSzPct val="88000"/>
              <a:buFont typeface="Wingdings" panose="05000000000000000000" pitchFamily="2" charset="2"/>
              <a:buChar char="q"/>
              <a:defRPr/>
            </a:pPr>
            <a:r>
              <a:rPr lang="en-US" sz="1400" i="1" dirty="0">
                <a:latin typeface="Aptos" panose="020B0004020202020204" pitchFamily="34" charset="0"/>
              </a:rPr>
              <a:t>Exporters prioritizes timely issuance of licenses and an efficient licensing system .</a:t>
            </a:r>
          </a:p>
          <a:p>
            <a:pPr marL="285750" indent="-285750" algn="just">
              <a:lnSpc>
                <a:spcPct val="150000"/>
              </a:lnSpc>
              <a:spcAft>
                <a:spcPts val="2400"/>
              </a:spcAft>
              <a:buSzPct val="88000"/>
              <a:buFont typeface="Wingdings" panose="05000000000000000000" pitchFamily="2" charset="2"/>
              <a:buChar char="q"/>
              <a:defRPr/>
            </a:pPr>
            <a:r>
              <a:rPr lang="en-US" sz="1400" i="1" dirty="0">
                <a:latin typeface="Aptos" panose="020B0004020202020204" pitchFamily="34" charset="0"/>
              </a:rPr>
              <a:t>Exporters call for integration with other regional bodies.</a:t>
            </a:r>
          </a:p>
          <a:p>
            <a:pPr marL="285750" indent="-285750" algn="just">
              <a:lnSpc>
                <a:spcPct val="150000"/>
              </a:lnSpc>
              <a:spcAft>
                <a:spcPts val="2400"/>
              </a:spcAft>
              <a:buSzPct val="88000"/>
              <a:buFont typeface="Wingdings" panose="05000000000000000000" pitchFamily="2" charset="2"/>
              <a:buChar char="q"/>
              <a:defRPr/>
            </a:pPr>
            <a:r>
              <a:rPr lang="en-US" sz="1400" i="1" dirty="0">
                <a:latin typeface="Aptos" panose="020B0004020202020204" pitchFamily="34" charset="0"/>
              </a:rPr>
              <a:t>MCAZ is applauded for easy availability of information &amp; proper stakeholder engagement &amp; convenient processes.</a:t>
            </a:r>
          </a:p>
          <a:p>
            <a:pPr marL="285750" indent="-285750" algn="just">
              <a:lnSpc>
                <a:spcPct val="150000"/>
              </a:lnSpc>
              <a:spcAft>
                <a:spcPts val="2400"/>
              </a:spcAft>
              <a:buSzPct val="88000"/>
              <a:buFont typeface="Wingdings" panose="05000000000000000000" pitchFamily="2" charset="2"/>
              <a:buChar char="q"/>
              <a:defRPr/>
            </a:pPr>
            <a:r>
              <a:rPr lang="en-US" sz="1400" i="1" dirty="0">
                <a:latin typeface="Aptos" panose="020B0004020202020204" pitchFamily="34" charset="0"/>
              </a:rPr>
              <a:t>Exporters are happy with DG’s presentations which promotes openness and inclusiveness. </a:t>
            </a:r>
          </a:p>
          <a:p>
            <a:pPr marL="285750" indent="-285750" algn="just">
              <a:lnSpc>
                <a:spcPct val="150000"/>
              </a:lnSpc>
              <a:spcAft>
                <a:spcPts val="2400"/>
              </a:spcAft>
              <a:buSzPct val="88000"/>
              <a:buFont typeface="Wingdings" panose="05000000000000000000" pitchFamily="2" charset="2"/>
              <a:buChar char="q"/>
              <a:defRPr/>
            </a:pPr>
            <a:r>
              <a:rPr lang="en-US" sz="1400" i="1" dirty="0">
                <a:latin typeface="Aptos" panose="020B0004020202020204" pitchFamily="34" charset="0"/>
              </a:rPr>
              <a:t> MCAZ  is considered professional when dealing with stakeholders.</a:t>
            </a:r>
          </a:p>
          <a:p>
            <a:pPr algn="just">
              <a:spcAft>
                <a:spcPts val="1200"/>
              </a:spcAft>
              <a:buSzPct val="88000"/>
              <a:defRPr/>
            </a:pPr>
            <a:endParaRPr lang="en-US" sz="1400" i="1" dirty="0">
              <a:latin typeface="Aptos" panose="020B0004020202020204" pitchFamily="34" charset="0"/>
            </a:endParaRPr>
          </a:p>
        </p:txBody>
      </p:sp>
      <p:sp>
        <p:nvSpPr>
          <p:cNvPr id="10" name="Cloud 9">
            <a:extLst>
              <a:ext uri="{FF2B5EF4-FFF2-40B4-BE49-F238E27FC236}">
                <a16:creationId xmlns:a16="http://schemas.microsoft.com/office/drawing/2014/main" id="{F698D098-4A35-1E20-6056-91A9B66475B9}"/>
              </a:ext>
            </a:extLst>
          </p:cNvPr>
          <p:cNvSpPr/>
          <p:nvPr/>
        </p:nvSpPr>
        <p:spPr>
          <a:xfrm>
            <a:off x="7889241" y="489132"/>
            <a:ext cx="3464559" cy="2204011"/>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cs typeface="Arial" panose="020B0604020202020204" pitchFamily="34" charset="0"/>
              </a:rPr>
              <a:t>“MCAZ should prioritize improving the turnaround time when issuing licenses to ensure efficiency and better service delivery. Streamlining this process would not only reduce delays but also enhance the experience for businesses and individuals relying on timely approvals. A faster, more efficient licensing system would help meet the growing demands of the sector and contribute to smoother operations for all stakeholders.” </a:t>
            </a:r>
            <a:r>
              <a:rPr lang="en-US" sz="1000" b="1" dirty="0">
                <a:solidFill>
                  <a:prstClr val="black"/>
                </a:solidFill>
                <a:cs typeface="Arial" panose="020B0604020202020204" pitchFamily="34" charset="0"/>
              </a:rPr>
              <a:t>EXPO</a:t>
            </a:r>
            <a:r>
              <a:rPr kumimoji="0" lang="en-US" sz="1000" b="1" u="none" strike="noStrike" kern="1200" cap="none" spc="0" normalizeH="0" baseline="0" noProof="0" dirty="0">
                <a:ln>
                  <a:noFill/>
                </a:ln>
                <a:solidFill>
                  <a:prstClr val="black"/>
                </a:solidFill>
                <a:effectLst/>
                <a:uLnTx/>
                <a:uFillTx/>
                <a:cs typeface="Arial" panose="020B0604020202020204" pitchFamily="34" charset="0"/>
              </a:rPr>
              <a:t>RTER</a:t>
            </a:r>
          </a:p>
        </p:txBody>
      </p:sp>
      <p:sp>
        <p:nvSpPr>
          <p:cNvPr id="11" name="Cloud 10">
            <a:extLst>
              <a:ext uri="{FF2B5EF4-FFF2-40B4-BE49-F238E27FC236}">
                <a16:creationId xmlns:a16="http://schemas.microsoft.com/office/drawing/2014/main" id="{073049E1-D586-B205-9E9C-67181E483442}"/>
              </a:ext>
            </a:extLst>
          </p:cNvPr>
          <p:cNvSpPr/>
          <p:nvPr/>
        </p:nvSpPr>
        <p:spPr>
          <a:xfrm>
            <a:off x="5157676" y="823229"/>
            <a:ext cx="2432007" cy="1433574"/>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cs typeface="Arial" panose="020B0604020202020204" pitchFamily="34" charset="0"/>
              </a:rPr>
              <a:t>“Most of the processes are done online, which makes it much more convenient for us because we have busy schedules.” </a:t>
            </a:r>
            <a:r>
              <a:rPr lang="en-US" sz="1000" b="1" dirty="0">
                <a:solidFill>
                  <a:prstClr val="black"/>
                </a:solidFill>
                <a:cs typeface="Arial" panose="020B0604020202020204" pitchFamily="34" charset="0"/>
              </a:rPr>
              <a:t>EX</a:t>
            </a:r>
            <a:r>
              <a:rPr kumimoji="0" lang="en-US" sz="1000" b="1" u="none" strike="noStrike" kern="1200" cap="none" spc="0" normalizeH="0" baseline="0" noProof="0" dirty="0">
                <a:ln>
                  <a:noFill/>
                </a:ln>
                <a:solidFill>
                  <a:prstClr val="black"/>
                </a:solidFill>
                <a:effectLst/>
                <a:uLnTx/>
                <a:uFillTx/>
                <a:cs typeface="Arial" panose="020B0604020202020204" pitchFamily="34" charset="0"/>
              </a:rPr>
              <a:t>PORTER</a:t>
            </a:r>
          </a:p>
        </p:txBody>
      </p:sp>
      <p:sp>
        <p:nvSpPr>
          <p:cNvPr id="12" name="Cloud 11">
            <a:extLst>
              <a:ext uri="{FF2B5EF4-FFF2-40B4-BE49-F238E27FC236}">
                <a16:creationId xmlns:a16="http://schemas.microsoft.com/office/drawing/2014/main" id="{4E795A0D-DF1E-A85E-3E2E-EFBFB59CEFC9}"/>
              </a:ext>
            </a:extLst>
          </p:cNvPr>
          <p:cNvSpPr/>
          <p:nvPr/>
        </p:nvSpPr>
        <p:spPr>
          <a:xfrm>
            <a:off x="8727443" y="2783840"/>
            <a:ext cx="3253975" cy="2001554"/>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dirty="0">
              <a:solidFill>
                <a:prstClr val="black"/>
              </a:solidFill>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cs typeface="Arial" panose="020B0604020202020204" pitchFamily="34" charset="0"/>
              </a:rPr>
              <a:t>“I think if there was a memorandum of understanding or a memorandum of operations with the authority, we would engage to open platforms for Zimbabwean manufacturers to go into South Africa, Botswana or Egypt. Since we export to these countries, a memorandum that calls for expediting reviews can go a long way in easing processes and reciprocation from other authorities”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dirty="0">
                <a:ln>
                  <a:noFill/>
                </a:ln>
                <a:solidFill>
                  <a:prstClr val="black"/>
                </a:solidFill>
                <a:effectLst/>
                <a:uLnTx/>
                <a:uFillTx/>
                <a:cs typeface="Arial" panose="020B0604020202020204" pitchFamily="34" charset="0"/>
              </a:rPr>
              <a:t>EXPORTER</a:t>
            </a:r>
          </a:p>
        </p:txBody>
      </p:sp>
      <p:sp>
        <p:nvSpPr>
          <p:cNvPr id="13" name="Cloud 12">
            <a:extLst>
              <a:ext uri="{FF2B5EF4-FFF2-40B4-BE49-F238E27FC236}">
                <a16:creationId xmlns:a16="http://schemas.microsoft.com/office/drawing/2014/main" id="{CB341759-08B4-5109-D58D-C3670BB7C2A4}"/>
              </a:ext>
            </a:extLst>
          </p:cNvPr>
          <p:cNvSpPr/>
          <p:nvPr/>
        </p:nvSpPr>
        <p:spPr>
          <a:xfrm>
            <a:off x="5280489" y="2602964"/>
            <a:ext cx="3164430" cy="1901820"/>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cs typeface="Arial" panose="020B0604020202020204" pitchFamily="34" charset="0"/>
              </a:rPr>
              <a:t>“Customer service is excellent; they have significantly improved in terms of keeping the players and stakeholders informed. They now provide notifications and use more circulars than before, which is very beneficial. This approach demonstrates greater engagement and fosters a sense of unity within the industry." </a:t>
            </a:r>
            <a:r>
              <a:rPr lang="en-US" sz="1000" b="1" dirty="0">
                <a:solidFill>
                  <a:prstClr val="black"/>
                </a:solidFill>
                <a:cs typeface="Arial" panose="020B0604020202020204" pitchFamily="34" charset="0"/>
              </a:rPr>
              <a:t>EX</a:t>
            </a:r>
            <a:r>
              <a:rPr kumimoji="0" lang="en-US" sz="1000" b="1" u="none" strike="noStrike" kern="1200" cap="none" spc="0" normalizeH="0" baseline="0" noProof="0" dirty="0">
                <a:ln>
                  <a:noFill/>
                </a:ln>
                <a:solidFill>
                  <a:prstClr val="black"/>
                </a:solidFill>
                <a:effectLst/>
                <a:uLnTx/>
                <a:uFillTx/>
                <a:cs typeface="Arial" panose="020B0604020202020204" pitchFamily="34" charset="0"/>
              </a:rPr>
              <a:t>PORTER</a:t>
            </a:r>
          </a:p>
        </p:txBody>
      </p:sp>
      <p:sp>
        <p:nvSpPr>
          <p:cNvPr id="14" name="Cloud 13">
            <a:extLst>
              <a:ext uri="{FF2B5EF4-FFF2-40B4-BE49-F238E27FC236}">
                <a16:creationId xmlns:a16="http://schemas.microsoft.com/office/drawing/2014/main" id="{5B831A29-000E-911F-64FD-AC9186B72E43}"/>
              </a:ext>
            </a:extLst>
          </p:cNvPr>
          <p:cNvSpPr/>
          <p:nvPr/>
        </p:nvSpPr>
        <p:spPr>
          <a:xfrm>
            <a:off x="8641079" y="4998702"/>
            <a:ext cx="2748281" cy="1780683"/>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solidFill>
                  <a:prstClr val="black"/>
                </a:solidFill>
                <a:cs typeface="Arial" panose="020B0604020202020204" pitchFamily="34" charset="0"/>
              </a:rPr>
              <a:t>“My pleasant experience with the regulator has been the presentations from the Director General. The current DG is very open and makes a concerted effort to engage stakeholders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a:solidFill>
                  <a:prstClr val="black"/>
                </a:solidFill>
                <a:cs typeface="Arial" panose="020B0604020202020204" pitchFamily="34" charset="0"/>
              </a:rPr>
              <a:t>EX</a:t>
            </a:r>
            <a:r>
              <a:rPr kumimoji="0" lang="en-US" sz="1000" b="1" u="none" strike="noStrike" kern="1200" cap="none" spc="0" normalizeH="0" baseline="0" noProof="0" dirty="0">
                <a:ln>
                  <a:noFill/>
                </a:ln>
                <a:solidFill>
                  <a:prstClr val="black"/>
                </a:solidFill>
                <a:effectLst/>
                <a:uLnTx/>
                <a:uFillTx/>
                <a:cs typeface="Arial" panose="020B0604020202020204" pitchFamily="34" charset="0"/>
              </a:rPr>
              <a:t>PORTER</a:t>
            </a:r>
          </a:p>
        </p:txBody>
      </p:sp>
      <p:sp>
        <p:nvSpPr>
          <p:cNvPr id="15" name="Cloud 14">
            <a:extLst>
              <a:ext uri="{FF2B5EF4-FFF2-40B4-BE49-F238E27FC236}">
                <a16:creationId xmlns:a16="http://schemas.microsoft.com/office/drawing/2014/main" id="{99776D12-C2AC-3900-ECFB-A4EDEBB3BFBF}"/>
              </a:ext>
            </a:extLst>
          </p:cNvPr>
          <p:cNvSpPr/>
          <p:nvPr/>
        </p:nvSpPr>
        <p:spPr>
          <a:xfrm>
            <a:off x="5280489" y="4917191"/>
            <a:ext cx="3083560" cy="1780684"/>
          </a:xfrm>
          <a:prstGeom prst="cloud">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1" u="none" strike="noStrike" kern="1200" cap="none" spc="0" normalizeH="0" baseline="0" noProof="0" dirty="0">
              <a:ln>
                <a:noFill/>
              </a:ln>
              <a:solidFill>
                <a:prstClr val="black"/>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prstClr val="black"/>
                </a:solidFill>
                <a:effectLst/>
                <a:uLnTx/>
                <a:uFillTx/>
                <a:cs typeface="Arial" panose="020B0604020202020204" pitchFamily="34" charset="0"/>
              </a:rPr>
              <a:t>"I deal with  ZIMRA and SAPRA as well, but MCAZ stands out because, with other regulators, it takes time to resolve issues or they only assist you over the phone. With MCAZ, everything is handled in a very formal manner with proper communication."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a:solidFill>
                  <a:prstClr val="black"/>
                </a:solidFill>
                <a:cs typeface="Arial" panose="020B0604020202020204" pitchFamily="34" charset="0"/>
              </a:rPr>
              <a:t>EXPO</a:t>
            </a:r>
            <a:r>
              <a:rPr kumimoji="0" lang="en-US" sz="1000" b="1" u="none" strike="noStrike" kern="1200" cap="none" spc="0" normalizeH="0" baseline="0" noProof="0" dirty="0">
                <a:ln>
                  <a:noFill/>
                </a:ln>
                <a:solidFill>
                  <a:prstClr val="black"/>
                </a:solidFill>
                <a:effectLst/>
                <a:uLnTx/>
                <a:uFillTx/>
                <a:cs typeface="Arial" panose="020B0604020202020204" pitchFamily="34" charset="0"/>
              </a:rPr>
              <a:t>RTER</a:t>
            </a:r>
          </a:p>
        </p:txBody>
      </p:sp>
    </p:spTree>
    <p:extLst>
      <p:ext uri="{BB962C8B-B14F-4D97-AF65-F5344CB8AC3E}">
        <p14:creationId xmlns:p14="http://schemas.microsoft.com/office/powerpoint/2010/main" val="42762430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1D0E29B3-E5C2-FCAE-CF58-5ED9AFE7CA9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8A80DA8E-0720-23A0-33A1-2B0D2134B250}"/>
              </a:ext>
            </a:extLst>
          </p:cNvPr>
          <p:cNvSpPr txBox="1"/>
          <p:nvPr/>
        </p:nvSpPr>
        <p:spPr>
          <a:xfrm>
            <a:off x="0" y="2774582"/>
            <a:ext cx="5130800" cy="584775"/>
          </a:xfrm>
          <a:prstGeom prst="rect">
            <a:avLst/>
          </a:prstGeom>
          <a:noFill/>
        </p:spPr>
        <p:txBody>
          <a:bodyPr wrap="square">
            <a:spAutoFit/>
          </a:bodyPr>
          <a:lstStyle/>
          <a:p>
            <a:r>
              <a:rPr lang="en-US" sz="3200" b="1" dirty="0">
                <a:solidFill>
                  <a:schemeClr val="tx2">
                    <a:lumMod val="75000"/>
                  </a:schemeClr>
                </a:solidFill>
                <a:latin typeface="Aptos" panose="020B0004020202020204" pitchFamily="34" charset="0"/>
              </a:rPr>
              <a:t>4.11.0: Applicants   </a:t>
            </a:r>
            <a:endParaRPr lang="en-ZW" sz="3200" b="1" dirty="0">
              <a:solidFill>
                <a:schemeClr val="tx2">
                  <a:lumMod val="75000"/>
                </a:schemeClr>
              </a:solidFill>
              <a:latin typeface="Aptos" panose="020B0004020202020204" pitchFamily="34" charset="0"/>
            </a:endParaRPr>
          </a:p>
        </p:txBody>
      </p:sp>
    </p:spTree>
    <p:extLst>
      <p:ext uri="{BB962C8B-B14F-4D97-AF65-F5344CB8AC3E}">
        <p14:creationId xmlns:p14="http://schemas.microsoft.com/office/powerpoint/2010/main" val="21163236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1DC7DEA1-44B8-93C9-120F-B09BA630276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FC13457-E97E-FBDC-B795-29D4E2FCCDED}"/>
              </a:ext>
            </a:extLst>
          </p:cNvPr>
          <p:cNvGraphicFramePr>
            <a:graphicFrameLocks noGrp="1"/>
          </p:cNvGraphicFramePr>
          <p:nvPr>
            <p:extLst>
              <p:ext uri="{D42A27DB-BD31-4B8C-83A1-F6EECF244321}">
                <p14:modId xmlns:p14="http://schemas.microsoft.com/office/powerpoint/2010/main" val="3474633541"/>
              </p:ext>
            </p:extLst>
          </p:nvPr>
        </p:nvGraphicFramePr>
        <p:xfrm>
          <a:off x="0" y="4395579"/>
          <a:ext cx="12192000" cy="1070501"/>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1585138812"/>
                    </a:ext>
                  </a:extLst>
                </a:gridCol>
                <a:gridCol w="1371600">
                  <a:extLst>
                    <a:ext uri="{9D8B030D-6E8A-4147-A177-3AD203B41FA5}">
                      <a16:colId xmlns:a16="http://schemas.microsoft.com/office/drawing/2014/main" val="984882600"/>
                    </a:ext>
                  </a:extLst>
                </a:gridCol>
                <a:gridCol w="1249680">
                  <a:extLst>
                    <a:ext uri="{9D8B030D-6E8A-4147-A177-3AD203B41FA5}">
                      <a16:colId xmlns:a16="http://schemas.microsoft.com/office/drawing/2014/main" val="2191500570"/>
                    </a:ext>
                  </a:extLst>
                </a:gridCol>
                <a:gridCol w="1442720">
                  <a:extLst>
                    <a:ext uri="{9D8B030D-6E8A-4147-A177-3AD203B41FA5}">
                      <a16:colId xmlns:a16="http://schemas.microsoft.com/office/drawing/2014/main" val="3744036715"/>
                    </a:ext>
                  </a:extLst>
                </a:gridCol>
                <a:gridCol w="1341120">
                  <a:extLst>
                    <a:ext uri="{9D8B030D-6E8A-4147-A177-3AD203B41FA5}">
                      <a16:colId xmlns:a16="http://schemas.microsoft.com/office/drawing/2014/main" val="2580023264"/>
                    </a:ext>
                  </a:extLst>
                </a:gridCol>
                <a:gridCol w="1270002">
                  <a:extLst>
                    <a:ext uri="{9D8B030D-6E8A-4147-A177-3AD203B41FA5}">
                      <a16:colId xmlns:a16="http://schemas.microsoft.com/office/drawing/2014/main" val="3583020443"/>
                    </a:ext>
                  </a:extLst>
                </a:gridCol>
                <a:gridCol w="1432560">
                  <a:extLst>
                    <a:ext uri="{9D8B030D-6E8A-4147-A177-3AD203B41FA5}">
                      <a16:colId xmlns:a16="http://schemas.microsoft.com/office/drawing/2014/main" val="2934405082"/>
                    </a:ext>
                  </a:extLst>
                </a:gridCol>
                <a:gridCol w="1361440">
                  <a:extLst>
                    <a:ext uri="{9D8B030D-6E8A-4147-A177-3AD203B41FA5}">
                      <a16:colId xmlns:a16="http://schemas.microsoft.com/office/drawing/2014/main" val="826918559"/>
                    </a:ext>
                  </a:extLst>
                </a:gridCol>
                <a:gridCol w="1351278">
                  <a:extLst>
                    <a:ext uri="{9D8B030D-6E8A-4147-A177-3AD203B41FA5}">
                      <a16:colId xmlns:a16="http://schemas.microsoft.com/office/drawing/2014/main" val="684967099"/>
                    </a:ext>
                  </a:extLst>
                </a:gridCol>
              </a:tblGrid>
              <a:tr h="430421">
                <a:tc>
                  <a:txBody>
                    <a:bodyPr/>
                    <a:lstStyle/>
                    <a:p>
                      <a:endParaRPr lang="en-ZW" dirty="0"/>
                    </a:p>
                  </a:txBody>
                  <a:tcPr>
                    <a:solidFill>
                      <a:srgbClr val="28669F"/>
                    </a:solidFill>
                  </a:tcPr>
                </a:tc>
                <a:tc>
                  <a:txBody>
                    <a:bodyPr/>
                    <a:lstStyle/>
                    <a:p>
                      <a:endParaRPr lang="en-ZW" dirty="0"/>
                    </a:p>
                  </a:txBody>
                  <a:tcPr>
                    <a:solidFill>
                      <a:srgbClr val="28669F"/>
                    </a:solidFill>
                  </a:tcPr>
                </a:tc>
                <a:tc>
                  <a:txBody>
                    <a:bodyPr/>
                    <a:lstStyle/>
                    <a:p>
                      <a:endParaRPr lang="en-ZW" dirty="0"/>
                    </a:p>
                  </a:txBody>
                  <a:tcPr>
                    <a:solidFill>
                      <a:srgbClr val="28669F"/>
                    </a:solidFill>
                  </a:tcPr>
                </a:tc>
                <a:tc>
                  <a:txBody>
                    <a:bodyPr/>
                    <a:lstStyle/>
                    <a:p>
                      <a:endParaRPr lang="en-ZW" dirty="0"/>
                    </a:p>
                  </a:txBody>
                  <a:tcPr>
                    <a:solidFill>
                      <a:srgbClr val="28669F"/>
                    </a:solidFill>
                  </a:tcPr>
                </a:tc>
                <a:tc>
                  <a:txBody>
                    <a:bodyPr/>
                    <a:lstStyle/>
                    <a:p>
                      <a:endParaRPr lang="en-ZW" dirty="0"/>
                    </a:p>
                    <a:p>
                      <a:endParaRPr lang="en-ZW" dirty="0"/>
                    </a:p>
                  </a:txBody>
                  <a:tcPr>
                    <a:solidFill>
                      <a:srgbClr val="28669F"/>
                    </a:solidFill>
                  </a:tcPr>
                </a:tc>
                <a:tc>
                  <a:txBody>
                    <a:bodyPr/>
                    <a:lstStyle/>
                    <a:p>
                      <a:endParaRPr lang="en-ZW" dirty="0"/>
                    </a:p>
                  </a:txBody>
                  <a:tcPr>
                    <a:solidFill>
                      <a:srgbClr val="28669F"/>
                    </a:solidFill>
                  </a:tcPr>
                </a:tc>
                <a:tc>
                  <a:txBody>
                    <a:bodyPr/>
                    <a:lstStyle/>
                    <a:p>
                      <a:endParaRPr lang="en-ZW" dirty="0"/>
                    </a:p>
                  </a:txBody>
                  <a:tcPr>
                    <a:solidFill>
                      <a:srgbClr val="28669F"/>
                    </a:solidFill>
                  </a:tcPr>
                </a:tc>
                <a:tc>
                  <a:txBody>
                    <a:bodyPr/>
                    <a:lstStyle/>
                    <a:p>
                      <a:endParaRPr lang="en-ZW" dirty="0"/>
                    </a:p>
                  </a:txBody>
                  <a:tcPr>
                    <a:solidFill>
                      <a:srgbClr val="28669F"/>
                    </a:solidFill>
                  </a:tcPr>
                </a:tc>
                <a:tc>
                  <a:txBody>
                    <a:bodyPr/>
                    <a:lstStyle/>
                    <a:p>
                      <a:endParaRPr lang="en-ZW" dirty="0"/>
                    </a:p>
                  </a:txBody>
                  <a:tcPr>
                    <a:solidFill>
                      <a:srgbClr val="28669F"/>
                    </a:solidFill>
                  </a:tcPr>
                </a:tc>
                <a:extLst>
                  <a:ext uri="{0D108BD9-81ED-4DB2-BD59-A6C34878D82A}">
                    <a16:rowId xmlns:a16="http://schemas.microsoft.com/office/drawing/2014/main" val="3597878996"/>
                  </a:ext>
                </a:extLst>
              </a:tr>
              <a:tr h="430421">
                <a:tc>
                  <a:txBody>
                    <a:bodyPr/>
                    <a:lstStyle/>
                    <a:p>
                      <a:pPr algn="ctr"/>
                      <a:r>
                        <a:rPr lang="en-ZW" sz="1300" dirty="0">
                          <a:solidFill>
                            <a:schemeClr val="bg1"/>
                          </a:solidFill>
                          <a:latin typeface="Aptos" panose="020B0004020202020204" pitchFamily="34" charset="0"/>
                        </a:rPr>
                        <a:t>Performance</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4.67</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4.80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4.75</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5.00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5.00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5.06</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4.60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5.00</a:t>
                      </a:r>
                    </a:p>
                  </a:txBody>
                  <a:tcPr anchor="ctr">
                    <a:solidFill>
                      <a:srgbClr val="28669F"/>
                    </a:solidFill>
                  </a:tcPr>
                </a:tc>
                <a:extLst>
                  <a:ext uri="{0D108BD9-81ED-4DB2-BD59-A6C34878D82A}">
                    <a16:rowId xmlns:a16="http://schemas.microsoft.com/office/drawing/2014/main" val="179679015"/>
                  </a:ext>
                </a:extLst>
              </a:tr>
            </a:tbl>
          </a:graphicData>
        </a:graphic>
      </p:graphicFrame>
      <p:sp>
        <p:nvSpPr>
          <p:cNvPr id="9" name="TextBox 8">
            <a:extLst>
              <a:ext uri="{FF2B5EF4-FFF2-40B4-BE49-F238E27FC236}">
                <a16:creationId xmlns:a16="http://schemas.microsoft.com/office/drawing/2014/main" id="{054DFF62-9806-0101-AEAB-5539DD50E9B4}"/>
              </a:ext>
            </a:extLst>
          </p:cNvPr>
          <p:cNvSpPr txBox="1"/>
          <p:nvPr/>
        </p:nvSpPr>
        <p:spPr>
          <a:xfrm>
            <a:off x="878841" y="-12776"/>
            <a:ext cx="73406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.11.1: Customer service expectations</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CD0FBCD5-CB97-F17E-7A7B-E7AF0628F2A7}"/>
              </a:ext>
            </a:extLst>
          </p:cNvPr>
          <p:cNvSpPr txBox="1"/>
          <p:nvPr/>
        </p:nvSpPr>
        <p:spPr>
          <a:xfrm>
            <a:off x="114786" y="710348"/>
            <a:ext cx="5595134"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kumimoji="0" lang="en-GB" sz="1050" b="1" i="1" u="none" strike="noStrike" kern="1200" cap="none" spc="0" normalizeH="0" baseline="0" noProof="0" dirty="0">
                <a:ln>
                  <a:noFill/>
                </a:ln>
                <a:solidFill>
                  <a:prstClr val="black"/>
                </a:solidFill>
                <a:effectLst/>
                <a:uLnTx/>
                <a:uFillTx/>
                <a:latin typeface="Calibri" panose="020F0502020204030204"/>
                <a:ea typeface="+mn-ea"/>
                <a:cs typeface="+mn-cs"/>
              </a:rPr>
              <a:t> Qn: </a:t>
            </a: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When it comes to excellent customer service what do you expect from MCAZ?</a:t>
            </a:r>
          </a:p>
        </p:txBody>
      </p:sp>
      <p:graphicFrame>
        <p:nvGraphicFramePr>
          <p:cNvPr id="5" name="Chart 4">
            <a:extLst>
              <a:ext uri="{FF2B5EF4-FFF2-40B4-BE49-F238E27FC236}">
                <a16:creationId xmlns:a16="http://schemas.microsoft.com/office/drawing/2014/main" id="{E4265B75-43D7-CBB4-2242-0815826017D3}"/>
              </a:ext>
            </a:extLst>
          </p:cNvPr>
          <p:cNvGraphicFramePr/>
          <p:nvPr>
            <p:extLst>
              <p:ext uri="{D42A27DB-BD31-4B8C-83A1-F6EECF244321}">
                <p14:modId xmlns:p14="http://schemas.microsoft.com/office/powerpoint/2010/main" val="3272787760"/>
              </p:ext>
            </p:extLst>
          </p:nvPr>
        </p:nvGraphicFramePr>
        <p:xfrm>
          <a:off x="1" y="1069517"/>
          <a:ext cx="12191999" cy="394471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4D10A0D3-9A87-3069-3EAA-8C20462DF1A1}"/>
              </a:ext>
            </a:extLst>
          </p:cNvPr>
          <p:cNvSpPr txBox="1"/>
          <p:nvPr/>
        </p:nvSpPr>
        <p:spPr>
          <a:xfrm>
            <a:off x="0" y="5642289"/>
            <a:ext cx="12041262" cy="892552"/>
          </a:xfrm>
          <a:prstGeom prst="rect">
            <a:avLst/>
          </a:prstGeom>
          <a:solidFill>
            <a:srgbClr val="FFFFFF"/>
          </a:solidFill>
        </p:spPr>
        <p:txBody>
          <a:bodyPr wrap="square">
            <a:spAutoFit/>
          </a:bodyPr>
          <a:lstStyle/>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applicants prioritize a quick and efficient registration process the most when it comes to excellent customer service.</a:t>
            </a:r>
          </a:p>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They also expect timely communication for processing of renewal/new registration applications .</a:t>
            </a:r>
          </a:p>
          <a:p>
            <a:pPr marL="285750" marR="0" lvl="0" indent="-285750" algn="just" defTabSz="914400" rtl="0" eaLnBrk="1" fontAlgn="auto" latinLnBrk="0" hangingPunct="1">
              <a:lnSpc>
                <a:spcPct val="100000"/>
              </a:lnSpc>
              <a:spcBef>
                <a:spcPts val="0"/>
              </a:spcBef>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MCAZ was rated positively by applicants on all service elements, with high ratings on staff helpfulness, easy accessibility of services and access to medicines registers.</a:t>
            </a:r>
          </a:p>
        </p:txBody>
      </p:sp>
    </p:spTree>
    <p:extLst>
      <p:ext uri="{BB962C8B-B14F-4D97-AF65-F5344CB8AC3E}">
        <p14:creationId xmlns:p14="http://schemas.microsoft.com/office/powerpoint/2010/main" val="22073741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7C85344E-0BF1-66B3-3977-0BFB88BFAF9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9B019B60-B49D-4DE8-059A-509F66B5BD0D}"/>
              </a:ext>
            </a:extLst>
          </p:cNvPr>
          <p:cNvSpPr txBox="1"/>
          <p:nvPr/>
        </p:nvSpPr>
        <p:spPr>
          <a:xfrm>
            <a:off x="817880" y="0"/>
            <a:ext cx="863895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dirty="0">
                <a:solidFill>
                  <a:srgbClr val="44546A">
                    <a:lumMod val="75000"/>
                  </a:srgbClr>
                </a:solidFill>
                <a:latin typeface="Aptos" panose="020B0004020202020204" pitchFamily="34" charset="0"/>
              </a:rPr>
              <a:t>4</a:t>
            </a:r>
            <a:r>
              <a:rPr kumimoji="0" lang="en-US"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.11.2: </a:t>
            </a:r>
            <a:r>
              <a:rPr lang="en-US" sz="3000" b="1" dirty="0">
                <a:solidFill>
                  <a:srgbClr val="44546A">
                    <a:lumMod val="75000"/>
                  </a:srgbClr>
                </a:solidFill>
                <a:latin typeface="Aptos" panose="020B0004020202020204" pitchFamily="34" charset="0"/>
              </a:rPr>
              <a:t>Complaints Resolution</a:t>
            </a:r>
            <a:endParaRPr kumimoji="0" lang="en-ZW"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AF9C75F3-A1A1-D778-B02C-335FEC58C6ED}"/>
              </a:ext>
            </a:extLst>
          </p:cNvPr>
          <p:cNvSpPr txBox="1"/>
          <p:nvPr/>
        </p:nvSpPr>
        <p:spPr>
          <a:xfrm>
            <a:off x="142240" y="837122"/>
            <a:ext cx="4765040"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Did you lodge any query/complaint with MCAZ in the last 6 months?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1" dirty="0">
                <a:solidFill>
                  <a:prstClr val="black"/>
                </a:solidFill>
                <a:latin typeface="Calibri" panose="020F0502020204030204"/>
              </a:rPr>
              <a:t>Qn: Was the query/complaint resolved to your satisfaction?</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6" name="Table 5">
            <a:extLst>
              <a:ext uri="{FF2B5EF4-FFF2-40B4-BE49-F238E27FC236}">
                <a16:creationId xmlns:a16="http://schemas.microsoft.com/office/drawing/2014/main" id="{F32FA820-7C32-C691-E272-78D8D6C9A673}"/>
              </a:ext>
            </a:extLst>
          </p:cNvPr>
          <p:cNvGraphicFramePr>
            <a:graphicFrameLocks noGrp="1"/>
          </p:cNvGraphicFramePr>
          <p:nvPr>
            <p:extLst>
              <p:ext uri="{D42A27DB-BD31-4B8C-83A1-F6EECF244321}">
                <p14:modId xmlns:p14="http://schemas.microsoft.com/office/powerpoint/2010/main" val="1526159428"/>
              </p:ext>
            </p:extLst>
          </p:nvPr>
        </p:nvGraphicFramePr>
        <p:xfrm>
          <a:off x="142240" y="1351104"/>
          <a:ext cx="8036560" cy="2093136"/>
        </p:xfrm>
        <a:graphic>
          <a:graphicData uri="http://schemas.openxmlformats.org/drawingml/2006/table">
            <a:tbl>
              <a:tblPr firstRow="1" bandRow="1">
                <a:tableStyleId>{5940675A-B579-460E-94D1-54222C63F5DA}</a:tableStyleId>
              </a:tblPr>
              <a:tblGrid>
                <a:gridCol w="2574420">
                  <a:extLst>
                    <a:ext uri="{9D8B030D-6E8A-4147-A177-3AD203B41FA5}">
                      <a16:colId xmlns:a16="http://schemas.microsoft.com/office/drawing/2014/main" val="2045885161"/>
                    </a:ext>
                  </a:extLst>
                </a:gridCol>
                <a:gridCol w="3379340">
                  <a:extLst>
                    <a:ext uri="{9D8B030D-6E8A-4147-A177-3AD203B41FA5}">
                      <a16:colId xmlns:a16="http://schemas.microsoft.com/office/drawing/2014/main" val="3431045531"/>
                    </a:ext>
                  </a:extLst>
                </a:gridCol>
                <a:gridCol w="2082800">
                  <a:extLst>
                    <a:ext uri="{9D8B030D-6E8A-4147-A177-3AD203B41FA5}">
                      <a16:colId xmlns:a16="http://schemas.microsoft.com/office/drawing/2014/main" val="1015951330"/>
                    </a:ext>
                  </a:extLst>
                </a:gridCol>
              </a:tblGrid>
              <a:tr h="895348">
                <a:tc rowSpan="3">
                  <a:txBody>
                    <a:bodyPr/>
                    <a:lstStyle/>
                    <a:p>
                      <a:pPr algn="l"/>
                      <a:r>
                        <a:rPr lang="en-US" sz="1300" b="1" dirty="0">
                          <a:solidFill>
                            <a:schemeClr val="bg1"/>
                          </a:solidFill>
                          <a:latin typeface="Aptos" panose="020B0004020202020204" pitchFamily="34" charset="0"/>
                          <a:cs typeface="Arial" panose="020B0604020202020204" pitchFamily="34" charset="0"/>
                        </a:rPr>
                        <a:t>Complaints Resolution Ratio</a:t>
                      </a:r>
                    </a:p>
                  </a:txBody>
                  <a:tcPr marL="77418" marR="77418" marT="38709" marB="38709" anchor="ctr">
                    <a:solidFill>
                      <a:srgbClr val="28669F"/>
                    </a:solidFill>
                  </a:tcPr>
                </a:tc>
                <a:tc>
                  <a:txBody>
                    <a:bodyPr/>
                    <a:lstStyle/>
                    <a:p>
                      <a:pPr algn="l"/>
                      <a:r>
                        <a:rPr lang="en-US" sz="1300" b="1" dirty="0">
                          <a:solidFill>
                            <a:schemeClr val="bg1"/>
                          </a:solidFill>
                          <a:latin typeface="Aptos" panose="020B0004020202020204" pitchFamily="34" charset="0"/>
                          <a:cs typeface="Arial" panose="020B0604020202020204" pitchFamily="34" charset="0"/>
                        </a:rPr>
                        <a:t>Applicants </a:t>
                      </a:r>
                    </a:p>
                  </a:txBody>
                  <a:tcPr marL="77418" marR="77418" marT="38709" marB="38709" anchor="ctr">
                    <a:solidFill>
                      <a:srgbClr val="28669F"/>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28669F"/>
                    </a:solidFill>
                  </a:tcPr>
                </a:tc>
                <a:extLst>
                  <a:ext uri="{0D108BD9-81ED-4DB2-BD59-A6C34878D82A}">
                    <a16:rowId xmlns:a16="http://schemas.microsoft.com/office/drawing/2014/main" val="4244009418"/>
                  </a:ext>
                </a:extLst>
              </a:tr>
              <a:tr h="598894">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Complaints lodged</a:t>
                      </a:r>
                    </a:p>
                  </a:txBody>
                  <a:tcPr marL="77418" marR="77418" marT="38709" marB="38709" anchor="ctr"/>
                </a:tc>
                <a:tc>
                  <a:txBody>
                    <a:bodyPr/>
                    <a:lstStyle/>
                    <a:p>
                      <a:pPr algn="ctr"/>
                      <a:r>
                        <a:rPr lang="en-US" sz="1300" b="1" dirty="0">
                          <a:solidFill>
                            <a:schemeClr val="tx1"/>
                          </a:solidFill>
                          <a:latin typeface="Aptos" panose="020B0004020202020204" pitchFamily="34" charset="0"/>
                          <a:cs typeface="Arial" panose="020B0604020202020204" pitchFamily="34" charset="0"/>
                        </a:rPr>
                        <a:t>5%</a:t>
                      </a:r>
                    </a:p>
                  </a:txBody>
                  <a:tcPr marL="77418" marR="77418" marT="38709" marB="38709" anchor="ctr">
                    <a:solidFill>
                      <a:schemeClr val="bg1"/>
                    </a:solidFill>
                  </a:tcPr>
                </a:tc>
                <a:extLst>
                  <a:ext uri="{0D108BD9-81ED-4DB2-BD59-A6C34878D82A}">
                    <a16:rowId xmlns:a16="http://schemas.microsoft.com/office/drawing/2014/main" val="3328424696"/>
                  </a:ext>
                </a:extLst>
              </a:tr>
              <a:tr h="598894">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l"/>
                      <a:r>
                        <a:rPr lang="en-US" sz="1300" b="1" dirty="0">
                          <a:solidFill>
                            <a:schemeClr val="tx1"/>
                          </a:solidFill>
                          <a:latin typeface="Aptos" panose="020B0004020202020204" pitchFamily="34" charset="0"/>
                          <a:cs typeface="Arial" panose="020B0604020202020204" pitchFamily="34" charset="0"/>
                        </a:rPr>
                        <a:t>Query resolution</a:t>
                      </a:r>
                    </a:p>
                  </a:txBody>
                  <a:tcPr marL="77418" marR="77418" marT="38709" marB="38709" anchor="ctr"/>
                </a:tc>
                <a:tc>
                  <a:txBody>
                    <a:bodyPr/>
                    <a:lstStyle/>
                    <a:p>
                      <a:pPr algn="ctr"/>
                      <a:r>
                        <a:rPr lang="en-US" sz="1300" b="1" dirty="0">
                          <a:solidFill>
                            <a:schemeClr val="tx1"/>
                          </a:solidFill>
                          <a:latin typeface="Aptos" panose="020B0004020202020204" pitchFamily="34" charset="0"/>
                          <a:cs typeface="Arial" panose="020B0604020202020204" pitchFamily="34" charset="0"/>
                        </a:rPr>
                        <a:t>100%</a:t>
                      </a:r>
                    </a:p>
                  </a:txBody>
                  <a:tcPr marL="77418" marR="77418" marT="38709" marB="38709" anchor="ctr">
                    <a:solidFill>
                      <a:schemeClr val="bg1"/>
                    </a:solidFill>
                  </a:tcPr>
                </a:tc>
                <a:extLst>
                  <a:ext uri="{0D108BD9-81ED-4DB2-BD59-A6C34878D82A}">
                    <a16:rowId xmlns:a16="http://schemas.microsoft.com/office/drawing/2014/main" val="3539031878"/>
                  </a:ext>
                </a:extLst>
              </a:tr>
            </a:tbl>
          </a:graphicData>
        </a:graphic>
      </p:graphicFrame>
      <p:sp>
        <p:nvSpPr>
          <p:cNvPr id="8" name="TextBox 7">
            <a:extLst>
              <a:ext uri="{FF2B5EF4-FFF2-40B4-BE49-F238E27FC236}">
                <a16:creationId xmlns:a16="http://schemas.microsoft.com/office/drawing/2014/main" id="{98C12005-3C96-2BD9-3317-4C1670FFB2A7}"/>
              </a:ext>
            </a:extLst>
          </p:cNvPr>
          <p:cNvSpPr txBox="1"/>
          <p:nvPr/>
        </p:nvSpPr>
        <p:spPr>
          <a:xfrm>
            <a:off x="0" y="3741209"/>
            <a:ext cx="11987287" cy="1000274"/>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regulatory board had a very low incidence of queries received from the applicants (5%).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All queries lodged were resolved to satisfaction of the applicants. </a:t>
            </a:r>
            <a:endParaRPr kumimoji="0" lang="en-US" sz="13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Few queries put through by the applicants were service related. </a:t>
            </a:r>
          </a:p>
        </p:txBody>
      </p:sp>
    </p:spTree>
    <p:extLst>
      <p:ext uri="{BB962C8B-B14F-4D97-AF65-F5344CB8AC3E}">
        <p14:creationId xmlns:p14="http://schemas.microsoft.com/office/powerpoint/2010/main" val="29744617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56A6A7C6-04D5-D591-C277-C081FCBEFF3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62621BB-780E-855A-A53A-7BC7C790FDE2}"/>
              </a:ext>
            </a:extLst>
          </p:cNvPr>
          <p:cNvSpPr txBox="1"/>
          <p:nvPr/>
        </p:nvSpPr>
        <p:spPr>
          <a:xfrm>
            <a:off x="797980" y="3008"/>
            <a:ext cx="11394020" cy="527837"/>
          </a:xfrm>
          <a:prstGeom prst="rect">
            <a:avLst/>
          </a:prstGeom>
          <a:solidFill>
            <a:srgbClr val="E0E8F5"/>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30" b="1" dirty="0">
                <a:solidFill>
                  <a:srgbClr val="44546A">
                    <a:lumMod val="75000"/>
                  </a:srgbClr>
                </a:solidFill>
                <a:latin typeface="Aptos" panose="020B0004020202020204" pitchFamily="34" charset="0"/>
              </a:rPr>
              <a:t>4</a:t>
            </a:r>
            <a:r>
              <a:rPr kumimoji="0" lang="en-US"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.11.3: </a:t>
            </a:r>
            <a:r>
              <a:rPr lang="en-US" sz="2830" b="1" dirty="0">
                <a:solidFill>
                  <a:srgbClr val="44546A">
                    <a:lumMod val="75000"/>
                  </a:srgbClr>
                </a:solidFill>
                <a:latin typeface="Aptos" panose="020B0004020202020204" pitchFamily="34" charset="0"/>
              </a:rPr>
              <a:t>‘New applicants’ becomes the biggest brand ambassadors </a:t>
            </a:r>
            <a:endParaRPr kumimoji="0" lang="en-ZW" sz="28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8C862AFC-92C7-F3AB-FE8F-416FC790776F}"/>
              </a:ext>
            </a:extLst>
          </p:cNvPr>
          <p:cNvSpPr txBox="1"/>
          <p:nvPr/>
        </p:nvSpPr>
        <p:spPr>
          <a:xfrm>
            <a:off x="0" y="4547433"/>
            <a:ext cx="6471920" cy="1323439"/>
          </a:xfrm>
          <a:prstGeom prst="rect">
            <a:avLst/>
          </a:prstGeom>
          <a:solidFill>
            <a:srgbClr val="FEFEFF"/>
          </a:solidFill>
        </p:spPr>
        <p:txBody>
          <a:bodyPr wrap="square" rtlCol="0">
            <a:spAutoFit/>
          </a:bodyPr>
          <a:lstStyle/>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Most </a:t>
            </a:r>
            <a:r>
              <a:rPr lang="en-US" sz="1300" dirty="0">
                <a:solidFill>
                  <a:prstClr val="black"/>
                </a:solidFill>
                <a:latin typeface="Aptos" panose="020B0004020202020204" pitchFamily="34" charset="0"/>
                <a:cs typeface="Arial" panose="020B0604020202020204" pitchFamily="34" charset="0"/>
              </a:rPr>
              <a:t>applicants</a:t>
            </a: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had a positive experience in doing business with the Medicines Control Authority of Zimbabwe and </a:t>
            </a:r>
            <a:r>
              <a:rPr lang="en-US" sz="1300" dirty="0">
                <a:solidFill>
                  <a:prstClr val="black"/>
                </a:solidFill>
                <a:latin typeface="Aptos" panose="020B0004020202020204" pitchFamily="34" charset="0"/>
                <a:cs typeface="Arial" panose="020B0604020202020204" pitchFamily="34" charset="0"/>
              </a:rPr>
              <a:t>are </a:t>
            </a: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happy to recommend it. </a:t>
            </a:r>
          </a:p>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registered  the highest NPS (86) in this category more than any other. </a:t>
            </a:r>
          </a:p>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Staff friendliness was the most pleasant thing experienced by applicants.</a:t>
            </a:r>
          </a:p>
          <a:p>
            <a:pPr marL="285750" marR="0" lvl="0" indent="-285750" algn="just" defTabSz="914400" rtl="0" eaLnBrk="1" fontAlgn="auto" latinLnBrk="0" hangingPunct="1">
              <a:lnSpc>
                <a:spcPct val="100000"/>
              </a:lnSpc>
              <a:spcBef>
                <a:spcPts val="0"/>
              </a:spcBef>
              <a:spcAft>
                <a:spcPts val="60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was rated 71% on easy accessibility of services.</a:t>
            </a:r>
          </a:p>
        </p:txBody>
      </p:sp>
      <p:graphicFrame>
        <p:nvGraphicFramePr>
          <p:cNvPr id="5" name="Chart 4">
            <a:extLst>
              <a:ext uri="{FF2B5EF4-FFF2-40B4-BE49-F238E27FC236}">
                <a16:creationId xmlns:a16="http://schemas.microsoft.com/office/drawing/2014/main" id="{59D6B594-C401-87ED-1A97-A6A2317B608A}"/>
              </a:ext>
            </a:extLst>
          </p:cNvPr>
          <p:cNvGraphicFramePr>
            <a:graphicFrameLocks/>
          </p:cNvGraphicFramePr>
          <p:nvPr>
            <p:extLst>
              <p:ext uri="{D42A27DB-BD31-4B8C-83A1-F6EECF244321}">
                <p14:modId xmlns:p14="http://schemas.microsoft.com/office/powerpoint/2010/main" val="3272455647"/>
              </p:ext>
            </p:extLst>
          </p:nvPr>
        </p:nvGraphicFramePr>
        <p:xfrm>
          <a:off x="71119" y="2888562"/>
          <a:ext cx="11146456" cy="12810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a:extLst>
              <a:ext uri="{FF2B5EF4-FFF2-40B4-BE49-F238E27FC236}">
                <a16:creationId xmlns:a16="http://schemas.microsoft.com/office/drawing/2014/main" id="{AD389179-D85E-BCE5-8E2B-0F91736AC3D6}"/>
              </a:ext>
            </a:extLst>
          </p:cNvPr>
          <p:cNvGraphicFramePr>
            <a:graphicFrameLocks noGrp="1"/>
          </p:cNvGraphicFramePr>
          <p:nvPr>
            <p:extLst>
              <p:ext uri="{D42A27DB-BD31-4B8C-83A1-F6EECF244321}">
                <p14:modId xmlns:p14="http://schemas.microsoft.com/office/powerpoint/2010/main" val="3945447197"/>
              </p:ext>
            </p:extLst>
          </p:nvPr>
        </p:nvGraphicFramePr>
        <p:xfrm>
          <a:off x="349102" y="1830516"/>
          <a:ext cx="10868473" cy="414844"/>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988043">
                  <a:extLst>
                    <a:ext uri="{9D8B030D-6E8A-4147-A177-3AD203B41FA5}">
                      <a16:colId xmlns:a16="http://schemas.microsoft.com/office/drawing/2014/main" val="2959958400"/>
                    </a:ext>
                  </a:extLst>
                </a:gridCol>
                <a:gridCol w="988043">
                  <a:extLst>
                    <a:ext uri="{9D8B030D-6E8A-4147-A177-3AD203B41FA5}">
                      <a16:colId xmlns:a16="http://schemas.microsoft.com/office/drawing/2014/main" val="20000"/>
                    </a:ext>
                  </a:extLst>
                </a:gridCol>
                <a:gridCol w="988043">
                  <a:extLst>
                    <a:ext uri="{9D8B030D-6E8A-4147-A177-3AD203B41FA5}">
                      <a16:colId xmlns:a16="http://schemas.microsoft.com/office/drawing/2014/main" val="20001"/>
                    </a:ext>
                  </a:extLst>
                </a:gridCol>
                <a:gridCol w="988043">
                  <a:extLst>
                    <a:ext uri="{9D8B030D-6E8A-4147-A177-3AD203B41FA5}">
                      <a16:colId xmlns:a16="http://schemas.microsoft.com/office/drawing/2014/main" val="20002"/>
                    </a:ext>
                  </a:extLst>
                </a:gridCol>
                <a:gridCol w="988043">
                  <a:extLst>
                    <a:ext uri="{9D8B030D-6E8A-4147-A177-3AD203B41FA5}">
                      <a16:colId xmlns:a16="http://schemas.microsoft.com/office/drawing/2014/main" val="20003"/>
                    </a:ext>
                  </a:extLst>
                </a:gridCol>
                <a:gridCol w="988043">
                  <a:extLst>
                    <a:ext uri="{9D8B030D-6E8A-4147-A177-3AD203B41FA5}">
                      <a16:colId xmlns:a16="http://schemas.microsoft.com/office/drawing/2014/main" val="20004"/>
                    </a:ext>
                  </a:extLst>
                </a:gridCol>
                <a:gridCol w="988043">
                  <a:extLst>
                    <a:ext uri="{9D8B030D-6E8A-4147-A177-3AD203B41FA5}">
                      <a16:colId xmlns:a16="http://schemas.microsoft.com/office/drawing/2014/main" val="20005"/>
                    </a:ext>
                  </a:extLst>
                </a:gridCol>
                <a:gridCol w="988043">
                  <a:extLst>
                    <a:ext uri="{9D8B030D-6E8A-4147-A177-3AD203B41FA5}">
                      <a16:colId xmlns:a16="http://schemas.microsoft.com/office/drawing/2014/main" val="20006"/>
                    </a:ext>
                  </a:extLst>
                </a:gridCol>
                <a:gridCol w="988043">
                  <a:extLst>
                    <a:ext uri="{9D8B030D-6E8A-4147-A177-3AD203B41FA5}">
                      <a16:colId xmlns:a16="http://schemas.microsoft.com/office/drawing/2014/main" val="20007"/>
                    </a:ext>
                  </a:extLst>
                </a:gridCol>
                <a:gridCol w="988043">
                  <a:extLst>
                    <a:ext uri="{9D8B030D-6E8A-4147-A177-3AD203B41FA5}">
                      <a16:colId xmlns:a16="http://schemas.microsoft.com/office/drawing/2014/main" val="20008"/>
                    </a:ext>
                  </a:extLst>
                </a:gridCol>
                <a:gridCol w="988043">
                  <a:extLst>
                    <a:ext uri="{9D8B030D-6E8A-4147-A177-3AD203B41FA5}">
                      <a16:colId xmlns:a16="http://schemas.microsoft.com/office/drawing/2014/main" val="20009"/>
                    </a:ext>
                  </a:extLst>
                </a:gridCol>
              </a:tblGrid>
              <a:tr h="414844">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0</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2</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3</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4</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5</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6</a:t>
                      </a:r>
                    </a:p>
                  </a:txBody>
                  <a:tcPr marL="50737" marR="50737" marT="25400" marB="25400" anchor="ctr">
                    <a:solidFill>
                      <a:srgbClr val="C00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7</a:t>
                      </a:r>
                    </a:p>
                  </a:txBody>
                  <a:tcPr marL="50737" marR="50737" marT="25400" marB="25400" anchor="ctr">
                    <a:solidFill>
                      <a:srgbClr val="FFC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8</a:t>
                      </a:r>
                    </a:p>
                  </a:txBody>
                  <a:tcPr marL="50737" marR="50737" marT="25400" marB="25400" anchor="ctr">
                    <a:solidFill>
                      <a:srgbClr val="FFC00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9</a:t>
                      </a:r>
                    </a:p>
                  </a:txBody>
                  <a:tcPr marL="50737" marR="50737" marT="25400" marB="25400" anchor="ctr">
                    <a:solidFill>
                      <a:srgbClr val="00B050"/>
                    </a:solidFill>
                  </a:tcPr>
                </a:tc>
                <a:tc>
                  <a:txBody>
                    <a:bodyPr/>
                    <a:lstStyle/>
                    <a:p>
                      <a:pPr algn="ctr"/>
                      <a:r>
                        <a:rPr lang="en-GB" sz="18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10</a:t>
                      </a:r>
                    </a:p>
                  </a:txBody>
                  <a:tcPr marL="50737" marR="50737" marT="25400" marB="25400" anchor="ctr">
                    <a:solidFill>
                      <a:srgbClr val="00B050"/>
                    </a:solidFill>
                  </a:tcPr>
                </a:tc>
                <a:extLst>
                  <a:ext uri="{0D108BD9-81ED-4DB2-BD59-A6C34878D82A}">
                    <a16:rowId xmlns:a16="http://schemas.microsoft.com/office/drawing/2014/main" val="10000"/>
                  </a:ext>
                </a:extLst>
              </a:tr>
            </a:tbl>
          </a:graphicData>
        </a:graphic>
      </p:graphicFrame>
      <p:sp>
        <p:nvSpPr>
          <p:cNvPr id="7" name="TextBox 6">
            <a:extLst>
              <a:ext uri="{FF2B5EF4-FFF2-40B4-BE49-F238E27FC236}">
                <a16:creationId xmlns:a16="http://schemas.microsoft.com/office/drawing/2014/main" id="{D9965F23-078E-BB81-16CB-BFC7F15CC09F}"/>
              </a:ext>
            </a:extLst>
          </p:cNvPr>
          <p:cNvSpPr txBox="1"/>
          <p:nvPr/>
        </p:nvSpPr>
        <p:spPr>
          <a:xfrm>
            <a:off x="239492" y="2308434"/>
            <a:ext cx="4379154" cy="228292"/>
          </a:xfrm>
          <a:prstGeom prst="rect">
            <a:avLst/>
          </a:prstGeom>
          <a:noFill/>
        </p:spPr>
        <p:txBody>
          <a:bodyPr wrap="square" lIns="58443" tIns="29222" rIns="58443" bIns="29222" rtlCol="0">
            <a:spAutoFit/>
          </a:bodyPr>
          <a:lstStyle/>
          <a:p>
            <a:pPr defTabSz="609630">
              <a:defRPr/>
            </a:pPr>
            <a:r>
              <a:rPr lang="en-GB" sz="1100" b="1" u="sng" dirty="0">
                <a:solidFill>
                  <a:prstClr val="black"/>
                </a:solidFill>
                <a:latin typeface="Aptos" panose="020B0004020202020204" pitchFamily="34" charset="0"/>
                <a:cs typeface="Calibri" panose="020F0502020204030204" pitchFamily="34" charset="0"/>
              </a:rPr>
              <a:t>FORMULA FOR NPS = PROMOTERS - DETRACTORS </a:t>
            </a:r>
          </a:p>
        </p:txBody>
      </p:sp>
      <p:sp>
        <p:nvSpPr>
          <p:cNvPr id="8" name="Right Brace 7">
            <a:extLst>
              <a:ext uri="{FF2B5EF4-FFF2-40B4-BE49-F238E27FC236}">
                <a16:creationId xmlns:a16="http://schemas.microsoft.com/office/drawing/2014/main" id="{E79C4C0D-3820-7832-BA48-96727DBDF4AB}"/>
              </a:ext>
            </a:extLst>
          </p:cNvPr>
          <p:cNvSpPr/>
          <p:nvPr/>
        </p:nvSpPr>
        <p:spPr>
          <a:xfrm rot="16200000">
            <a:off x="3566125" y="-1272651"/>
            <a:ext cx="341364" cy="5877654"/>
          </a:xfrm>
          <a:prstGeom prst="rightBrace">
            <a:avLst>
              <a:gd name="adj1" fmla="val 8333"/>
              <a:gd name="adj2" fmla="val 49829"/>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0" name="Right Brace 9">
            <a:extLst>
              <a:ext uri="{FF2B5EF4-FFF2-40B4-BE49-F238E27FC236}">
                <a16:creationId xmlns:a16="http://schemas.microsoft.com/office/drawing/2014/main" id="{B6CBC48C-FEDE-140D-5DF7-BB9346FD1AFC}"/>
              </a:ext>
            </a:extLst>
          </p:cNvPr>
          <p:cNvSpPr/>
          <p:nvPr/>
        </p:nvSpPr>
        <p:spPr>
          <a:xfrm rot="16200000">
            <a:off x="8359507" y="1011301"/>
            <a:ext cx="332696"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1" name="Right Brace 10">
            <a:extLst>
              <a:ext uri="{FF2B5EF4-FFF2-40B4-BE49-F238E27FC236}">
                <a16:creationId xmlns:a16="http://schemas.microsoft.com/office/drawing/2014/main" id="{E97FFCF5-C73F-7002-3B6C-79E754061BEC}"/>
              </a:ext>
            </a:extLst>
          </p:cNvPr>
          <p:cNvSpPr/>
          <p:nvPr/>
        </p:nvSpPr>
        <p:spPr>
          <a:xfrm rot="16200000">
            <a:off x="10335483" y="1031125"/>
            <a:ext cx="341362"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2" name="TextBox 11">
            <a:extLst>
              <a:ext uri="{FF2B5EF4-FFF2-40B4-BE49-F238E27FC236}">
                <a16:creationId xmlns:a16="http://schemas.microsoft.com/office/drawing/2014/main" id="{86D397DB-7C08-AE8C-941A-40FA510EA2CB}"/>
              </a:ext>
            </a:extLst>
          </p:cNvPr>
          <p:cNvSpPr txBox="1"/>
          <p:nvPr/>
        </p:nvSpPr>
        <p:spPr>
          <a:xfrm>
            <a:off x="3335248" y="1324953"/>
            <a:ext cx="985628"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DETRACTORS </a:t>
            </a:r>
          </a:p>
        </p:txBody>
      </p:sp>
      <p:sp>
        <p:nvSpPr>
          <p:cNvPr id="13" name="TextBox 12">
            <a:extLst>
              <a:ext uri="{FF2B5EF4-FFF2-40B4-BE49-F238E27FC236}">
                <a16:creationId xmlns:a16="http://schemas.microsoft.com/office/drawing/2014/main" id="{1A603799-42F0-8C81-0676-2F705A6CDB28}"/>
              </a:ext>
            </a:extLst>
          </p:cNvPr>
          <p:cNvSpPr txBox="1"/>
          <p:nvPr/>
        </p:nvSpPr>
        <p:spPr>
          <a:xfrm>
            <a:off x="8169097" y="1316517"/>
            <a:ext cx="770586"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PASSIVES </a:t>
            </a:r>
          </a:p>
        </p:txBody>
      </p:sp>
      <p:sp>
        <p:nvSpPr>
          <p:cNvPr id="14" name="TextBox 13">
            <a:extLst>
              <a:ext uri="{FF2B5EF4-FFF2-40B4-BE49-F238E27FC236}">
                <a16:creationId xmlns:a16="http://schemas.microsoft.com/office/drawing/2014/main" id="{E6B4F007-47D3-3A5E-D1C0-F9E915A31B3E}"/>
              </a:ext>
            </a:extLst>
          </p:cNvPr>
          <p:cNvSpPr txBox="1"/>
          <p:nvPr/>
        </p:nvSpPr>
        <p:spPr>
          <a:xfrm>
            <a:off x="10076610" y="1324953"/>
            <a:ext cx="929762"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PROMOTERS </a:t>
            </a:r>
          </a:p>
        </p:txBody>
      </p:sp>
      <p:sp>
        <p:nvSpPr>
          <p:cNvPr id="15" name="Rectangle 14">
            <a:extLst>
              <a:ext uri="{FF2B5EF4-FFF2-40B4-BE49-F238E27FC236}">
                <a16:creationId xmlns:a16="http://schemas.microsoft.com/office/drawing/2014/main" id="{CBC2549B-2F37-F525-7A7C-26E754306C36}"/>
              </a:ext>
            </a:extLst>
          </p:cNvPr>
          <p:cNvSpPr/>
          <p:nvPr/>
        </p:nvSpPr>
        <p:spPr>
          <a:xfrm>
            <a:off x="11325573" y="3258820"/>
            <a:ext cx="592105" cy="340360"/>
          </a:xfrm>
          <a:prstGeom prst="rect">
            <a:avLst/>
          </a:prstGeom>
          <a:solidFill>
            <a:schemeClr val="accent2"/>
          </a:solidFill>
          <a:ln w="25400" cap="flat" cmpd="sng" algn="ctr">
            <a:noFill/>
            <a:prstDash val="solid"/>
          </a:ln>
          <a:effectLst/>
        </p:spPr>
        <p:txBody>
          <a:bodyPr rtlCol="0" anchor="ctr"/>
          <a:lstStyle/>
          <a:p>
            <a:pPr algn="ctr" defTabSz="609630">
              <a:defRPr/>
            </a:pPr>
            <a:r>
              <a:rPr lang="en-GB" sz="1200" b="1" kern="0" dirty="0">
                <a:solidFill>
                  <a:schemeClr val="bg1"/>
                </a:solidFill>
                <a:latin typeface="Aptos" panose="020B0004020202020204" pitchFamily="34" charset="0"/>
                <a:cs typeface="Arial" panose="020B0604020202020204" pitchFamily="34" charset="0"/>
              </a:rPr>
              <a:t>86</a:t>
            </a:r>
          </a:p>
        </p:txBody>
      </p:sp>
      <p:graphicFrame>
        <p:nvGraphicFramePr>
          <p:cNvPr id="16" name="Table 15">
            <a:extLst>
              <a:ext uri="{FF2B5EF4-FFF2-40B4-BE49-F238E27FC236}">
                <a16:creationId xmlns:a16="http://schemas.microsoft.com/office/drawing/2014/main" id="{1A8D1EFE-7D41-C411-8A9B-2156AD7FFBAA}"/>
              </a:ext>
            </a:extLst>
          </p:cNvPr>
          <p:cNvGraphicFramePr>
            <a:graphicFrameLocks noGrp="1"/>
          </p:cNvGraphicFramePr>
          <p:nvPr>
            <p:extLst>
              <p:ext uri="{D42A27DB-BD31-4B8C-83A1-F6EECF244321}">
                <p14:modId xmlns:p14="http://schemas.microsoft.com/office/powerpoint/2010/main" val="602197149"/>
              </p:ext>
            </p:extLst>
          </p:nvPr>
        </p:nvGraphicFramePr>
        <p:xfrm>
          <a:off x="6698831" y="4869529"/>
          <a:ext cx="5218847" cy="982631"/>
        </p:xfrm>
        <a:graphic>
          <a:graphicData uri="http://schemas.openxmlformats.org/drawingml/2006/table">
            <a:tbl>
              <a:tblPr firstRow="1" bandRow="1">
                <a:tableStyleId>{5940675A-B579-460E-94D1-54222C63F5DA}</a:tableStyleId>
              </a:tblPr>
              <a:tblGrid>
                <a:gridCol w="2312690">
                  <a:extLst>
                    <a:ext uri="{9D8B030D-6E8A-4147-A177-3AD203B41FA5}">
                      <a16:colId xmlns:a16="http://schemas.microsoft.com/office/drawing/2014/main" val="2045885161"/>
                    </a:ext>
                  </a:extLst>
                </a:gridCol>
                <a:gridCol w="1461023">
                  <a:extLst>
                    <a:ext uri="{9D8B030D-6E8A-4147-A177-3AD203B41FA5}">
                      <a16:colId xmlns:a16="http://schemas.microsoft.com/office/drawing/2014/main" val="701748822"/>
                    </a:ext>
                  </a:extLst>
                </a:gridCol>
                <a:gridCol w="1445134">
                  <a:extLst>
                    <a:ext uri="{9D8B030D-6E8A-4147-A177-3AD203B41FA5}">
                      <a16:colId xmlns:a16="http://schemas.microsoft.com/office/drawing/2014/main" val="1015951330"/>
                    </a:ext>
                  </a:extLst>
                </a:gridCol>
              </a:tblGrid>
              <a:tr h="588792">
                <a:tc rowSpan="2">
                  <a:txBody>
                    <a:bodyPr/>
                    <a:lstStyle/>
                    <a:p>
                      <a:pPr algn="l"/>
                      <a:r>
                        <a:rPr lang="en-US" sz="1300" b="1" dirty="0">
                          <a:solidFill>
                            <a:schemeClr val="bg1"/>
                          </a:solidFill>
                          <a:latin typeface="Aptos" panose="020B0004020202020204" pitchFamily="34" charset="0"/>
                          <a:cs typeface="Arial" panose="020B0604020202020204" pitchFamily="34" charset="0"/>
                        </a:rPr>
                        <a:t>Ease of doing business </a:t>
                      </a:r>
                    </a:p>
                  </a:txBody>
                  <a:tcPr marL="77418" marR="77418" marT="38709" marB="38709" anchor="ctr">
                    <a:solidFill>
                      <a:srgbClr val="1F4E79"/>
                    </a:solidFill>
                  </a:tcPr>
                </a:tc>
                <a:tc>
                  <a:txBody>
                    <a:bodyPr/>
                    <a:lstStyle/>
                    <a:p>
                      <a:pPr algn="ctr"/>
                      <a:r>
                        <a:rPr lang="en-ZW" sz="1300" b="0" dirty="0">
                          <a:solidFill>
                            <a:schemeClr val="bg1"/>
                          </a:solidFill>
                          <a:latin typeface="Aptos" panose="020B0004020202020204" pitchFamily="34" charset="0"/>
                        </a:rPr>
                        <a:t>2023</a:t>
                      </a:r>
                    </a:p>
                  </a:txBody>
                  <a:tcPr marL="77418" marR="77418" marT="38709" marB="38709" anchor="ctr">
                    <a:solidFill>
                      <a:srgbClr val="1F4E79"/>
                    </a:solidFill>
                  </a:tcPr>
                </a:tc>
                <a:tc>
                  <a:txBody>
                    <a:bodyPr/>
                    <a:lstStyle/>
                    <a:p>
                      <a:pPr algn="ctr"/>
                      <a:r>
                        <a:rPr lang="en-US" sz="1300" b="1" dirty="0">
                          <a:solidFill>
                            <a:schemeClr val="bg1"/>
                          </a:solidFill>
                          <a:latin typeface="Aptos" panose="020B0004020202020204" pitchFamily="34" charset="0"/>
                          <a:cs typeface="Arial" panose="020B0604020202020204" pitchFamily="34" charset="0"/>
                        </a:rPr>
                        <a:t>2024</a:t>
                      </a:r>
                    </a:p>
                  </a:txBody>
                  <a:tcPr marL="77418" marR="77418" marT="38709" marB="38709" anchor="ctr">
                    <a:solidFill>
                      <a:srgbClr val="1F4E79"/>
                    </a:solidFill>
                  </a:tcPr>
                </a:tc>
                <a:extLst>
                  <a:ext uri="{0D108BD9-81ED-4DB2-BD59-A6C34878D82A}">
                    <a16:rowId xmlns:a16="http://schemas.microsoft.com/office/drawing/2014/main" val="4244009418"/>
                  </a:ext>
                </a:extLst>
              </a:tr>
              <a:tr h="393839">
                <a:tc vMerge="1">
                  <a:txBody>
                    <a:bodyPr/>
                    <a:lstStyle/>
                    <a:p>
                      <a:pPr algn="l"/>
                      <a:endParaRPr lang="en-US" sz="1300" b="1" dirty="0">
                        <a:solidFill>
                          <a:schemeClr val="tx1"/>
                        </a:solidFill>
                        <a:latin typeface="Aptos" panose="020B0004020202020204" pitchFamily="34" charset="0"/>
                        <a:cs typeface="Arial" panose="020B0604020202020204" pitchFamily="34" charset="0"/>
                      </a:endParaRPr>
                    </a:p>
                  </a:txBody>
                  <a:tcPr marL="77418" marR="77418" marT="38709" marB="38709" anchor="ctr"/>
                </a:tc>
                <a:tc>
                  <a:txBody>
                    <a:bodyPr/>
                    <a:lstStyle/>
                    <a:p>
                      <a:pPr algn="ctr"/>
                      <a:r>
                        <a:rPr lang="en-US" sz="1300" b="0" dirty="0">
                          <a:solidFill>
                            <a:schemeClr val="tx1"/>
                          </a:solidFill>
                          <a:latin typeface="Aptos" panose="020B0004020202020204" pitchFamily="34" charset="0"/>
                          <a:cs typeface="Arial" panose="020B0604020202020204" pitchFamily="34" charset="0"/>
                        </a:rPr>
                        <a:t>--</a:t>
                      </a:r>
                    </a:p>
                  </a:txBody>
                  <a:tcPr marL="77418" marR="77418" marT="38709" marB="38709" anchor="ctr">
                    <a:solidFill>
                      <a:schemeClr val="bg1"/>
                    </a:solidFill>
                  </a:tcPr>
                </a:tc>
                <a:tc>
                  <a:txBody>
                    <a:bodyPr/>
                    <a:lstStyle/>
                    <a:p>
                      <a:pPr algn="ctr"/>
                      <a:r>
                        <a:rPr lang="en-US" sz="1300" b="1" dirty="0">
                          <a:solidFill>
                            <a:schemeClr val="tx1"/>
                          </a:solidFill>
                          <a:latin typeface="Aptos" panose="020B0004020202020204" pitchFamily="34" charset="0"/>
                          <a:cs typeface="Arial" panose="020B0604020202020204" pitchFamily="34" charset="0"/>
                        </a:rPr>
                        <a:t>71%</a:t>
                      </a:r>
                    </a:p>
                  </a:txBody>
                  <a:tcPr marL="77418" marR="77418" marT="38709" marB="38709" anchor="ctr">
                    <a:solidFill>
                      <a:schemeClr val="bg1"/>
                    </a:solidFill>
                  </a:tcPr>
                </a:tc>
                <a:extLst>
                  <a:ext uri="{0D108BD9-81ED-4DB2-BD59-A6C34878D82A}">
                    <a16:rowId xmlns:a16="http://schemas.microsoft.com/office/drawing/2014/main" val="3328424696"/>
                  </a:ext>
                </a:extLst>
              </a:tr>
            </a:tbl>
          </a:graphicData>
        </a:graphic>
      </p:graphicFrame>
      <p:sp>
        <p:nvSpPr>
          <p:cNvPr id="17" name="TextBox 16">
            <a:extLst>
              <a:ext uri="{FF2B5EF4-FFF2-40B4-BE49-F238E27FC236}">
                <a16:creationId xmlns:a16="http://schemas.microsoft.com/office/drawing/2014/main" id="{5C5BDB4D-A6BF-4989-047D-405A42F644B9}"/>
              </a:ext>
            </a:extLst>
          </p:cNvPr>
          <p:cNvSpPr txBox="1"/>
          <p:nvPr/>
        </p:nvSpPr>
        <p:spPr>
          <a:xfrm>
            <a:off x="0" y="771816"/>
            <a:ext cx="12077214"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Using a 10-point scale where 0 means very unlikely and 10 means very likely, how likely are you to recommend MCAZ to your business peers?</a:t>
            </a:r>
            <a:br>
              <a:rPr lang="en-US" sz="1050" b="1" i="1" dirty="0">
                <a:solidFill>
                  <a:prstClr val="black"/>
                </a:solidFill>
                <a:latin typeface="Calibri" panose="020F0502020204030204"/>
              </a:rPr>
            </a:br>
            <a:r>
              <a:rPr lang="en-US" sz="1050" b="1" i="1" dirty="0">
                <a:solidFill>
                  <a:prstClr val="black"/>
                </a:solidFill>
                <a:latin typeface="Calibri" panose="020F0502020204030204"/>
              </a:rPr>
              <a:t>Qn: On a 5-point scale where 1 means very difficult and 5 means very easy, how easy is it doing business with MCAZ?</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69636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9AC2FAD3-CA02-B3B6-177E-1B709DFA6B8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FD61DC04-9EFE-DD5A-AD96-7BDCF65ACD4A}"/>
              </a:ext>
            </a:extLst>
          </p:cNvPr>
          <p:cNvSpPr txBox="1"/>
          <p:nvPr/>
        </p:nvSpPr>
        <p:spPr>
          <a:xfrm>
            <a:off x="83820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.11.4: Conclusions &amp; Indicated Action</a:t>
            </a:r>
            <a:r>
              <a:rPr lang="en-US" sz="3200" b="1" dirty="0">
                <a:solidFill>
                  <a:srgbClr val="44546A">
                    <a:lumMod val="75000"/>
                  </a:srgbClr>
                </a:solidFill>
                <a:latin typeface="Aptos" panose="020B0004020202020204" pitchFamily="34" charset="0"/>
              </a:rPr>
              <a:t> </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D7E74F72-328C-A0F8-F34A-ACFB8D291A9A}"/>
              </a:ext>
            </a:extLst>
          </p:cNvPr>
          <p:cNvSpPr txBox="1"/>
          <p:nvPr/>
        </p:nvSpPr>
        <p:spPr>
          <a:xfrm>
            <a:off x="0" y="856357"/>
            <a:ext cx="12192000" cy="5447645"/>
          </a:xfrm>
          <a:prstGeom prst="rect">
            <a:avLst/>
          </a:prstGeom>
          <a:solidFill>
            <a:srgbClr val="EAEFF8"/>
          </a:solidFill>
        </p:spPr>
        <p:txBody>
          <a:bodyPr wrap="square" rtlCol="0">
            <a:spAutoFit/>
          </a:bodyPr>
          <a:lstStyle/>
          <a:p>
            <a:pPr marR="0" lvl="0" algn="just" defTabSz="914400" rtl="0" eaLnBrk="1" fontAlgn="auto" latinLnBrk="0" hangingPunct="1">
              <a:lnSpc>
                <a:spcPct val="100000"/>
              </a:lnSpc>
              <a:spcBef>
                <a:spcPts val="0"/>
              </a:spcBef>
              <a:spcAft>
                <a:spcPts val="1200"/>
              </a:spcAft>
              <a:buClrTx/>
              <a:buSzPct val="88000"/>
              <a:tabLst/>
              <a:defRPr/>
            </a:pPr>
            <a:r>
              <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Conclusions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sample for Applicants was largely dominated by Harare province.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applicants prioritizes a quick and efficient registration process the most when it comes to excellent customer service.</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They also expect timely communication for processing of renewal/new registration applications among the most important service attributes.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was rated positively by applicant on all service element with high ratings on staff helpfulness, easy accessibility of services and access to medicines registers.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regulatory board had a very low incidence of queries received from the applicants (5%).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All queries lodged were resolved to satisfaction of the applicants.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registered  the highest NPS (86) in this category more than any other.  Staff friendliness was the most pleasant thing experienced by applicants.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was rated 71% on easy of doing business. </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endParaRPr kumimoji="0" lang="en-US" sz="1300" b="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R="0" lvl="0" algn="just" defTabSz="914400" rtl="0" eaLnBrk="1" fontAlgn="auto" latinLnBrk="0" hangingPunct="1">
              <a:lnSpc>
                <a:spcPct val="100000"/>
              </a:lnSpc>
              <a:spcBef>
                <a:spcPts val="0"/>
              </a:spcBef>
              <a:spcAft>
                <a:spcPts val="1200"/>
              </a:spcAft>
              <a:buClrTx/>
              <a:buSzPct val="88000"/>
              <a:tabLst/>
              <a:defRPr/>
            </a:pPr>
            <a:r>
              <a:rPr kumimoji="0" lang="en-US" sz="1300" b="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Indicated action</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Improve turnaround time for the registration process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lang="en-US" sz="1300" i="1" dirty="0">
                <a:solidFill>
                  <a:prstClr val="black"/>
                </a:solidFill>
                <a:latin typeface="Aptos" panose="020B0004020202020204" pitchFamily="34" charset="0"/>
                <a:cs typeface="Arial" panose="020B0604020202020204" pitchFamily="34" charset="0"/>
              </a:rPr>
              <a:t>Consistently communicate progress on approval of submitted applications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Motivate staff to continue displaying pleasant staff attitude </a:t>
            </a:r>
            <a:r>
              <a:rPr lang="en-US" sz="1300" i="1" dirty="0">
                <a:solidFill>
                  <a:prstClr val="black"/>
                </a:solidFill>
                <a:latin typeface="Aptos" panose="020B0004020202020204" pitchFamily="34" charset="0"/>
                <a:cs typeface="Arial" panose="020B0604020202020204" pitchFamily="34" charset="0"/>
              </a:rPr>
              <a:t>and sustain the Net Promoter Score performance</a:t>
            </a:r>
            <a:endPar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endParaRPr kumimoji="0" lang="en-US" sz="130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6067130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5B5CA559-8309-A6C8-6201-82B7959D4C6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85F5DDA-232F-7442-14CB-56F628DDCB79}"/>
              </a:ext>
            </a:extLst>
          </p:cNvPr>
          <p:cNvSpPr txBox="1"/>
          <p:nvPr/>
        </p:nvSpPr>
        <p:spPr>
          <a:xfrm>
            <a:off x="0" y="2774582"/>
            <a:ext cx="5130800" cy="584775"/>
          </a:xfrm>
          <a:prstGeom prst="rect">
            <a:avLst/>
          </a:prstGeom>
          <a:noFill/>
        </p:spPr>
        <p:txBody>
          <a:bodyPr wrap="square">
            <a:spAutoFit/>
          </a:bodyPr>
          <a:lstStyle/>
          <a:p>
            <a:r>
              <a:rPr lang="en-US" sz="3200" b="1" dirty="0">
                <a:solidFill>
                  <a:schemeClr val="tx2">
                    <a:lumMod val="75000"/>
                  </a:schemeClr>
                </a:solidFill>
                <a:latin typeface="Aptos" panose="020B0004020202020204" pitchFamily="34" charset="0"/>
              </a:rPr>
              <a:t>4.12.0: General Public  </a:t>
            </a:r>
            <a:endParaRPr lang="en-ZW" sz="3200" b="1" dirty="0">
              <a:solidFill>
                <a:schemeClr val="tx2">
                  <a:lumMod val="75000"/>
                </a:schemeClr>
              </a:solidFill>
              <a:latin typeface="Aptos" panose="020B0004020202020204" pitchFamily="34" charset="0"/>
            </a:endParaRPr>
          </a:p>
        </p:txBody>
      </p:sp>
      <p:pic>
        <p:nvPicPr>
          <p:cNvPr id="3" name="Picture 2">
            <a:extLst>
              <a:ext uri="{FF2B5EF4-FFF2-40B4-BE49-F238E27FC236}">
                <a16:creationId xmlns:a16="http://schemas.microsoft.com/office/drawing/2014/main" id="{14B3E233-B564-4959-6B09-3DEC41651EA5}"/>
              </a:ext>
            </a:extLst>
          </p:cNvPr>
          <p:cNvPicPr>
            <a:picLocks noChangeAspect="1"/>
          </p:cNvPicPr>
          <p:nvPr/>
        </p:nvPicPr>
        <p:blipFill>
          <a:blip r:embed="rId3"/>
          <a:stretch>
            <a:fillRect/>
          </a:stretch>
        </p:blipFill>
        <p:spPr>
          <a:xfrm>
            <a:off x="4908902" y="1830931"/>
            <a:ext cx="6927500" cy="2029541"/>
          </a:xfrm>
          <a:prstGeom prst="rect">
            <a:avLst/>
          </a:prstGeom>
        </p:spPr>
      </p:pic>
    </p:spTree>
    <p:extLst>
      <p:ext uri="{BB962C8B-B14F-4D97-AF65-F5344CB8AC3E}">
        <p14:creationId xmlns:p14="http://schemas.microsoft.com/office/powerpoint/2010/main" val="16682615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2BF49803-55C8-064A-59DB-DF52738E6E73}"/>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97CA6FE-0EE2-0013-A163-285F42DBBEB5}"/>
              </a:ext>
            </a:extLst>
          </p:cNvPr>
          <p:cNvSpPr txBox="1"/>
          <p:nvPr/>
        </p:nvSpPr>
        <p:spPr>
          <a:xfrm>
            <a:off x="860647" y="0"/>
            <a:ext cx="11331353" cy="584775"/>
          </a:xfrm>
          <a:prstGeom prst="rect">
            <a:avLst/>
          </a:prstGeom>
          <a:solidFill>
            <a:srgbClr val="E0E8F5"/>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100" b="1" dirty="0">
                <a:solidFill>
                  <a:srgbClr val="44546A">
                    <a:lumMod val="75000"/>
                  </a:srgbClr>
                </a:solidFill>
                <a:latin typeface="Aptos" panose="020B0004020202020204" pitchFamily="34" charset="0"/>
              </a:rPr>
              <a:t>4</a:t>
            </a:r>
            <a:r>
              <a:rPr kumimoji="0" lang="en-US" sz="31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.12.1: MCAZ reputation spreads through</a:t>
            </a:r>
            <a:r>
              <a:rPr lang="en-US" sz="3100" b="1" dirty="0">
                <a:solidFill>
                  <a:srgbClr val="44546A">
                    <a:lumMod val="75000"/>
                  </a:srgbClr>
                </a:solidFill>
                <a:latin typeface="Aptos" panose="020B0004020202020204" pitchFamily="34" charset="0"/>
              </a:rPr>
              <a:t> “w</a:t>
            </a:r>
            <a:r>
              <a:rPr kumimoji="0" lang="en-US" sz="3100" b="1" i="0" u="none" strike="noStrike" kern="1200" cap="none" spc="0" normalizeH="0" baseline="0" noProof="0" dirty="0" err="1">
                <a:ln>
                  <a:noFill/>
                </a:ln>
                <a:solidFill>
                  <a:srgbClr val="44546A">
                    <a:lumMod val="75000"/>
                  </a:srgbClr>
                </a:solidFill>
                <a:effectLst/>
                <a:uLnTx/>
                <a:uFillTx/>
                <a:latin typeface="Aptos" panose="020B0004020202020204" pitchFamily="34" charset="0"/>
                <a:ea typeface="+mn-ea"/>
                <a:cs typeface="+mn-cs"/>
              </a:rPr>
              <a:t>ord</a:t>
            </a:r>
            <a:r>
              <a:rPr kumimoji="0" lang="en-US" sz="31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of mouth”</a:t>
            </a:r>
            <a:r>
              <a:rPr lang="en-US" sz="3100" b="1" dirty="0">
                <a:solidFill>
                  <a:srgbClr val="44546A">
                    <a:lumMod val="75000"/>
                  </a:srgbClr>
                </a:solidFill>
                <a:latin typeface="Aptos" panose="020B0004020202020204" pitchFamily="34" charset="0"/>
              </a:rPr>
              <a:t> </a:t>
            </a:r>
            <a:endParaRPr kumimoji="0" lang="en-ZW" sz="31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6" name="TextBox 5">
            <a:extLst>
              <a:ext uri="{FF2B5EF4-FFF2-40B4-BE49-F238E27FC236}">
                <a16:creationId xmlns:a16="http://schemas.microsoft.com/office/drawing/2014/main" id="{9715CC91-D1B5-838D-A485-96E1CC0E7705}"/>
              </a:ext>
            </a:extLst>
          </p:cNvPr>
          <p:cNvSpPr txBox="1"/>
          <p:nvPr/>
        </p:nvSpPr>
        <p:spPr>
          <a:xfrm>
            <a:off x="0" y="5348233"/>
            <a:ext cx="12192000" cy="492443"/>
          </a:xfrm>
          <a:prstGeom prst="rect">
            <a:avLst/>
          </a:prstGeom>
          <a:solidFill>
            <a:srgbClr val="FEFEFF"/>
          </a:solid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majority of the general public got to know about the Medicines Control Authority of Zimbabwe (MCAZ) through the word of mouth (44%) followed by social media, and television.</a:t>
            </a:r>
          </a:p>
        </p:txBody>
      </p:sp>
      <p:sp>
        <p:nvSpPr>
          <p:cNvPr id="2" name="TextBox 1">
            <a:extLst>
              <a:ext uri="{FF2B5EF4-FFF2-40B4-BE49-F238E27FC236}">
                <a16:creationId xmlns:a16="http://schemas.microsoft.com/office/drawing/2014/main" id="{FB338539-6C6A-D571-0D4B-A1A1B9F6FBD5}"/>
              </a:ext>
            </a:extLst>
          </p:cNvPr>
          <p:cNvSpPr txBox="1"/>
          <p:nvPr/>
        </p:nvSpPr>
        <p:spPr>
          <a:xfrm>
            <a:off x="118594" y="744480"/>
            <a:ext cx="617220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a:ea typeface="+mn-ea"/>
                <a:cs typeface="+mn-cs"/>
              </a:rPr>
              <a:t>Qn: How did you get to know about MCAZ?</a:t>
            </a:r>
          </a:p>
        </p:txBody>
      </p:sp>
      <p:graphicFrame>
        <p:nvGraphicFramePr>
          <p:cNvPr id="3" name="Content Placeholder 5">
            <a:extLst>
              <a:ext uri="{FF2B5EF4-FFF2-40B4-BE49-F238E27FC236}">
                <a16:creationId xmlns:a16="http://schemas.microsoft.com/office/drawing/2014/main" id="{8296D8AE-CAD7-96FF-66D4-F236FB4343B1}"/>
              </a:ext>
            </a:extLst>
          </p:cNvPr>
          <p:cNvGraphicFramePr>
            <a:graphicFrameLocks/>
          </p:cNvGraphicFramePr>
          <p:nvPr>
            <p:extLst>
              <p:ext uri="{D42A27DB-BD31-4B8C-83A1-F6EECF244321}">
                <p14:modId xmlns:p14="http://schemas.microsoft.com/office/powerpoint/2010/main" val="2543726044"/>
              </p:ext>
            </p:extLst>
          </p:nvPr>
        </p:nvGraphicFramePr>
        <p:xfrm>
          <a:off x="118594" y="1120218"/>
          <a:ext cx="11951486" cy="39724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510197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0CEEED9A-9F25-A75F-6FE3-439BE661077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48B7945F-CED5-69E9-8D55-F81AF50056F8}"/>
              </a:ext>
            </a:extLst>
          </p:cNvPr>
          <p:cNvSpPr txBox="1"/>
          <p:nvPr/>
        </p:nvSpPr>
        <p:spPr>
          <a:xfrm>
            <a:off x="860647" y="0"/>
            <a:ext cx="8263033" cy="5386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900" b="1" dirty="0">
                <a:solidFill>
                  <a:srgbClr val="44546A">
                    <a:lumMod val="75000"/>
                  </a:srgbClr>
                </a:solidFill>
                <a:latin typeface="Aptos" panose="020B0004020202020204" pitchFamily="34" charset="0"/>
              </a:rPr>
              <a:t>4</a:t>
            </a:r>
            <a:r>
              <a:rPr kumimoji="0" lang="en-US" sz="29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.12.2: </a:t>
            </a:r>
            <a:r>
              <a:rPr lang="en-US" sz="2900" b="1" dirty="0">
                <a:solidFill>
                  <a:srgbClr val="44546A">
                    <a:lumMod val="75000"/>
                  </a:srgbClr>
                </a:solidFill>
                <a:latin typeface="Aptos" panose="020B0004020202020204" pitchFamily="34" charset="0"/>
              </a:rPr>
              <a:t>MCAZ mandate understood by the public</a:t>
            </a:r>
            <a:r>
              <a:rPr kumimoji="0" lang="en-US" sz="29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r>
              <a:rPr lang="en-US" sz="2900" b="1" dirty="0">
                <a:solidFill>
                  <a:srgbClr val="44546A">
                    <a:lumMod val="75000"/>
                  </a:srgbClr>
                </a:solidFill>
                <a:latin typeface="Aptos" panose="020B0004020202020204" pitchFamily="34" charset="0"/>
              </a:rPr>
              <a:t> </a:t>
            </a:r>
            <a:endParaRPr kumimoji="0" lang="en-ZW" sz="29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6" name="TextBox 5">
            <a:extLst>
              <a:ext uri="{FF2B5EF4-FFF2-40B4-BE49-F238E27FC236}">
                <a16:creationId xmlns:a16="http://schemas.microsoft.com/office/drawing/2014/main" id="{7967C289-7971-3E99-ADCD-7DD400FBE5A5}"/>
              </a:ext>
            </a:extLst>
          </p:cNvPr>
          <p:cNvSpPr txBox="1"/>
          <p:nvPr/>
        </p:nvSpPr>
        <p:spPr>
          <a:xfrm>
            <a:off x="0" y="5348233"/>
            <a:ext cx="12192000" cy="692497"/>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Overall, the general public demonstrated a clear understanding of the mandate of MCAZ.</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It is understood the key mandate for Medicines Control Authority of Zimbabwe is quality control of medicines &amp; medical devices as well as safety monitoring of the same medical equipment. </a:t>
            </a:r>
          </a:p>
        </p:txBody>
      </p:sp>
      <p:sp>
        <p:nvSpPr>
          <p:cNvPr id="2" name="TextBox 1">
            <a:extLst>
              <a:ext uri="{FF2B5EF4-FFF2-40B4-BE49-F238E27FC236}">
                <a16:creationId xmlns:a16="http://schemas.microsoft.com/office/drawing/2014/main" id="{9B5870EE-CB25-6A34-3C8A-DF86BC61CB58}"/>
              </a:ext>
            </a:extLst>
          </p:cNvPr>
          <p:cNvSpPr txBox="1"/>
          <p:nvPr/>
        </p:nvSpPr>
        <p:spPr>
          <a:xfrm>
            <a:off x="118594" y="744480"/>
            <a:ext cx="617220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a:ea typeface="+mn-ea"/>
                <a:cs typeface="+mn-cs"/>
              </a:rPr>
              <a:t>Qn: Which role of MCAZ are you aware of? </a:t>
            </a:r>
          </a:p>
        </p:txBody>
      </p:sp>
      <p:graphicFrame>
        <p:nvGraphicFramePr>
          <p:cNvPr id="4" name="Chart 3">
            <a:extLst>
              <a:ext uri="{FF2B5EF4-FFF2-40B4-BE49-F238E27FC236}">
                <a16:creationId xmlns:a16="http://schemas.microsoft.com/office/drawing/2014/main" id="{8CDD24AD-6054-7DFD-3622-9700D8971D4B}"/>
              </a:ext>
            </a:extLst>
          </p:cNvPr>
          <p:cNvGraphicFramePr/>
          <p:nvPr>
            <p:extLst>
              <p:ext uri="{D42A27DB-BD31-4B8C-83A1-F6EECF244321}">
                <p14:modId xmlns:p14="http://schemas.microsoft.com/office/powerpoint/2010/main" val="949330686"/>
              </p:ext>
            </p:extLst>
          </p:nvPr>
        </p:nvGraphicFramePr>
        <p:xfrm>
          <a:off x="0" y="1087121"/>
          <a:ext cx="12191999" cy="40623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75887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81CB3AAD-1248-6FCC-7F4E-CAA2AA7DD23B}"/>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62C4968B-D4A9-BB09-EE6B-607D41410FF5}"/>
              </a:ext>
            </a:extLst>
          </p:cNvPr>
          <p:cNvGraphicFramePr>
            <a:graphicFrameLocks noGrp="1"/>
          </p:cNvGraphicFramePr>
          <p:nvPr>
            <p:extLst>
              <p:ext uri="{D42A27DB-BD31-4B8C-83A1-F6EECF244321}">
                <p14:modId xmlns:p14="http://schemas.microsoft.com/office/powerpoint/2010/main" val="1865987763"/>
              </p:ext>
            </p:extLst>
          </p:nvPr>
        </p:nvGraphicFramePr>
        <p:xfrm>
          <a:off x="0" y="1333294"/>
          <a:ext cx="12192000" cy="2212547"/>
        </p:xfrm>
        <a:graphic>
          <a:graphicData uri="http://schemas.openxmlformats.org/drawingml/2006/table">
            <a:tbl>
              <a:tblPr firstRow="1" bandRow="1">
                <a:tableStyleId>{5C22544A-7EE6-4342-B048-85BDC9FD1C3A}</a:tableStyleId>
              </a:tblPr>
              <a:tblGrid>
                <a:gridCol w="1232899">
                  <a:extLst>
                    <a:ext uri="{9D8B030D-6E8A-4147-A177-3AD203B41FA5}">
                      <a16:colId xmlns:a16="http://schemas.microsoft.com/office/drawing/2014/main" val="1585138812"/>
                    </a:ext>
                  </a:extLst>
                </a:gridCol>
                <a:gridCol w="1232899">
                  <a:extLst>
                    <a:ext uri="{9D8B030D-6E8A-4147-A177-3AD203B41FA5}">
                      <a16:colId xmlns:a16="http://schemas.microsoft.com/office/drawing/2014/main" val="163479587"/>
                    </a:ext>
                  </a:extLst>
                </a:gridCol>
                <a:gridCol w="1232899">
                  <a:extLst>
                    <a:ext uri="{9D8B030D-6E8A-4147-A177-3AD203B41FA5}">
                      <a16:colId xmlns:a16="http://schemas.microsoft.com/office/drawing/2014/main" val="984882600"/>
                    </a:ext>
                  </a:extLst>
                </a:gridCol>
                <a:gridCol w="1123308">
                  <a:extLst>
                    <a:ext uri="{9D8B030D-6E8A-4147-A177-3AD203B41FA5}">
                      <a16:colId xmlns:a16="http://schemas.microsoft.com/office/drawing/2014/main" val="2191500570"/>
                    </a:ext>
                  </a:extLst>
                </a:gridCol>
                <a:gridCol w="1296827">
                  <a:extLst>
                    <a:ext uri="{9D8B030D-6E8A-4147-A177-3AD203B41FA5}">
                      <a16:colId xmlns:a16="http://schemas.microsoft.com/office/drawing/2014/main" val="3744036715"/>
                    </a:ext>
                  </a:extLst>
                </a:gridCol>
                <a:gridCol w="1205501">
                  <a:extLst>
                    <a:ext uri="{9D8B030D-6E8A-4147-A177-3AD203B41FA5}">
                      <a16:colId xmlns:a16="http://schemas.microsoft.com/office/drawing/2014/main" val="2580023264"/>
                    </a:ext>
                  </a:extLst>
                </a:gridCol>
                <a:gridCol w="1141575">
                  <a:extLst>
                    <a:ext uri="{9D8B030D-6E8A-4147-A177-3AD203B41FA5}">
                      <a16:colId xmlns:a16="http://schemas.microsoft.com/office/drawing/2014/main" val="3583020443"/>
                    </a:ext>
                  </a:extLst>
                </a:gridCol>
                <a:gridCol w="1287694">
                  <a:extLst>
                    <a:ext uri="{9D8B030D-6E8A-4147-A177-3AD203B41FA5}">
                      <a16:colId xmlns:a16="http://schemas.microsoft.com/office/drawing/2014/main" val="2934405082"/>
                    </a:ext>
                  </a:extLst>
                </a:gridCol>
                <a:gridCol w="1223766">
                  <a:extLst>
                    <a:ext uri="{9D8B030D-6E8A-4147-A177-3AD203B41FA5}">
                      <a16:colId xmlns:a16="http://schemas.microsoft.com/office/drawing/2014/main" val="826918559"/>
                    </a:ext>
                  </a:extLst>
                </a:gridCol>
                <a:gridCol w="1214632">
                  <a:extLst>
                    <a:ext uri="{9D8B030D-6E8A-4147-A177-3AD203B41FA5}">
                      <a16:colId xmlns:a16="http://schemas.microsoft.com/office/drawing/2014/main" val="684967099"/>
                    </a:ext>
                  </a:extLst>
                </a:gridCol>
              </a:tblGrid>
              <a:tr h="1049813">
                <a:tc>
                  <a:txBody>
                    <a:bodyPr/>
                    <a:lstStyle/>
                    <a:p>
                      <a:pPr algn="l"/>
                      <a:r>
                        <a:rPr lang="en-ZW" sz="1300" b="1" dirty="0">
                          <a:latin typeface="Aptos" panose="020B0004020202020204" pitchFamily="34" charset="0"/>
                        </a:rPr>
                        <a:t>Period </a:t>
                      </a:r>
                    </a:p>
                  </a:txBody>
                  <a:tcPr>
                    <a:solidFill>
                      <a:srgbClr val="28669F"/>
                    </a:solidFill>
                  </a:tcPr>
                </a:tc>
                <a:tc>
                  <a:txBody>
                    <a:bodyPr/>
                    <a:lstStyle/>
                    <a:p>
                      <a:r>
                        <a:rPr lang="en-ZW" sz="1300" dirty="0">
                          <a:latin typeface="Aptos" panose="020B0004020202020204" pitchFamily="34" charset="0"/>
                        </a:rPr>
                        <a:t>Overall Performance </a:t>
                      </a:r>
                    </a:p>
                  </a:txBody>
                  <a:tcPr>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Quality control of medicines and medical devices.</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Safety monitoring of medicines and medical devices.</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Licensing and controlling premises and persons handling medicines.</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Provision of Medicines Information and promotion of rational use of medicines.</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Registration of medicines and medical devices.</a:t>
                      </a:r>
                    </a:p>
                  </a:txBody>
                  <a:tcPr marL="7620" marR="7620" marT="7620" marB="0">
                    <a:solidFill>
                      <a:srgbClr val="28669F"/>
                    </a:solidFill>
                  </a:tcPr>
                </a:tc>
                <a:tc>
                  <a:txBody>
                    <a:bodyPr/>
                    <a:lstStyle/>
                    <a:p>
                      <a:pPr algn="l" fontAlgn="t"/>
                      <a:r>
                        <a:rPr lang="en-US" sz="1100" b="0" i="0" u="none" strike="noStrike" dirty="0">
                          <a:solidFill>
                            <a:schemeClr val="bg1"/>
                          </a:solidFill>
                          <a:effectLst/>
                          <a:latin typeface="Aptos" panose="020B0004020202020204" pitchFamily="34" charset="0"/>
                        </a:rPr>
                        <a:t>Control of promotion and advertising of medicines &amp; medical devices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Control of clinical trials.</a:t>
                      </a:r>
                    </a:p>
                  </a:txBody>
                  <a:tcPr marL="7620" marR="7620" marT="7620" marB="0">
                    <a:solidFill>
                      <a:srgbClr val="28669F"/>
                    </a:solidFill>
                  </a:tcPr>
                </a:tc>
                <a:tc>
                  <a:txBody>
                    <a:bodyPr/>
                    <a:lstStyle/>
                    <a:p>
                      <a:pPr algn="l" fontAlgn="t"/>
                      <a:r>
                        <a:rPr lang="en-ZW" sz="1100" b="0" i="0" u="none" strike="noStrike" dirty="0">
                          <a:solidFill>
                            <a:schemeClr val="bg1"/>
                          </a:solidFill>
                          <a:effectLst/>
                          <a:latin typeface="Aptos" panose="020B0004020202020204" pitchFamily="34" charset="0"/>
                        </a:rPr>
                        <a:t>Import/export control.</a:t>
                      </a:r>
                    </a:p>
                  </a:txBody>
                  <a:tcPr marL="7620" marR="7620" marT="7620" marB="0">
                    <a:solidFill>
                      <a:srgbClr val="28669F"/>
                    </a:solidFill>
                  </a:tcPr>
                </a:tc>
                <a:extLst>
                  <a:ext uri="{0D108BD9-81ED-4DB2-BD59-A6C34878D82A}">
                    <a16:rowId xmlns:a16="http://schemas.microsoft.com/office/drawing/2014/main" val="3597878996"/>
                  </a:ext>
                </a:extLst>
              </a:tr>
              <a:tr h="581367">
                <a:tc>
                  <a:txBody>
                    <a:bodyPr/>
                    <a:lstStyle/>
                    <a:p>
                      <a:pPr algn="l"/>
                      <a:r>
                        <a:rPr lang="en-ZW" sz="1300" b="1" dirty="0">
                          <a:solidFill>
                            <a:schemeClr val="bg1"/>
                          </a:solidFill>
                          <a:latin typeface="Aptos" panose="020B0004020202020204" pitchFamily="34" charset="0"/>
                        </a:rPr>
                        <a:t>2024</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75%</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5.78</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5.57</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5.13</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5.17</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4.25</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5.50</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5.33</a:t>
                      </a:r>
                    </a:p>
                  </a:txBody>
                  <a:tcPr anchor="ctr">
                    <a:solidFill>
                      <a:srgbClr val="28669F"/>
                    </a:solidFill>
                  </a:tcPr>
                </a:tc>
                <a:tc>
                  <a:txBody>
                    <a:bodyPr/>
                    <a:lstStyle/>
                    <a:p>
                      <a:pPr algn="ctr"/>
                      <a:r>
                        <a:rPr lang="en-ZW" sz="1300" b="1" dirty="0">
                          <a:solidFill>
                            <a:schemeClr val="bg1"/>
                          </a:solidFill>
                          <a:latin typeface="Aptos" panose="020B0004020202020204" pitchFamily="34" charset="0"/>
                        </a:rPr>
                        <a:t>5.00</a:t>
                      </a:r>
                    </a:p>
                  </a:txBody>
                  <a:tcPr anchor="ctr">
                    <a:solidFill>
                      <a:srgbClr val="28669F"/>
                    </a:solidFill>
                  </a:tcPr>
                </a:tc>
                <a:extLst>
                  <a:ext uri="{0D108BD9-81ED-4DB2-BD59-A6C34878D82A}">
                    <a16:rowId xmlns:a16="http://schemas.microsoft.com/office/drawing/2014/main" val="179679015"/>
                  </a:ext>
                </a:extLst>
              </a:tr>
              <a:tr h="581367">
                <a:tc>
                  <a:txBody>
                    <a:bodyPr/>
                    <a:lstStyle/>
                    <a:p>
                      <a:pPr algn="l"/>
                      <a:r>
                        <a:rPr lang="en-ZW" sz="1300" b="1" dirty="0">
                          <a:solidFill>
                            <a:schemeClr val="bg1"/>
                          </a:solidFill>
                          <a:latin typeface="Aptos" panose="020B0004020202020204" pitchFamily="34" charset="0"/>
                        </a:rPr>
                        <a:t>2023</a:t>
                      </a:r>
                    </a:p>
                  </a:txBody>
                  <a:tcPr anchor="ctr">
                    <a:solidFill>
                      <a:srgbClr val="28669F"/>
                    </a:solidFill>
                  </a:tcPr>
                </a:tc>
                <a:tc>
                  <a:txBody>
                    <a:bodyPr/>
                    <a:lstStyle/>
                    <a:p>
                      <a:pPr algn="ctr"/>
                      <a:r>
                        <a:rPr lang="en-ZW" sz="1300" dirty="0">
                          <a:solidFill>
                            <a:schemeClr val="bg1"/>
                          </a:solidFill>
                          <a:latin typeface="Aptos" panose="020B0004020202020204" pitchFamily="34" charset="0"/>
                        </a:rPr>
                        <a:t>73%</a:t>
                      </a:r>
                    </a:p>
                  </a:txBody>
                  <a:tcPr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5.11</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5.34</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5.11</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5.06</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5.23</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5.03</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5.06</a:t>
                      </a:r>
                    </a:p>
                  </a:txBody>
                  <a:tcPr marL="7620" marR="7620" marT="7620" marB="0" anchor="ctr">
                    <a:solidFill>
                      <a:srgbClr val="28669F"/>
                    </a:solidFill>
                  </a:tcPr>
                </a:tc>
                <a:tc>
                  <a:txBody>
                    <a:bodyPr/>
                    <a:lstStyle/>
                    <a:p>
                      <a:pPr algn="ctr" fontAlgn="ctr"/>
                      <a:r>
                        <a:rPr lang="en-ZW" sz="1200" b="0" i="0" u="none" strike="noStrike" dirty="0">
                          <a:solidFill>
                            <a:schemeClr val="bg1"/>
                          </a:solidFill>
                          <a:effectLst/>
                          <a:latin typeface="Aptos" panose="020B0004020202020204" pitchFamily="34" charset="0"/>
                          <a:cs typeface="Arial" panose="020B0604020202020204" pitchFamily="34" charset="0"/>
                        </a:rPr>
                        <a:t>5.00</a:t>
                      </a:r>
                    </a:p>
                  </a:txBody>
                  <a:tcPr marL="7620" marR="7620" marT="7620" marB="0" anchor="ctr">
                    <a:solidFill>
                      <a:srgbClr val="28669F"/>
                    </a:solidFill>
                  </a:tcPr>
                </a:tc>
                <a:extLst>
                  <a:ext uri="{0D108BD9-81ED-4DB2-BD59-A6C34878D82A}">
                    <a16:rowId xmlns:a16="http://schemas.microsoft.com/office/drawing/2014/main" val="2929596575"/>
                  </a:ext>
                </a:extLst>
              </a:tr>
            </a:tbl>
          </a:graphicData>
        </a:graphic>
      </p:graphicFrame>
      <p:sp>
        <p:nvSpPr>
          <p:cNvPr id="9" name="TextBox 8">
            <a:extLst>
              <a:ext uri="{FF2B5EF4-FFF2-40B4-BE49-F238E27FC236}">
                <a16:creationId xmlns:a16="http://schemas.microsoft.com/office/drawing/2014/main" id="{C327027F-3145-413B-672F-9B0B27F44DAF}"/>
              </a:ext>
            </a:extLst>
          </p:cNvPr>
          <p:cNvSpPr txBox="1"/>
          <p:nvPr/>
        </p:nvSpPr>
        <p:spPr>
          <a:xfrm>
            <a:off x="83820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.12.3: </a:t>
            </a:r>
            <a:r>
              <a:rPr lang="en-US" sz="3200" b="1" dirty="0">
                <a:solidFill>
                  <a:srgbClr val="44546A">
                    <a:lumMod val="75000"/>
                  </a:srgbClr>
                </a:solidFill>
                <a:latin typeface="Aptos" panose="020B0004020202020204" pitchFamily="34" charset="0"/>
              </a:rPr>
              <a:t>MCAZ performance on key mandates </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675DFC16-0FCE-3B01-79CA-2533C43E4E8F}"/>
              </a:ext>
            </a:extLst>
          </p:cNvPr>
          <p:cNvSpPr txBox="1"/>
          <p:nvPr/>
        </p:nvSpPr>
        <p:spPr>
          <a:xfrm>
            <a:off x="0" y="863256"/>
            <a:ext cx="12077214"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 Using a 7-point scale where 1 means extremely dissatisfied and 7 means extremely satisfied, how would you rate MCAZ  on  the following attributes? </a:t>
            </a:r>
          </a:p>
        </p:txBody>
      </p:sp>
      <p:sp>
        <p:nvSpPr>
          <p:cNvPr id="2" name="TextBox 1">
            <a:extLst>
              <a:ext uri="{FF2B5EF4-FFF2-40B4-BE49-F238E27FC236}">
                <a16:creationId xmlns:a16="http://schemas.microsoft.com/office/drawing/2014/main" id="{4DFBBD46-AE76-D899-B0BE-5488F4BC6514}"/>
              </a:ext>
            </a:extLst>
          </p:cNvPr>
          <p:cNvSpPr txBox="1"/>
          <p:nvPr/>
        </p:nvSpPr>
        <p:spPr>
          <a:xfrm>
            <a:off x="0" y="4078238"/>
            <a:ext cx="12192000" cy="1400383"/>
          </a:xfrm>
          <a:prstGeom prst="rect">
            <a:avLst/>
          </a:prstGeom>
          <a:solidFill>
            <a:srgbClr val="FEFEFF"/>
          </a:solidFill>
        </p:spPr>
        <p:txBody>
          <a:bodyPr wrap="square" rtlCol="0">
            <a:spAutoFit/>
          </a:bodyPr>
          <a:lstStyle/>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It is cheerful to note that the general public </a:t>
            </a:r>
            <a:r>
              <a:rPr lang="en-US" sz="1300" dirty="0">
                <a:solidFill>
                  <a:prstClr val="black"/>
                </a:solidFill>
                <a:latin typeface="Aptos" panose="020B0004020202020204" pitchFamily="34" charset="0"/>
                <a:cs typeface="Arial" panose="020B0604020202020204" pitchFamily="34" charset="0"/>
              </a:rPr>
              <a:t>is appreciative of</a:t>
            </a: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efforts </a:t>
            </a:r>
            <a:r>
              <a:rPr lang="en-US" sz="1300" dirty="0">
                <a:solidFill>
                  <a:prstClr val="black"/>
                </a:solidFill>
                <a:latin typeface="Aptos" panose="020B0004020202020204" pitchFamily="34" charset="0"/>
                <a:cs typeface="Arial" panose="020B0604020202020204" pitchFamily="34" charset="0"/>
              </a:rPr>
              <a:t>by the </a:t>
            </a: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Medicines Control Authority of Zimbabwe </a:t>
            </a:r>
            <a:r>
              <a:rPr lang="en-US" sz="1300" dirty="0">
                <a:solidFill>
                  <a:prstClr val="black"/>
                </a:solidFill>
                <a:latin typeface="Aptos" panose="020B0004020202020204" pitchFamily="34" charset="0"/>
                <a:cs typeface="Arial" panose="020B0604020202020204" pitchFamily="34" charset="0"/>
              </a:rPr>
              <a:t>on</a:t>
            </a: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delivering on its mandate with an overall performance rating of 75% an improvement from 73% in 2023.</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public have seen more efforts being done on </a:t>
            </a:r>
            <a:r>
              <a:rPr lang="en-US" sz="1300" dirty="0">
                <a:solidFill>
                  <a:prstClr val="black"/>
                </a:solidFill>
                <a:latin typeface="Aptos" panose="020B0004020202020204" pitchFamily="34" charset="0"/>
                <a:cs typeface="Arial" panose="020B0604020202020204" pitchFamily="34" charset="0"/>
              </a:rPr>
              <a:t>quality control </a:t>
            </a: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of medicines and medical devices.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process of registration of medicines and medical devices </a:t>
            </a:r>
            <a:r>
              <a:rPr lang="en-US" sz="1300" dirty="0">
                <a:solidFill>
                  <a:prstClr val="black"/>
                </a:solidFill>
                <a:latin typeface="Aptos" panose="020B0004020202020204" pitchFamily="34" charset="0"/>
                <a:cs typeface="Arial" panose="020B0604020202020204" pitchFamily="34" charset="0"/>
              </a:rPr>
              <a:t>was rated the lowest </a:t>
            </a: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by stakeholders due to visibly influx of unregistered medicinal products in the country.</a:t>
            </a:r>
          </a:p>
        </p:txBody>
      </p:sp>
    </p:spTree>
    <p:extLst>
      <p:ext uri="{BB962C8B-B14F-4D97-AF65-F5344CB8AC3E}">
        <p14:creationId xmlns:p14="http://schemas.microsoft.com/office/powerpoint/2010/main" val="19978148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D41F642E-F1B0-B750-1D58-8A8AFCCAFFD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D2B77AB-3666-5A66-F32B-DBD3785EC0E9}"/>
              </a:ext>
            </a:extLst>
          </p:cNvPr>
          <p:cNvSpPr txBox="1"/>
          <p:nvPr/>
        </p:nvSpPr>
        <p:spPr>
          <a:xfrm>
            <a:off x="772160" y="0"/>
            <a:ext cx="11419840" cy="543226"/>
          </a:xfrm>
          <a:prstGeom prst="rect">
            <a:avLst/>
          </a:prstGeom>
          <a:solidFill>
            <a:srgbClr val="E0E8F5"/>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930" b="1" dirty="0">
                <a:solidFill>
                  <a:srgbClr val="44546A">
                    <a:lumMod val="75000"/>
                  </a:srgbClr>
                </a:solidFill>
                <a:latin typeface="Aptos" panose="020B0004020202020204" pitchFamily="34" charset="0"/>
              </a:rPr>
              <a:t>4</a:t>
            </a:r>
            <a:r>
              <a:rPr kumimoji="0" lang="en-US" sz="293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.12.4: MCAZ impresses with Cleanliness, Expertise &amp; Friendliness</a:t>
            </a:r>
          </a:p>
        </p:txBody>
      </p:sp>
      <p:sp>
        <p:nvSpPr>
          <p:cNvPr id="4" name="TextBox 3">
            <a:extLst>
              <a:ext uri="{FF2B5EF4-FFF2-40B4-BE49-F238E27FC236}">
                <a16:creationId xmlns:a16="http://schemas.microsoft.com/office/drawing/2014/main" id="{FA659C04-0C7E-8A6D-FF36-06AFAB8D8AD4}"/>
              </a:ext>
            </a:extLst>
          </p:cNvPr>
          <p:cNvSpPr txBox="1"/>
          <p:nvPr/>
        </p:nvSpPr>
        <p:spPr>
          <a:xfrm>
            <a:off x="0" y="863256"/>
            <a:ext cx="12077214"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a:t>
            </a: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Using a 7-point scale where 1 means extremely dissatisfied and 7 means extremely satisfied, how would you rate MCAZ  on  the following attributes? </a:t>
            </a:r>
          </a:p>
        </p:txBody>
      </p:sp>
      <p:sp>
        <p:nvSpPr>
          <p:cNvPr id="2" name="TextBox 1">
            <a:extLst>
              <a:ext uri="{FF2B5EF4-FFF2-40B4-BE49-F238E27FC236}">
                <a16:creationId xmlns:a16="http://schemas.microsoft.com/office/drawing/2014/main" id="{9EC39FD7-AD57-64F2-AC6A-56F1BD932B45}"/>
              </a:ext>
            </a:extLst>
          </p:cNvPr>
          <p:cNvSpPr txBox="1"/>
          <p:nvPr/>
        </p:nvSpPr>
        <p:spPr>
          <a:xfrm>
            <a:off x="0" y="5668815"/>
            <a:ext cx="12192000" cy="892552"/>
          </a:xfrm>
          <a:prstGeom prst="rect">
            <a:avLst/>
          </a:prstGeom>
          <a:solidFill>
            <a:srgbClr val="FEFEFF"/>
          </a:solid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Most members of the public had a positive experience during interactions with Medicines Control Authority of Zimbabwe rating the regulatory board performance on key customer experience attributes high.</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general public is most impressed with the cleanliness of MCAZ offices, staff product knowledge and pleasant staff attitude. </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Accessibility to MCAZ offices is still an issue more so to non motorists.</a:t>
            </a:r>
            <a:endPar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p:txBody>
      </p:sp>
      <p:graphicFrame>
        <p:nvGraphicFramePr>
          <p:cNvPr id="3" name="Content Placeholder 5">
            <a:extLst>
              <a:ext uri="{FF2B5EF4-FFF2-40B4-BE49-F238E27FC236}">
                <a16:creationId xmlns:a16="http://schemas.microsoft.com/office/drawing/2014/main" id="{09142686-4EDB-1084-928D-9A5E60372751}"/>
              </a:ext>
            </a:extLst>
          </p:cNvPr>
          <p:cNvGraphicFramePr>
            <a:graphicFrameLocks/>
          </p:cNvGraphicFramePr>
          <p:nvPr/>
        </p:nvGraphicFramePr>
        <p:xfrm>
          <a:off x="81280" y="1270000"/>
          <a:ext cx="11995934" cy="41881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924099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14EEDDB2-72A2-F127-706B-BBA7A03AAA58}"/>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C819F2A-4A61-A1C5-3293-81DF9582B9DC}"/>
              </a:ext>
            </a:extLst>
          </p:cNvPr>
          <p:cNvSpPr txBox="1"/>
          <p:nvPr/>
        </p:nvSpPr>
        <p:spPr>
          <a:xfrm>
            <a:off x="83820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.12.5: Likelihood to recommend MCAZ </a:t>
            </a:r>
            <a:r>
              <a:rPr lang="en-US" sz="3200" b="1" dirty="0">
                <a:solidFill>
                  <a:srgbClr val="44546A">
                    <a:lumMod val="75000"/>
                  </a:srgbClr>
                </a:solidFill>
                <a:latin typeface="Aptos" panose="020B0004020202020204" pitchFamily="34" charset="0"/>
              </a:rPr>
              <a:t> </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236DE492-5787-5AF3-07D9-6CC4034CC0C6}"/>
              </a:ext>
            </a:extLst>
          </p:cNvPr>
          <p:cNvSpPr txBox="1"/>
          <p:nvPr/>
        </p:nvSpPr>
        <p:spPr>
          <a:xfrm>
            <a:off x="0" y="863256"/>
            <a:ext cx="12077214"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Qn</a:t>
            </a:r>
            <a:r>
              <a:rPr lang="en-US" sz="1050" b="1" i="1" dirty="0">
                <a:solidFill>
                  <a:prstClr val="black"/>
                </a:solidFill>
                <a:latin typeface="Calibri" panose="020F0502020204030204"/>
              </a:rPr>
              <a:t>: Using a 10-point scale where 0 means very unlikely and 10 means very likely, how likely are you to recommend MCAZ to friends &amp; relatives? </a:t>
            </a:r>
            <a:endPar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5CA7511-3CF9-2A49-3440-E08ACF16E552}"/>
              </a:ext>
            </a:extLst>
          </p:cNvPr>
          <p:cNvSpPr txBox="1"/>
          <p:nvPr/>
        </p:nvSpPr>
        <p:spPr>
          <a:xfrm>
            <a:off x="0" y="4995179"/>
            <a:ext cx="12192000" cy="1292662"/>
          </a:xfrm>
          <a:prstGeom prst="rect">
            <a:avLst/>
          </a:prstGeom>
          <a:solidFill>
            <a:srgbClr val="FEFEFF"/>
          </a:solid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has a positive Net Promoter Score (33) which is a decline from 46 achieved in 2023. </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a:t>
            </a: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number of brand promoters dropped following</a:t>
            </a:r>
            <a:r>
              <a:rPr lang="en-US" sz="1300" dirty="0">
                <a:solidFill>
                  <a:prstClr val="black"/>
                </a:solidFill>
                <a:latin typeface="Aptos" panose="020B0004020202020204" pitchFamily="34" charset="0"/>
                <a:cs typeface="Arial" panose="020B0604020202020204" pitchFamily="34" charset="0"/>
              </a:rPr>
              <a:t> low performance on registration of </a:t>
            </a: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medicines and medical devices.</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happiest members of the public are pleased with MCAZ efforts to deliver on its key mandates evidenced by effective quality control measures on medicines &amp;  medical devices as well as genuine engagement of stakeholders.</a:t>
            </a: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endPar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L="285750" marR="0" lvl="0" indent="-285750" algn="just" defTabSz="914400" rtl="0" eaLnBrk="1" fontAlgn="auto" latinLnBrk="0" hangingPunct="1">
              <a:lnSpc>
                <a:spcPct val="100000"/>
              </a:lnSpc>
              <a:spcBef>
                <a:spcPts val="0"/>
              </a:spcBef>
              <a:spcAft>
                <a:spcPts val="0"/>
              </a:spcAft>
              <a:buClrTx/>
              <a:buSzPct val="88000"/>
              <a:buFont typeface="Wingdings" panose="05000000000000000000" pitchFamily="2" charset="2"/>
              <a:buChar char="q"/>
              <a:tabLst/>
              <a:defRPr/>
            </a:pPr>
            <a:endPar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p:txBody>
      </p:sp>
      <p:graphicFrame>
        <p:nvGraphicFramePr>
          <p:cNvPr id="5" name="Chart 4">
            <a:extLst>
              <a:ext uri="{FF2B5EF4-FFF2-40B4-BE49-F238E27FC236}">
                <a16:creationId xmlns:a16="http://schemas.microsoft.com/office/drawing/2014/main" id="{DD7556B8-1133-ADDC-A00C-71089EA87DA4}"/>
              </a:ext>
            </a:extLst>
          </p:cNvPr>
          <p:cNvGraphicFramePr>
            <a:graphicFrameLocks/>
          </p:cNvGraphicFramePr>
          <p:nvPr>
            <p:extLst>
              <p:ext uri="{D42A27DB-BD31-4B8C-83A1-F6EECF244321}">
                <p14:modId xmlns:p14="http://schemas.microsoft.com/office/powerpoint/2010/main" val="2589811875"/>
              </p:ext>
            </p:extLst>
          </p:nvPr>
        </p:nvGraphicFramePr>
        <p:xfrm>
          <a:off x="71119" y="2654725"/>
          <a:ext cx="11156612" cy="18721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a:extLst>
              <a:ext uri="{FF2B5EF4-FFF2-40B4-BE49-F238E27FC236}">
                <a16:creationId xmlns:a16="http://schemas.microsoft.com/office/drawing/2014/main" id="{E258977F-B3C7-DB60-E4A0-B5C3C27E987D}"/>
              </a:ext>
            </a:extLst>
          </p:cNvPr>
          <p:cNvGraphicFramePr>
            <a:graphicFrameLocks noGrp="1"/>
          </p:cNvGraphicFramePr>
          <p:nvPr>
            <p:extLst>
              <p:ext uri="{D42A27DB-BD31-4B8C-83A1-F6EECF244321}">
                <p14:modId xmlns:p14="http://schemas.microsoft.com/office/powerpoint/2010/main" val="293813474"/>
              </p:ext>
            </p:extLst>
          </p:nvPr>
        </p:nvGraphicFramePr>
        <p:xfrm>
          <a:off x="349102" y="1830516"/>
          <a:ext cx="10868473" cy="414844"/>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988043">
                  <a:extLst>
                    <a:ext uri="{9D8B030D-6E8A-4147-A177-3AD203B41FA5}">
                      <a16:colId xmlns:a16="http://schemas.microsoft.com/office/drawing/2014/main" val="2959958400"/>
                    </a:ext>
                  </a:extLst>
                </a:gridCol>
                <a:gridCol w="988043">
                  <a:extLst>
                    <a:ext uri="{9D8B030D-6E8A-4147-A177-3AD203B41FA5}">
                      <a16:colId xmlns:a16="http://schemas.microsoft.com/office/drawing/2014/main" val="20000"/>
                    </a:ext>
                  </a:extLst>
                </a:gridCol>
                <a:gridCol w="988043">
                  <a:extLst>
                    <a:ext uri="{9D8B030D-6E8A-4147-A177-3AD203B41FA5}">
                      <a16:colId xmlns:a16="http://schemas.microsoft.com/office/drawing/2014/main" val="20001"/>
                    </a:ext>
                  </a:extLst>
                </a:gridCol>
                <a:gridCol w="988043">
                  <a:extLst>
                    <a:ext uri="{9D8B030D-6E8A-4147-A177-3AD203B41FA5}">
                      <a16:colId xmlns:a16="http://schemas.microsoft.com/office/drawing/2014/main" val="20002"/>
                    </a:ext>
                  </a:extLst>
                </a:gridCol>
                <a:gridCol w="988043">
                  <a:extLst>
                    <a:ext uri="{9D8B030D-6E8A-4147-A177-3AD203B41FA5}">
                      <a16:colId xmlns:a16="http://schemas.microsoft.com/office/drawing/2014/main" val="20003"/>
                    </a:ext>
                  </a:extLst>
                </a:gridCol>
                <a:gridCol w="988043">
                  <a:extLst>
                    <a:ext uri="{9D8B030D-6E8A-4147-A177-3AD203B41FA5}">
                      <a16:colId xmlns:a16="http://schemas.microsoft.com/office/drawing/2014/main" val="20004"/>
                    </a:ext>
                  </a:extLst>
                </a:gridCol>
                <a:gridCol w="988043">
                  <a:extLst>
                    <a:ext uri="{9D8B030D-6E8A-4147-A177-3AD203B41FA5}">
                      <a16:colId xmlns:a16="http://schemas.microsoft.com/office/drawing/2014/main" val="20005"/>
                    </a:ext>
                  </a:extLst>
                </a:gridCol>
                <a:gridCol w="988043">
                  <a:extLst>
                    <a:ext uri="{9D8B030D-6E8A-4147-A177-3AD203B41FA5}">
                      <a16:colId xmlns:a16="http://schemas.microsoft.com/office/drawing/2014/main" val="20006"/>
                    </a:ext>
                  </a:extLst>
                </a:gridCol>
                <a:gridCol w="988043">
                  <a:extLst>
                    <a:ext uri="{9D8B030D-6E8A-4147-A177-3AD203B41FA5}">
                      <a16:colId xmlns:a16="http://schemas.microsoft.com/office/drawing/2014/main" val="20007"/>
                    </a:ext>
                  </a:extLst>
                </a:gridCol>
                <a:gridCol w="988043">
                  <a:extLst>
                    <a:ext uri="{9D8B030D-6E8A-4147-A177-3AD203B41FA5}">
                      <a16:colId xmlns:a16="http://schemas.microsoft.com/office/drawing/2014/main" val="20008"/>
                    </a:ext>
                  </a:extLst>
                </a:gridCol>
                <a:gridCol w="988043">
                  <a:extLst>
                    <a:ext uri="{9D8B030D-6E8A-4147-A177-3AD203B41FA5}">
                      <a16:colId xmlns:a16="http://schemas.microsoft.com/office/drawing/2014/main" val="20009"/>
                    </a:ext>
                  </a:extLst>
                </a:gridCol>
              </a:tblGrid>
              <a:tr h="414844">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0</a:t>
                      </a:r>
                    </a:p>
                  </a:txBody>
                  <a:tcPr marL="50737" marR="50737" marT="25400" marB="25400" anchor="ctr">
                    <a:solidFill>
                      <a:srgbClr val="C00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a:t>
                      </a:r>
                    </a:p>
                  </a:txBody>
                  <a:tcPr marL="50737" marR="50737" marT="25400" marB="25400" anchor="ctr">
                    <a:solidFill>
                      <a:srgbClr val="C00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2</a:t>
                      </a:r>
                    </a:p>
                  </a:txBody>
                  <a:tcPr marL="50737" marR="50737" marT="25400" marB="25400" anchor="ctr">
                    <a:solidFill>
                      <a:srgbClr val="C00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3</a:t>
                      </a:r>
                    </a:p>
                  </a:txBody>
                  <a:tcPr marL="50737" marR="50737" marT="25400" marB="25400" anchor="ctr">
                    <a:solidFill>
                      <a:srgbClr val="C00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4</a:t>
                      </a:r>
                    </a:p>
                  </a:txBody>
                  <a:tcPr marL="50737" marR="50737" marT="25400" marB="25400" anchor="ctr">
                    <a:solidFill>
                      <a:srgbClr val="C00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5</a:t>
                      </a:r>
                    </a:p>
                  </a:txBody>
                  <a:tcPr marL="50737" marR="50737" marT="25400" marB="25400" anchor="ctr">
                    <a:solidFill>
                      <a:srgbClr val="C00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6</a:t>
                      </a:r>
                    </a:p>
                  </a:txBody>
                  <a:tcPr marL="50737" marR="50737" marT="25400" marB="25400" anchor="ctr">
                    <a:solidFill>
                      <a:srgbClr val="C00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7</a:t>
                      </a:r>
                    </a:p>
                  </a:txBody>
                  <a:tcPr marL="50737" marR="50737" marT="25400" marB="25400" anchor="ctr">
                    <a:solidFill>
                      <a:srgbClr val="FFC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8</a:t>
                      </a:r>
                    </a:p>
                  </a:txBody>
                  <a:tcPr marL="50737" marR="50737" marT="25400" marB="25400" anchor="ctr">
                    <a:solidFill>
                      <a:srgbClr val="FFC00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9</a:t>
                      </a:r>
                    </a:p>
                  </a:txBody>
                  <a:tcPr marL="50737" marR="50737" marT="25400" marB="25400" anchor="ctr">
                    <a:solidFill>
                      <a:srgbClr val="00B050"/>
                    </a:solidFill>
                  </a:tcPr>
                </a:tc>
                <a:tc>
                  <a:txBody>
                    <a:bodyPr/>
                    <a:lstStyle/>
                    <a:p>
                      <a:pPr algn="ctr"/>
                      <a:r>
                        <a:rPr lang="en-GB" sz="1900" b="1" cap="none" spc="0" dirty="0">
                          <a:ln w="1905"/>
                          <a:solidFill>
                            <a:schemeClr val="bg1"/>
                          </a:solidFill>
                          <a:effectLst>
                            <a:outerShdw blurRad="38100" dist="38100" dir="2700000" algn="tl">
                              <a:srgbClr val="000000">
                                <a:alpha val="43137"/>
                              </a:srgbClr>
                            </a:outerShdw>
                          </a:effectLst>
                          <a:latin typeface="Bodoni MT Black" panose="02070A03080606020203" pitchFamily="18" charset="0"/>
                        </a:rPr>
                        <a:t>10</a:t>
                      </a:r>
                    </a:p>
                  </a:txBody>
                  <a:tcPr marL="50737" marR="50737" marT="25400" marB="25400" anchor="ctr">
                    <a:solidFill>
                      <a:srgbClr val="00B050"/>
                    </a:solidFill>
                  </a:tcPr>
                </a:tc>
                <a:extLst>
                  <a:ext uri="{0D108BD9-81ED-4DB2-BD59-A6C34878D82A}">
                    <a16:rowId xmlns:a16="http://schemas.microsoft.com/office/drawing/2014/main" val="10000"/>
                  </a:ext>
                </a:extLst>
              </a:tr>
            </a:tbl>
          </a:graphicData>
        </a:graphic>
      </p:graphicFrame>
      <p:sp>
        <p:nvSpPr>
          <p:cNvPr id="7" name="TextBox 6">
            <a:extLst>
              <a:ext uri="{FF2B5EF4-FFF2-40B4-BE49-F238E27FC236}">
                <a16:creationId xmlns:a16="http://schemas.microsoft.com/office/drawing/2014/main" id="{EE25F253-FA12-1BF5-BD33-CF28B0A49BF6}"/>
              </a:ext>
            </a:extLst>
          </p:cNvPr>
          <p:cNvSpPr txBox="1"/>
          <p:nvPr/>
        </p:nvSpPr>
        <p:spPr>
          <a:xfrm>
            <a:off x="239492" y="2308434"/>
            <a:ext cx="4379154" cy="228292"/>
          </a:xfrm>
          <a:prstGeom prst="rect">
            <a:avLst/>
          </a:prstGeom>
          <a:noFill/>
        </p:spPr>
        <p:txBody>
          <a:bodyPr wrap="square" lIns="58443" tIns="29222" rIns="58443" bIns="29222" rtlCol="0">
            <a:spAutoFit/>
          </a:bodyPr>
          <a:lstStyle/>
          <a:p>
            <a:pPr defTabSz="609630">
              <a:defRPr/>
            </a:pPr>
            <a:r>
              <a:rPr lang="en-GB" sz="1100" b="1" u="sng" dirty="0">
                <a:solidFill>
                  <a:prstClr val="black"/>
                </a:solidFill>
                <a:latin typeface="Aptos" panose="020B0004020202020204" pitchFamily="34" charset="0"/>
                <a:cs typeface="Calibri" panose="020F0502020204030204" pitchFamily="34" charset="0"/>
              </a:rPr>
              <a:t>FORMULA FOR NPS = PROMOTERS - DETRACTORS </a:t>
            </a:r>
          </a:p>
        </p:txBody>
      </p:sp>
      <p:sp>
        <p:nvSpPr>
          <p:cNvPr id="8" name="Right Brace 7">
            <a:extLst>
              <a:ext uri="{FF2B5EF4-FFF2-40B4-BE49-F238E27FC236}">
                <a16:creationId xmlns:a16="http://schemas.microsoft.com/office/drawing/2014/main" id="{17DFACAC-2E7E-C8F4-1918-4814BBBFD9EF}"/>
              </a:ext>
            </a:extLst>
          </p:cNvPr>
          <p:cNvSpPr/>
          <p:nvPr/>
        </p:nvSpPr>
        <p:spPr>
          <a:xfrm rot="16200000">
            <a:off x="3566125" y="-1272651"/>
            <a:ext cx="341364" cy="5877654"/>
          </a:xfrm>
          <a:prstGeom prst="rightBrace">
            <a:avLst>
              <a:gd name="adj1" fmla="val 8333"/>
              <a:gd name="adj2" fmla="val 49829"/>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0" name="Right Brace 9">
            <a:extLst>
              <a:ext uri="{FF2B5EF4-FFF2-40B4-BE49-F238E27FC236}">
                <a16:creationId xmlns:a16="http://schemas.microsoft.com/office/drawing/2014/main" id="{F5F56864-5D4A-331E-7C4D-04E07944A7EF}"/>
              </a:ext>
            </a:extLst>
          </p:cNvPr>
          <p:cNvSpPr/>
          <p:nvPr/>
        </p:nvSpPr>
        <p:spPr>
          <a:xfrm rot="16200000">
            <a:off x="8359507" y="1011301"/>
            <a:ext cx="332696"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1" name="Right Brace 10">
            <a:extLst>
              <a:ext uri="{FF2B5EF4-FFF2-40B4-BE49-F238E27FC236}">
                <a16:creationId xmlns:a16="http://schemas.microsoft.com/office/drawing/2014/main" id="{99933AB6-00C5-1D3E-D69A-79A2C38F75C0}"/>
              </a:ext>
            </a:extLst>
          </p:cNvPr>
          <p:cNvSpPr/>
          <p:nvPr/>
        </p:nvSpPr>
        <p:spPr>
          <a:xfrm rot="16200000">
            <a:off x="10335483" y="1031125"/>
            <a:ext cx="341362" cy="1324026"/>
          </a:xfrm>
          <a:prstGeom prst="rightBrace">
            <a:avLst>
              <a:gd name="adj1" fmla="val 8333"/>
              <a:gd name="adj2" fmla="val 49214"/>
            </a:avLst>
          </a:prstGeom>
          <a:ln w="38100">
            <a:solidFill>
              <a:srgbClr val="002060"/>
            </a:solidFill>
            <a:prstDash val="sysDash"/>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50729" tIns="25364" rIns="50729" bIns="25364" rtlCol="0" anchor="ctr"/>
          <a:lstStyle/>
          <a:p>
            <a:pPr algn="ctr" defTabSz="609630">
              <a:defRPr/>
            </a:pPr>
            <a:endParaRPr lang="en-GB" sz="1200" dirty="0">
              <a:solidFill>
                <a:prstClr val="black"/>
              </a:solidFill>
              <a:latin typeface="Aptos" panose="020B0004020202020204" pitchFamily="34" charset="0"/>
            </a:endParaRPr>
          </a:p>
        </p:txBody>
      </p:sp>
      <p:sp>
        <p:nvSpPr>
          <p:cNvPr id="12" name="TextBox 11">
            <a:extLst>
              <a:ext uri="{FF2B5EF4-FFF2-40B4-BE49-F238E27FC236}">
                <a16:creationId xmlns:a16="http://schemas.microsoft.com/office/drawing/2014/main" id="{7C484522-0EBB-9FC7-1A38-A8BB95268ACC}"/>
              </a:ext>
            </a:extLst>
          </p:cNvPr>
          <p:cNvSpPr txBox="1"/>
          <p:nvPr/>
        </p:nvSpPr>
        <p:spPr>
          <a:xfrm>
            <a:off x="3335248" y="1324953"/>
            <a:ext cx="985628"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DETRACTORS </a:t>
            </a:r>
          </a:p>
        </p:txBody>
      </p:sp>
      <p:sp>
        <p:nvSpPr>
          <p:cNvPr id="13" name="TextBox 12">
            <a:extLst>
              <a:ext uri="{FF2B5EF4-FFF2-40B4-BE49-F238E27FC236}">
                <a16:creationId xmlns:a16="http://schemas.microsoft.com/office/drawing/2014/main" id="{B426C6DE-A55B-B8F7-2A0F-D76AAAF2989E}"/>
              </a:ext>
            </a:extLst>
          </p:cNvPr>
          <p:cNvSpPr txBox="1"/>
          <p:nvPr/>
        </p:nvSpPr>
        <p:spPr>
          <a:xfrm>
            <a:off x="8169097" y="1316517"/>
            <a:ext cx="770586"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PASSIVES </a:t>
            </a:r>
          </a:p>
        </p:txBody>
      </p:sp>
      <p:sp>
        <p:nvSpPr>
          <p:cNvPr id="14" name="TextBox 13">
            <a:extLst>
              <a:ext uri="{FF2B5EF4-FFF2-40B4-BE49-F238E27FC236}">
                <a16:creationId xmlns:a16="http://schemas.microsoft.com/office/drawing/2014/main" id="{38E7F00A-09B6-291A-FC61-452DCC3C668C}"/>
              </a:ext>
            </a:extLst>
          </p:cNvPr>
          <p:cNvSpPr txBox="1"/>
          <p:nvPr/>
        </p:nvSpPr>
        <p:spPr>
          <a:xfrm>
            <a:off x="10076610" y="1324953"/>
            <a:ext cx="929762" cy="220501"/>
          </a:xfrm>
          <a:prstGeom prst="rect">
            <a:avLst/>
          </a:prstGeom>
          <a:noFill/>
          <a:ln>
            <a:solidFill>
              <a:schemeClr val="bg1">
                <a:lumMod val="50000"/>
              </a:schemeClr>
            </a:solidFill>
          </a:ln>
          <a:effectLst/>
        </p:spPr>
        <p:txBody>
          <a:bodyPr wrap="square" lIns="50729" tIns="25364" rIns="50729" bIns="25364" rtlCol="0">
            <a:spAutoFit/>
          </a:bodyPr>
          <a:lstStyle/>
          <a:p>
            <a:pPr algn="ctr" defTabSz="609630">
              <a:defRPr/>
            </a:pPr>
            <a:r>
              <a:rPr lang="en-GB" sz="1100" b="1" dirty="0">
                <a:solidFill>
                  <a:prstClr val="black"/>
                </a:solidFill>
                <a:latin typeface="Aptos" panose="020B0004020202020204" pitchFamily="34" charset="0"/>
                <a:cs typeface="Calibri" panose="020F0502020204030204" pitchFamily="34" charset="0"/>
              </a:rPr>
              <a:t>PROMOTERS </a:t>
            </a:r>
          </a:p>
        </p:txBody>
      </p:sp>
      <p:sp>
        <p:nvSpPr>
          <p:cNvPr id="15" name="Rectangle 14">
            <a:extLst>
              <a:ext uri="{FF2B5EF4-FFF2-40B4-BE49-F238E27FC236}">
                <a16:creationId xmlns:a16="http://schemas.microsoft.com/office/drawing/2014/main" id="{3335DF5F-14DC-D2F6-9975-FF71B374580A}"/>
              </a:ext>
            </a:extLst>
          </p:cNvPr>
          <p:cNvSpPr/>
          <p:nvPr/>
        </p:nvSpPr>
        <p:spPr>
          <a:xfrm>
            <a:off x="11325573" y="2982621"/>
            <a:ext cx="592105" cy="340360"/>
          </a:xfrm>
          <a:prstGeom prst="rect">
            <a:avLst/>
          </a:prstGeom>
          <a:solidFill>
            <a:schemeClr val="accent2"/>
          </a:solidFill>
          <a:ln w="25400" cap="flat" cmpd="sng" algn="ctr">
            <a:noFill/>
            <a:prstDash val="solid"/>
          </a:ln>
          <a:effectLst/>
        </p:spPr>
        <p:txBody>
          <a:bodyPr rtlCol="0" anchor="ctr"/>
          <a:lstStyle/>
          <a:p>
            <a:pPr algn="ctr" defTabSz="609630">
              <a:defRPr/>
            </a:pPr>
            <a:r>
              <a:rPr lang="en-GB" sz="1200" b="1" kern="0" dirty="0">
                <a:solidFill>
                  <a:schemeClr val="bg1"/>
                </a:solidFill>
                <a:latin typeface="Aptos" panose="020B0004020202020204" pitchFamily="34" charset="0"/>
                <a:cs typeface="Arial" panose="020B0604020202020204" pitchFamily="34" charset="0"/>
              </a:rPr>
              <a:t>33</a:t>
            </a:r>
          </a:p>
        </p:txBody>
      </p:sp>
      <p:sp>
        <p:nvSpPr>
          <p:cNvPr id="3" name="Rectangle 2">
            <a:extLst>
              <a:ext uri="{FF2B5EF4-FFF2-40B4-BE49-F238E27FC236}">
                <a16:creationId xmlns:a16="http://schemas.microsoft.com/office/drawing/2014/main" id="{5747D97C-B86F-2B1F-4B9C-0A7281C52B53}"/>
              </a:ext>
            </a:extLst>
          </p:cNvPr>
          <p:cNvSpPr/>
          <p:nvPr/>
        </p:nvSpPr>
        <p:spPr>
          <a:xfrm>
            <a:off x="11325572" y="3648540"/>
            <a:ext cx="592105" cy="340360"/>
          </a:xfrm>
          <a:prstGeom prst="rect">
            <a:avLst/>
          </a:prstGeom>
          <a:solidFill>
            <a:srgbClr val="28669F"/>
          </a:solidFill>
          <a:ln w="25400" cap="flat" cmpd="sng" algn="ctr">
            <a:noFill/>
            <a:prstDash val="solid"/>
          </a:ln>
          <a:effectLst/>
        </p:spPr>
        <p:txBody>
          <a:bodyPr rtlCol="0" anchor="ctr"/>
          <a:lstStyle/>
          <a:p>
            <a:pPr algn="ctr" defTabSz="609630">
              <a:defRPr/>
            </a:pPr>
            <a:r>
              <a:rPr lang="en-GB" sz="1200" kern="0" dirty="0">
                <a:solidFill>
                  <a:schemeClr val="bg1"/>
                </a:solidFill>
                <a:latin typeface="Aptos" panose="020B0004020202020204" pitchFamily="34" charset="0"/>
                <a:cs typeface="Arial" panose="020B0604020202020204" pitchFamily="34" charset="0"/>
              </a:rPr>
              <a:t>46</a:t>
            </a:r>
          </a:p>
        </p:txBody>
      </p:sp>
    </p:spTree>
    <p:extLst>
      <p:ext uri="{BB962C8B-B14F-4D97-AF65-F5344CB8AC3E}">
        <p14:creationId xmlns:p14="http://schemas.microsoft.com/office/powerpoint/2010/main" val="29111961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0F17E3C1-3854-0B50-E349-CFDD59C7AD4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04924B30-C0AD-EDD8-1595-5511445A0BC1}"/>
              </a:ext>
            </a:extLst>
          </p:cNvPr>
          <p:cNvSpPr txBox="1"/>
          <p:nvPr/>
        </p:nvSpPr>
        <p:spPr>
          <a:xfrm>
            <a:off x="838200" y="0"/>
            <a:ext cx="863895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4546A">
                    <a:lumMod val="75000"/>
                  </a:srgbClr>
                </a:solidFill>
                <a:latin typeface="Aptos" panose="020B0004020202020204" pitchFamily="34" charset="0"/>
              </a:rPr>
              <a:t>4</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a:t>
            </a:r>
            <a:r>
              <a:rPr lang="en-US" sz="3200" b="1" dirty="0">
                <a:solidFill>
                  <a:srgbClr val="44546A">
                    <a:lumMod val="75000"/>
                  </a:srgbClr>
                </a:solidFill>
                <a:latin typeface="Aptos" panose="020B0004020202020204" pitchFamily="34" charset="0"/>
              </a:rPr>
              <a:t>12</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.6: Conclusions &amp; Indicated Action</a:t>
            </a:r>
            <a:r>
              <a:rPr lang="en-US" sz="3200" b="1" dirty="0">
                <a:solidFill>
                  <a:srgbClr val="44546A">
                    <a:lumMod val="75000"/>
                  </a:srgbClr>
                </a:solidFill>
                <a:latin typeface="Aptos" panose="020B0004020202020204" pitchFamily="34" charset="0"/>
              </a:rPr>
              <a:t> </a:t>
            </a:r>
            <a:r>
              <a:rPr kumimoji="0" lang="en-US"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2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8001FDEC-49F3-4427-0597-CE2B9B32BF14}"/>
              </a:ext>
            </a:extLst>
          </p:cNvPr>
          <p:cNvSpPr txBox="1"/>
          <p:nvPr/>
        </p:nvSpPr>
        <p:spPr>
          <a:xfrm>
            <a:off x="0" y="999758"/>
            <a:ext cx="12192000" cy="5629746"/>
          </a:xfrm>
          <a:prstGeom prst="rect">
            <a:avLst/>
          </a:prstGeom>
          <a:solidFill>
            <a:srgbClr val="EAEFF8"/>
          </a:solidFill>
        </p:spPr>
        <p:txBody>
          <a:bodyPr wrap="square" rtlCol="0">
            <a:spAutoFit/>
          </a:bodyPr>
          <a:lstStyle/>
          <a:p>
            <a:pPr marR="0" lvl="0" algn="just" defTabSz="914400" rtl="0" eaLnBrk="1" fontAlgn="auto" latinLnBrk="0" hangingPunct="1">
              <a:lnSpc>
                <a:spcPct val="100000"/>
              </a:lnSpc>
              <a:spcBef>
                <a:spcPts val="0"/>
              </a:spcBef>
              <a:spcAft>
                <a:spcPts val="1200"/>
              </a:spcAft>
              <a:buClrTx/>
              <a:buSzPct val="88000"/>
              <a:tabLst/>
              <a:defRPr/>
            </a:pPr>
            <a:r>
              <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Conclusions</a:t>
            </a:r>
          </a:p>
          <a:p>
            <a:pPr marL="285750" marR="0" lvl="0" indent="-285750" algn="just" defTabSz="914400" rtl="0" eaLnBrk="1" fontAlgn="auto" latinLnBrk="0" hangingPunct="1">
              <a:lnSpc>
                <a:spcPct val="100000"/>
              </a:lnSpc>
              <a:spcBef>
                <a:spcPts val="0"/>
              </a:spcBef>
              <a:spcAft>
                <a:spcPts val="13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Most members of the </a:t>
            </a: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general public engaged for the survey were drawn from Harare as the province with most people to have interacted with the regulatory body for various reasons. </a:t>
            </a:r>
          </a:p>
          <a:p>
            <a:pPr marL="285750" marR="0" lvl="0" indent="-285750" algn="just" defTabSz="914400" rtl="0" eaLnBrk="1" fontAlgn="auto" latinLnBrk="0" hangingPunct="1">
              <a:lnSpc>
                <a:spcPct val="100000"/>
              </a:lnSpc>
              <a:spcBef>
                <a:spcPts val="0"/>
              </a:spcBef>
              <a:spcAft>
                <a:spcPts val="130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Most individuals got to know about the Medicines Control Authority of Zimbabwe (MCAZ) through the word of mouth followed by social media, and television. </a:t>
            </a:r>
          </a:p>
          <a:p>
            <a:pPr marL="285750" marR="0" lvl="0" indent="-285750" algn="just" defTabSz="914400" rtl="0" eaLnBrk="1" fontAlgn="auto" latinLnBrk="0" hangingPunct="1">
              <a:lnSpc>
                <a:spcPct val="100000"/>
              </a:lnSpc>
              <a:spcBef>
                <a:spcPts val="0"/>
              </a:spcBef>
              <a:spcAft>
                <a:spcPts val="13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Overall, t</a:t>
            </a: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here is a clear understanding of the mandate of MCAZ with quality control &amp; safety monitoring of medicines and medical devices identified as the key mandates of the regulatory body.</a:t>
            </a:r>
          </a:p>
          <a:p>
            <a:pPr marL="285750" marR="0" lvl="0" indent="-285750" algn="just" defTabSz="914400" rtl="0" eaLnBrk="1" fontAlgn="auto" latinLnBrk="0" hangingPunct="1">
              <a:lnSpc>
                <a:spcPct val="100000"/>
              </a:lnSpc>
              <a:spcBef>
                <a:spcPts val="0"/>
              </a:spcBef>
              <a:spcAft>
                <a:spcPts val="130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Medicines Control Authority of Zimbabwe was rated 75% for delivering  on its mandate which is an improvement from 73% attained in 2023. There has been a huge improvement on quality control processes however, performance of registration of medicines &amp; medicinal devices has </a:t>
            </a:r>
            <a:r>
              <a:rPr lang="en-US" sz="1300" dirty="0">
                <a:solidFill>
                  <a:prstClr val="black"/>
                </a:solidFill>
                <a:latin typeface="Aptos" panose="020B0004020202020204" pitchFamily="34" charset="0"/>
                <a:cs typeface="Arial" panose="020B0604020202020204" pitchFamily="34" charset="0"/>
              </a:rPr>
              <a:t>g</a:t>
            </a: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one down. </a:t>
            </a:r>
          </a:p>
          <a:p>
            <a:pPr marL="285750" marR="0" lvl="0" indent="-285750" algn="just" defTabSz="914400" rtl="0" eaLnBrk="1" fontAlgn="auto" latinLnBrk="0" hangingPunct="1">
              <a:lnSpc>
                <a:spcPct val="100000"/>
              </a:lnSpc>
              <a:spcBef>
                <a:spcPts val="0"/>
              </a:spcBef>
              <a:spcAft>
                <a:spcPts val="130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Most members of the public had a positive experience during interactions with MCAZM particularly on cleanliness of MCAZ offices, staff product knowledge and pleasant staff attitude. </a:t>
            </a:r>
          </a:p>
          <a:p>
            <a:pPr marL="285750" marR="0" lvl="0" indent="-285750" algn="just" defTabSz="914400" rtl="0" eaLnBrk="1" fontAlgn="auto" latinLnBrk="0" hangingPunct="1">
              <a:lnSpc>
                <a:spcPct val="100000"/>
              </a:lnSpc>
              <a:spcBef>
                <a:spcPts val="0"/>
              </a:spcBef>
              <a:spcAft>
                <a:spcPts val="1300"/>
              </a:spcAft>
              <a:buClrTx/>
              <a:buSzPct val="88000"/>
              <a:buFont typeface="Wingdings" panose="05000000000000000000" pitchFamily="2" charset="2"/>
              <a:buChar char="q"/>
              <a:tabLst/>
              <a:defRPr/>
            </a:pPr>
            <a:r>
              <a:rPr kumimoji="0" lang="en-US" sz="13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MCAZ has a positive Net Promoter Score</a:t>
            </a:r>
            <a:r>
              <a:rPr lang="en-US" sz="1300" dirty="0">
                <a:solidFill>
                  <a:prstClr val="black"/>
                </a:solidFill>
                <a:latin typeface="Aptos" panose="020B0004020202020204" pitchFamily="34" charset="0"/>
                <a:cs typeface="Arial" panose="020B0604020202020204" pitchFamily="34" charset="0"/>
              </a:rPr>
              <a:t> 33 although it is a decline from 46 in 2023. MCAZ offices are perceived difficult to access by non motorist individuals.</a:t>
            </a:r>
          </a:p>
          <a:p>
            <a:pPr marL="285750" marR="0" lvl="0" indent="-285750" algn="just" defTabSz="914400" rtl="0" eaLnBrk="1" fontAlgn="auto" latinLnBrk="0" hangingPunct="1">
              <a:lnSpc>
                <a:spcPct val="100000"/>
              </a:lnSpc>
              <a:spcBef>
                <a:spcPts val="0"/>
              </a:spcBef>
              <a:spcAft>
                <a:spcPts val="1300"/>
              </a:spcAft>
              <a:buClrTx/>
              <a:buSzPct val="88000"/>
              <a:buFont typeface="Wingdings" panose="05000000000000000000" pitchFamily="2" charset="2"/>
              <a:buChar char="q"/>
              <a:tabLst/>
              <a:defRPr/>
            </a:pPr>
            <a:r>
              <a:rPr lang="en-US" sz="1300" dirty="0">
                <a:solidFill>
                  <a:prstClr val="black"/>
                </a:solidFill>
                <a:latin typeface="Aptos" panose="020B0004020202020204" pitchFamily="34" charset="0"/>
                <a:cs typeface="Arial" panose="020B0604020202020204" pitchFamily="34" charset="0"/>
              </a:rPr>
              <a:t>The happiest members of the public are pleased with MCAZ efforts to deliver on its key mandates evidenced by effective quality control measures on medicines &amp;  medical devices as well as genuine engagement of stakeholders.</a:t>
            </a:r>
          </a:p>
          <a:p>
            <a:pPr marR="0" lvl="0" algn="just" defTabSz="914400" rtl="0" eaLnBrk="1" fontAlgn="auto" latinLnBrk="0" hangingPunct="1">
              <a:lnSpc>
                <a:spcPct val="100000"/>
              </a:lnSpc>
              <a:spcBef>
                <a:spcPts val="0"/>
              </a:spcBef>
              <a:spcAft>
                <a:spcPts val="1200"/>
              </a:spcAft>
              <a:buClrTx/>
              <a:buSzPct val="88000"/>
              <a:tabLst/>
              <a:defRPr/>
            </a:pPr>
            <a:endPar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a:p>
            <a:pPr marR="0" lvl="0" algn="just" defTabSz="914400" rtl="0" eaLnBrk="1" fontAlgn="auto" latinLnBrk="0" hangingPunct="1">
              <a:lnSpc>
                <a:spcPct val="100000"/>
              </a:lnSpc>
              <a:spcBef>
                <a:spcPts val="0"/>
              </a:spcBef>
              <a:spcAft>
                <a:spcPts val="1200"/>
              </a:spcAft>
              <a:buClrTx/>
              <a:buSzPct val="88000"/>
              <a:tabLst/>
              <a:defRPr/>
            </a:pPr>
            <a:r>
              <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Indicated action</a:t>
            </a:r>
          </a:p>
          <a:p>
            <a:pPr marL="285750" marR="0" lvl="0" indent="-285750" algn="just" defTabSz="914400" rtl="0" eaLnBrk="1" fontAlgn="auto" latinLnBrk="0" hangingPunct="1">
              <a:lnSpc>
                <a:spcPct val="100000"/>
              </a:lnSpc>
              <a:spcBef>
                <a:spcPts val="0"/>
              </a:spcBef>
              <a:spcAft>
                <a:spcPts val="1300"/>
              </a:spcAft>
              <a:buClrTx/>
              <a:buSzPct val="88000"/>
              <a:buFont typeface="Wingdings" panose="05000000000000000000" pitchFamily="2" charset="2"/>
              <a:buChar char="q"/>
              <a:tabLst/>
              <a:defRPr/>
            </a:pPr>
            <a:r>
              <a:rPr kumimoji="0" lang="en-US" sz="1300" b="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Engage in marketing and advertising activities on both traditional &amp; digital platforms to boost awareness of MCAZ.</a:t>
            </a:r>
          </a:p>
          <a:p>
            <a:pPr marL="285750" marR="0" lvl="0" indent="-285750" algn="just" defTabSz="914400" rtl="0" eaLnBrk="1" fontAlgn="auto" latinLnBrk="0" hangingPunct="1">
              <a:lnSpc>
                <a:spcPct val="100000"/>
              </a:lnSpc>
              <a:spcBef>
                <a:spcPts val="0"/>
              </a:spcBef>
              <a:spcAft>
                <a:spcPts val="1300"/>
              </a:spcAft>
              <a:buClrTx/>
              <a:buSzPct val="88000"/>
              <a:buFont typeface="Wingdings" panose="05000000000000000000" pitchFamily="2" charset="2"/>
              <a:buChar char="q"/>
              <a:tabLst/>
              <a:defRPr/>
            </a:pPr>
            <a:r>
              <a:rPr kumimoji="0" lang="en-US" sz="1300" b="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Continue to align the members of the public as stakeholders on the mandates of MCAZ.</a:t>
            </a:r>
          </a:p>
          <a:p>
            <a:pPr marL="285750" marR="0" lvl="0" indent="-285750" algn="just" defTabSz="914400" rtl="0" eaLnBrk="1" fontAlgn="auto" latinLnBrk="0" hangingPunct="1">
              <a:lnSpc>
                <a:spcPct val="100000"/>
              </a:lnSpc>
              <a:spcBef>
                <a:spcPts val="0"/>
              </a:spcBef>
              <a:spcAft>
                <a:spcPts val="1300"/>
              </a:spcAft>
              <a:buClrTx/>
              <a:buSzPct val="88000"/>
              <a:buFont typeface="Wingdings" panose="05000000000000000000" pitchFamily="2" charset="2"/>
              <a:buChar char="q"/>
              <a:tabLst/>
              <a:defRPr/>
            </a:pPr>
            <a:r>
              <a:rPr kumimoji="0" lang="en-US" sz="1300" b="0"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Sustain the level of customer experience characterized with ambience and pleasant staff attitude.</a:t>
            </a:r>
          </a:p>
        </p:txBody>
      </p:sp>
    </p:spTree>
    <p:extLst>
      <p:ext uri="{BB962C8B-B14F-4D97-AF65-F5344CB8AC3E}">
        <p14:creationId xmlns:p14="http://schemas.microsoft.com/office/powerpoint/2010/main" val="28496851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6317F-96A6-21DA-6524-1C4EED1EC60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DFAABE6A-F8DA-2D0F-C798-93344A973AC2}"/>
              </a:ext>
            </a:extLst>
          </p:cNvPr>
          <p:cNvSpPr txBox="1"/>
          <p:nvPr/>
        </p:nvSpPr>
        <p:spPr>
          <a:xfrm>
            <a:off x="0" y="3066969"/>
            <a:ext cx="12192000" cy="584775"/>
          </a:xfrm>
          <a:prstGeom prst="rect">
            <a:avLst/>
          </a:prstGeom>
          <a:solidFill>
            <a:srgbClr val="E0E8F5"/>
          </a:solidFill>
        </p:spPr>
        <p:txBody>
          <a:bodyPr wrap="square">
            <a:spAutoFit/>
          </a:bodyPr>
          <a:lstStyle/>
          <a:p>
            <a:r>
              <a:rPr lang="en-US" sz="3100" b="1" dirty="0">
                <a:solidFill>
                  <a:schemeClr val="tx2">
                    <a:lumMod val="75000"/>
                  </a:schemeClr>
                </a:solidFill>
                <a:latin typeface="Aptos" panose="020B0004020202020204" pitchFamily="34" charset="0"/>
              </a:rPr>
              <a:t>5.0: Conclusions and Recommendations  </a:t>
            </a:r>
            <a:endParaRPr lang="en-ZW" sz="3100" b="1" dirty="0">
              <a:solidFill>
                <a:schemeClr val="tx2">
                  <a:lumMod val="75000"/>
                </a:schemeClr>
              </a:solidFill>
              <a:latin typeface="Aptos" panose="020B0004020202020204" pitchFamily="34" charset="0"/>
            </a:endParaRPr>
          </a:p>
        </p:txBody>
      </p:sp>
      <p:pic>
        <p:nvPicPr>
          <p:cNvPr id="3" name="Picture 2">
            <a:extLst>
              <a:ext uri="{FF2B5EF4-FFF2-40B4-BE49-F238E27FC236}">
                <a16:creationId xmlns:a16="http://schemas.microsoft.com/office/drawing/2014/main" id="{B87FEF51-B0CB-CDF5-D83C-ADF2348BB632}"/>
              </a:ext>
            </a:extLst>
          </p:cNvPr>
          <p:cNvPicPr>
            <a:picLocks noChangeAspect="1"/>
          </p:cNvPicPr>
          <p:nvPr/>
        </p:nvPicPr>
        <p:blipFill>
          <a:blip r:embed="rId3"/>
          <a:srcRect l="1" r="40859"/>
          <a:stretch/>
        </p:blipFill>
        <p:spPr>
          <a:xfrm>
            <a:off x="7353777" y="0"/>
            <a:ext cx="4838223" cy="6858000"/>
          </a:xfrm>
          <a:prstGeom prst="rect">
            <a:avLst/>
          </a:prstGeom>
        </p:spPr>
      </p:pic>
    </p:spTree>
    <p:extLst>
      <p:ext uri="{BB962C8B-B14F-4D97-AF65-F5344CB8AC3E}">
        <p14:creationId xmlns:p14="http://schemas.microsoft.com/office/powerpoint/2010/main" val="11980337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EFEA92C6-7CB3-3E75-375F-B3BC13ABF24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F3D045C-11FF-CB1C-AAF4-665A889F26B1}"/>
              </a:ext>
            </a:extLst>
          </p:cNvPr>
          <p:cNvSpPr txBox="1"/>
          <p:nvPr/>
        </p:nvSpPr>
        <p:spPr>
          <a:xfrm>
            <a:off x="838200" y="0"/>
            <a:ext cx="863895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5.0: </a:t>
            </a:r>
            <a:r>
              <a:rPr lang="en-US" sz="3000" b="1" dirty="0">
                <a:solidFill>
                  <a:srgbClr val="44546A">
                    <a:lumMod val="75000"/>
                  </a:srgbClr>
                </a:solidFill>
                <a:latin typeface="Aptos" panose="020B0004020202020204" pitchFamily="34" charset="0"/>
              </a:rPr>
              <a:t>Summary:</a:t>
            </a:r>
            <a:r>
              <a:rPr kumimoji="0" lang="en-US"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Conclusions &amp; indicated Action</a:t>
            </a:r>
            <a:r>
              <a:rPr lang="en-US" sz="3000" b="1" dirty="0">
                <a:solidFill>
                  <a:srgbClr val="44546A">
                    <a:lumMod val="75000"/>
                  </a:srgbClr>
                </a:solidFill>
                <a:latin typeface="Aptos" panose="020B0004020202020204" pitchFamily="34" charset="0"/>
              </a:rPr>
              <a:t> </a:t>
            </a:r>
            <a:r>
              <a:rPr kumimoji="0" lang="en-US"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8EAF9C73-E9B7-C2CA-06F3-8AFFF27F259E}"/>
              </a:ext>
            </a:extLst>
          </p:cNvPr>
          <p:cNvSpPr txBox="1"/>
          <p:nvPr/>
        </p:nvSpPr>
        <p:spPr>
          <a:xfrm>
            <a:off x="0" y="959093"/>
            <a:ext cx="12192000" cy="4939814"/>
          </a:xfrm>
          <a:prstGeom prst="rect">
            <a:avLst/>
          </a:prstGeom>
          <a:solidFill>
            <a:srgbClr val="EAEFF8"/>
          </a:solidFill>
        </p:spPr>
        <p:txBody>
          <a:bodyPr wrap="square" rtlCol="0">
            <a:spAutoFit/>
          </a:bodyPr>
          <a:lstStyle/>
          <a:p>
            <a:pPr marR="0" lvl="0" algn="just" defTabSz="914400" rtl="0" eaLnBrk="1" fontAlgn="auto" latinLnBrk="0" hangingPunct="1">
              <a:lnSpc>
                <a:spcPct val="100000"/>
              </a:lnSpc>
              <a:spcBef>
                <a:spcPts val="0"/>
              </a:spcBef>
              <a:spcAft>
                <a:spcPts val="1200"/>
              </a:spcAft>
              <a:buClrTx/>
              <a:buSzPct val="88000"/>
              <a:tabLst/>
              <a:defRPr/>
            </a:pPr>
            <a:r>
              <a:rPr kumimoji="0" lang="en-US" sz="13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Conclusions</a:t>
            </a:r>
          </a:p>
          <a:p>
            <a:pPr marL="285750" marR="0" lvl="0" indent="-285750" algn="just" defTabSz="914400" rtl="0" eaLnBrk="1" fontAlgn="auto" latinLnBrk="0" hangingPunct="1">
              <a:lnSpc>
                <a:spcPct val="150000"/>
              </a:lnSpc>
              <a:spcBef>
                <a:spcPts val="0"/>
              </a:spcBef>
              <a:spcAft>
                <a:spcPts val="1800"/>
              </a:spcAft>
              <a:buClrTx/>
              <a:buSzPct val="88000"/>
              <a:buFont typeface="Wingdings" panose="05000000000000000000" pitchFamily="2" charset="2"/>
              <a:buChar char="q"/>
              <a:tabLst/>
              <a:defRPr/>
            </a:pPr>
            <a:r>
              <a:rPr kumimoji="0" lang="en-US" sz="14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There is generally a clear understanding of the mandate of MCAZ across the different customer segments.</a:t>
            </a:r>
          </a:p>
          <a:p>
            <a:pPr marL="285750" marR="0" lvl="0" indent="-285750" algn="just" defTabSz="914400" rtl="0" eaLnBrk="1" fontAlgn="auto" latinLnBrk="0" hangingPunct="1">
              <a:lnSpc>
                <a:spcPct val="150000"/>
              </a:lnSpc>
              <a:spcBef>
                <a:spcPts val="0"/>
              </a:spcBef>
              <a:spcAft>
                <a:spcPts val="1800"/>
              </a:spcAft>
              <a:buClrTx/>
              <a:buSzPct val="88000"/>
              <a:buFont typeface="Wingdings" panose="05000000000000000000" pitchFamily="2" charset="2"/>
              <a:buChar char="q"/>
              <a:tabLst/>
              <a:defRPr/>
            </a:pPr>
            <a:r>
              <a:rPr kumimoji="0" lang="en-US" sz="14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Overall, Medicines Control Authority of Zimbabwe (MCAZ) is associated with positive values including accountability which is exceptional for a public sector entity.</a:t>
            </a:r>
          </a:p>
          <a:p>
            <a:pPr marL="285750" marR="0" lvl="0" indent="-285750" algn="just" defTabSz="914400" rtl="0" eaLnBrk="1" fontAlgn="auto" latinLnBrk="0" hangingPunct="1">
              <a:lnSpc>
                <a:spcPct val="150000"/>
              </a:lnSpc>
              <a:spcBef>
                <a:spcPts val="0"/>
              </a:spcBef>
              <a:spcAft>
                <a:spcPts val="1800"/>
              </a:spcAft>
              <a:buClrTx/>
              <a:buSzPct val="88000"/>
              <a:buFont typeface="Wingdings" panose="05000000000000000000" pitchFamily="2" charset="2"/>
              <a:buChar char="q"/>
              <a:tabLst/>
              <a:defRPr/>
            </a:pPr>
            <a:r>
              <a:rPr kumimoji="0" lang="en-US" sz="14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regulatory body (MCAZ) has a positive overall customer satisfaction index of </a:t>
            </a:r>
            <a:r>
              <a:rPr lang="en-US" sz="1400" dirty="0">
                <a:solidFill>
                  <a:prstClr val="black"/>
                </a:solidFill>
                <a:latin typeface="Aptos" panose="020B0004020202020204" pitchFamily="34" charset="0"/>
                <a:cs typeface="Arial" panose="020B0604020202020204" pitchFamily="34" charset="0"/>
              </a:rPr>
              <a:t>81</a:t>
            </a:r>
            <a:r>
              <a:rPr kumimoji="0" lang="en-US" sz="14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which is an improvement from 71% achieved in 2023. Key positive changes include improved complaints resolution process, alignment to stakeholder needs and staff attitude. </a:t>
            </a:r>
          </a:p>
          <a:p>
            <a:pPr marL="285750" marR="0" lvl="0" indent="-285750" algn="just" defTabSz="914400" rtl="0" eaLnBrk="1" fontAlgn="auto" latinLnBrk="0" hangingPunct="1">
              <a:lnSpc>
                <a:spcPct val="150000"/>
              </a:lnSpc>
              <a:spcBef>
                <a:spcPts val="0"/>
              </a:spcBef>
              <a:spcAft>
                <a:spcPts val="1800"/>
              </a:spcAft>
              <a:buClrTx/>
              <a:buSzPct val="88000"/>
              <a:buFont typeface="Wingdings" panose="05000000000000000000" pitchFamily="2" charset="2"/>
              <a:buChar char="q"/>
              <a:tabLst/>
              <a:defRPr/>
            </a:pPr>
            <a:r>
              <a:rPr kumimoji="0" lang="en-US" sz="14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overall complaints resolution ratio </a:t>
            </a:r>
            <a:r>
              <a:rPr lang="en-US" sz="1400" dirty="0">
                <a:solidFill>
                  <a:prstClr val="black"/>
                </a:solidFill>
                <a:latin typeface="Aptos" panose="020B0004020202020204" pitchFamily="34" charset="0"/>
                <a:cs typeface="Arial" panose="020B0604020202020204" pitchFamily="34" charset="0"/>
              </a:rPr>
              <a:t>in 2024 was 75% which is a significant improvement from 59% achieved in 2023. </a:t>
            </a:r>
            <a:r>
              <a:rPr lang="en-US" sz="1400">
                <a:solidFill>
                  <a:prstClr val="black"/>
                </a:solidFill>
                <a:latin typeface="Aptos" panose="020B0004020202020204" pitchFamily="34" charset="0"/>
                <a:cs typeface="Arial" panose="020B0604020202020204" pitchFamily="34" charset="0"/>
              </a:rPr>
              <a:t>The customers </a:t>
            </a:r>
            <a:r>
              <a:rPr lang="en-US" sz="1400" dirty="0">
                <a:solidFill>
                  <a:prstClr val="black"/>
                </a:solidFill>
                <a:latin typeface="Aptos" panose="020B0004020202020204" pitchFamily="34" charset="0"/>
                <a:cs typeface="Arial" panose="020B0604020202020204" pitchFamily="34" charset="0"/>
              </a:rPr>
              <a:t>found time taken to resolve queries to be reasonable. </a:t>
            </a:r>
          </a:p>
          <a:p>
            <a:pPr marL="285750" marR="0" lvl="0" indent="-285750" algn="just" defTabSz="914400" rtl="0" eaLnBrk="1" fontAlgn="auto" latinLnBrk="0" hangingPunct="1">
              <a:lnSpc>
                <a:spcPct val="150000"/>
              </a:lnSpc>
              <a:spcBef>
                <a:spcPts val="0"/>
              </a:spcBef>
              <a:spcAft>
                <a:spcPts val="1800"/>
              </a:spcAft>
              <a:buClrTx/>
              <a:buSzPct val="88000"/>
              <a:buFont typeface="Wingdings" panose="05000000000000000000" pitchFamily="2" charset="2"/>
              <a:buChar char="q"/>
              <a:tabLst/>
              <a:defRPr/>
            </a:pPr>
            <a:r>
              <a:rPr kumimoji="0" lang="en-US" sz="14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Easiness of doing business with MCAZ was indicated to be the same in 2024 compared to 2023 despite the regulators efforts to promote digital solutions. </a:t>
            </a:r>
          </a:p>
          <a:p>
            <a:pPr marL="285750" marR="0" lvl="0" indent="-285750" algn="just" defTabSz="914400" rtl="0" eaLnBrk="1" fontAlgn="auto" latinLnBrk="0" hangingPunct="1">
              <a:lnSpc>
                <a:spcPct val="150000"/>
              </a:lnSpc>
              <a:spcBef>
                <a:spcPts val="0"/>
              </a:spcBef>
              <a:spcAft>
                <a:spcPts val="1800"/>
              </a:spcAft>
              <a:buClrTx/>
              <a:buSzPct val="88000"/>
              <a:buFont typeface="Wingdings" panose="05000000000000000000" pitchFamily="2" charset="2"/>
              <a:buChar char="q"/>
              <a:tabLst/>
              <a:defRPr/>
            </a:pPr>
            <a:r>
              <a:rPr kumimoji="0" lang="en-US" sz="14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There is high likelihood to recommend MCAZ with an overall positive NPS of </a:t>
            </a:r>
            <a:r>
              <a:rPr lang="en-US" sz="1400" dirty="0">
                <a:solidFill>
                  <a:prstClr val="black"/>
                </a:solidFill>
                <a:latin typeface="Aptos" panose="020B0004020202020204" pitchFamily="34" charset="0"/>
                <a:cs typeface="Arial" panose="020B0604020202020204" pitchFamily="34" charset="0"/>
              </a:rPr>
              <a:t>50 which is an improvement compared to 2023 rating of 35. </a:t>
            </a:r>
            <a:r>
              <a:rPr kumimoji="0" lang="en-US" sz="140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 </a:t>
            </a:r>
          </a:p>
          <a:p>
            <a:pPr marR="0" lvl="0" algn="just" defTabSz="914400" rtl="0" eaLnBrk="1" fontAlgn="auto" latinLnBrk="0" hangingPunct="1">
              <a:lnSpc>
                <a:spcPct val="100000"/>
              </a:lnSpc>
              <a:spcBef>
                <a:spcPts val="0"/>
              </a:spcBef>
              <a:spcAft>
                <a:spcPts val="1200"/>
              </a:spcAft>
              <a:buClrTx/>
              <a:buSzPct val="88000"/>
              <a:tabLst/>
              <a:defRPr/>
            </a:pPr>
            <a:endParaRPr lang="en-US" sz="1300" b="1" dirty="0">
              <a:solidFill>
                <a:prstClr val="black"/>
              </a:solidFill>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3657202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4124B0FA-800A-4090-6652-82CD1DA3085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AD802FDD-E548-9739-530F-D3CED50D2717}"/>
              </a:ext>
            </a:extLst>
          </p:cNvPr>
          <p:cNvSpPr txBox="1"/>
          <p:nvPr/>
        </p:nvSpPr>
        <p:spPr>
          <a:xfrm>
            <a:off x="838200" y="0"/>
            <a:ext cx="863895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5.0: </a:t>
            </a:r>
            <a:r>
              <a:rPr lang="en-US" sz="3000" b="1" dirty="0">
                <a:solidFill>
                  <a:srgbClr val="44546A">
                    <a:lumMod val="75000"/>
                  </a:srgbClr>
                </a:solidFill>
                <a:latin typeface="Aptos" panose="020B0004020202020204" pitchFamily="34" charset="0"/>
              </a:rPr>
              <a:t>Summary:</a:t>
            </a:r>
            <a:r>
              <a:rPr kumimoji="0" lang="en-US"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Conclusions &amp; indicated Action</a:t>
            </a:r>
            <a:r>
              <a:rPr lang="en-US" sz="3000" b="1" dirty="0">
                <a:solidFill>
                  <a:srgbClr val="44546A">
                    <a:lumMod val="75000"/>
                  </a:srgbClr>
                </a:solidFill>
                <a:latin typeface="Aptos" panose="020B0004020202020204" pitchFamily="34" charset="0"/>
              </a:rPr>
              <a:t> </a:t>
            </a:r>
            <a:r>
              <a:rPr kumimoji="0" lang="en-US"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rPr>
              <a:t>   </a:t>
            </a:r>
            <a:endParaRPr kumimoji="0" lang="en-ZW" sz="3000" b="1" i="0" u="none" strike="noStrike" kern="1200" cap="none" spc="0" normalizeH="0" baseline="0" noProof="0" dirty="0">
              <a:ln>
                <a:noFill/>
              </a:ln>
              <a:solidFill>
                <a:srgbClr val="44546A">
                  <a:lumMod val="75000"/>
                </a:srgbClr>
              </a:solidFill>
              <a:effectLst/>
              <a:uLnTx/>
              <a:uFillTx/>
              <a:latin typeface="Aptos" panose="020B0004020202020204" pitchFamily="34" charset="0"/>
              <a:ea typeface="+mn-ea"/>
              <a:cs typeface="+mn-cs"/>
            </a:endParaRPr>
          </a:p>
        </p:txBody>
      </p:sp>
      <p:sp>
        <p:nvSpPr>
          <p:cNvPr id="2" name="TextBox 1">
            <a:extLst>
              <a:ext uri="{FF2B5EF4-FFF2-40B4-BE49-F238E27FC236}">
                <a16:creationId xmlns:a16="http://schemas.microsoft.com/office/drawing/2014/main" id="{62D71F52-606A-5664-E47A-07CA2C62C4D6}"/>
              </a:ext>
            </a:extLst>
          </p:cNvPr>
          <p:cNvSpPr txBox="1"/>
          <p:nvPr/>
        </p:nvSpPr>
        <p:spPr>
          <a:xfrm>
            <a:off x="0" y="877838"/>
            <a:ext cx="12192000" cy="5386090"/>
          </a:xfrm>
          <a:prstGeom prst="rect">
            <a:avLst/>
          </a:prstGeom>
          <a:solidFill>
            <a:srgbClr val="EAEFF8"/>
          </a:solidFill>
        </p:spPr>
        <p:txBody>
          <a:bodyPr wrap="square" rtlCol="0">
            <a:spAutoFit/>
          </a:bodyPr>
          <a:lstStyle/>
          <a:p>
            <a:pPr marL="342900" marR="0" lvl="0" indent="-342900" algn="just" defTabSz="914400" rtl="0" eaLnBrk="1" fontAlgn="auto" latinLnBrk="0" hangingPunct="1">
              <a:lnSpc>
                <a:spcPct val="150000"/>
              </a:lnSpc>
              <a:spcBef>
                <a:spcPts val="0"/>
              </a:spcBef>
              <a:spcAft>
                <a:spcPts val="1200"/>
              </a:spcAft>
              <a:buClrTx/>
              <a:buSzPct val="88000"/>
              <a:buFont typeface="+mj-lt"/>
              <a:buAutoNum type="arabicPeriod"/>
              <a:tabLst/>
              <a:defRPr/>
            </a:pPr>
            <a:r>
              <a:rPr kumimoji="0" lang="en-US" sz="14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Engage in marketing and advertising activities on both traditional &amp; digital platforms to boost awareness of MCAZ</a:t>
            </a:r>
          </a:p>
          <a:p>
            <a:pPr marL="342900" marR="0" lvl="0" indent="-342900" algn="just" defTabSz="914400" rtl="0" eaLnBrk="1" fontAlgn="auto" latinLnBrk="0" hangingPunct="1">
              <a:lnSpc>
                <a:spcPct val="150000"/>
              </a:lnSpc>
              <a:spcBef>
                <a:spcPts val="0"/>
              </a:spcBef>
              <a:spcAft>
                <a:spcPts val="1200"/>
              </a:spcAft>
              <a:buClrTx/>
              <a:buSzPct val="88000"/>
              <a:buFont typeface="+mj-lt"/>
              <a:buAutoNum type="arabicPeriod"/>
              <a:tabLst/>
              <a:defRPr/>
            </a:pPr>
            <a:r>
              <a:rPr lang="en-US" sz="1400" dirty="0">
                <a:solidFill>
                  <a:prstClr val="black"/>
                </a:solidFill>
                <a:latin typeface="Aptos" panose="020B0004020202020204" pitchFamily="34" charset="0"/>
                <a:cs typeface="Arial" panose="020B0604020202020204" pitchFamily="34" charset="0"/>
              </a:rPr>
              <a:t>Maintain high levels of  handling </a:t>
            </a:r>
            <a:r>
              <a:rPr kumimoji="0" lang="en-US" sz="14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customer complaints and resolving queries timeously to keep a good complaints resolution ratio</a:t>
            </a:r>
          </a:p>
          <a:p>
            <a:pPr marL="342900" marR="0" lvl="0" indent="-342900" algn="just" defTabSz="914400" rtl="0" eaLnBrk="1" fontAlgn="auto" latinLnBrk="0" hangingPunct="1">
              <a:lnSpc>
                <a:spcPct val="150000"/>
              </a:lnSpc>
              <a:spcBef>
                <a:spcPts val="0"/>
              </a:spcBef>
              <a:spcAft>
                <a:spcPts val="1200"/>
              </a:spcAft>
              <a:buClrTx/>
              <a:buSzPct val="88000"/>
              <a:buFont typeface="+mj-lt"/>
              <a:buAutoNum type="arabicPeriod"/>
              <a:tabLst/>
              <a:defRPr/>
            </a:pPr>
            <a:r>
              <a:rPr kumimoji="0" lang="en-US" sz="14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Continue to </a:t>
            </a:r>
            <a:r>
              <a:rPr lang="en-US" sz="1400" dirty="0">
                <a:solidFill>
                  <a:prstClr val="black"/>
                </a:solidFill>
                <a:latin typeface="Aptos" panose="020B0004020202020204" pitchFamily="34" charset="0"/>
                <a:cs typeface="Arial" panose="020B0604020202020204" pitchFamily="34" charset="0"/>
              </a:rPr>
              <a:t>promote </a:t>
            </a:r>
            <a:r>
              <a:rPr kumimoji="0" lang="en-US" sz="14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the use of online platforms (digital solutions) to match the demand and enhance the customer experience.</a:t>
            </a:r>
          </a:p>
          <a:p>
            <a:pPr marL="342900" marR="0" lvl="0" indent="-342900" algn="just" defTabSz="914400" rtl="0" eaLnBrk="1" fontAlgn="auto" latinLnBrk="0" hangingPunct="1">
              <a:lnSpc>
                <a:spcPct val="150000"/>
              </a:lnSpc>
              <a:spcBef>
                <a:spcPts val="0"/>
              </a:spcBef>
              <a:spcAft>
                <a:spcPts val="1200"/>
              </a:spcAft>
              <a:buClrTx/>
              <a:buSzPct val="88000"/>
              <a:buFont typeface="+mj-lt"/>
              <a:buAutoNum type="arabicPeriod"/>
              <a:tabLst/>
              <a:defRPr/>
            </a:pPr>
            <a:r>
              <a:rPr kumimoji="0" lang="en-US" sz="14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Introduce a transparent ticket-tracking system to keep stakeholders informed about their complaint status.</a:t>
            </a:r>
          </a:p>
          <a:p>
            <a:pPr marL="342900" marR="0" lvl="0" indent="-342900" algn="just" defTabSz="914400" rtl="0" eaLnBrk="1" fontAlgn="auto" latinLnBrk="0" hangingPunct="1">
              <a:lnSpc>
                <a:spcPct val="150000"/>
              </a:lnSpc>
              <a:spcBef>
                <a:spcPts val="0"/>
              </a:spcBef>
              <a:spcAft>
                <a:spcPts val="1200"/>
              </a:spcAft>
              <a:buClrTx/>
              <a:buSzPct val="88000"/>
              <a:buFont typeface="+mj-lt"/>
              <a:buAutoNum type="arabicPeriod"/>
              <a:tabLst/>
              <a:defRPr/>
            </a:pPr>
            <a:r>
              <a:rPr kumimoji="0" lang="en-US" sz="14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Conduct root cause analyses on unresolved complaints to identify any system bottlenecks.</a:t>
            </a:r>
          </a:p>
          <a:p>
            <a:pPr marL="342900" marR="0" lvl="0" indent="-342900" algn="just" defTabSz="914400" rtl="0" eaLnBrk="1" fontAlgn="auto" latinLnBrk="0" hangingPunct="1">
              <a:lnSpc>
                <a:spcPct val="150000"/>
              </a:lnSpc>
              <a:spcBef>
                <a:spcPts val="0"/>
              </a:spcBef>
              <a:spcAft>
                <a:spcPts val="1200"/>
              </a:spcAft>
              <a:buClrTx/>
              <a:buSzPct val="88000"/>
              <a:buFont typeface="+mj-lt"/>
              <a:buAutoNum type="arabicPeriod"/>
              <a:tabLst/>
              <a:defRPr/>
            </a:pPr>
            <a:r>
              <a:rPr kumimoji="0" lang="en-US" sz="14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Conduct public awareness campaigns on the role of MCAZ in protecting public health and safety.</a:t>
            </a:r>
          </a:p>
          <a:p>
            <a:pPr marL="342900" marR="0" lvl="0" indent="-342900" algn="just" defTabSz="914400" rtl="0" eaLnBrk="1" fontAlgn="auto" latinLnBrk="0" hangingPunct="1">
              <a:lnSpc>
                <a:spcPct val="150000"/>
              </a:lnSpc>
              <a:spcBef>
                <a:spcPts val="0"/>
              </a:spcBef>
              <a:spcAft>
                <a:spcPts val="1200"/>
              </a:spcAft>
              <a:buClrTx/>
              <a:buSzPct val="88000"/>
              <a:buFont typeface="+mj-lt"/>
              <a:buAutoNum type="arabicPeriod"/>
              <a:tabLst/>
              <a:defRPr/>
            </a:pPr>
            <a:r>
              <a:rPr kumimoji="0" lang="en-US" sz="14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Publish educational materials (e.g., FAQs, infographics, newsletters) to help the public understand regulatory processes.</a:t>
            </a:r>
          </a:p>
          <a:p>
            <a:pPr marL="342900" marR="0" lvl="0" indent="-342900" algn="just" defTabSz="914400" rtl="0" eaLnBrk="1" fontAlgn="auto" latinLnBrk="0" hangingPunct="1">
              <a:lnSpc>
                <a:spcPct val="150000"/>
              </a:lnSpc>
              <a:spcBef>
                <a:spcPts val="0"/>
              </a:spcBef>
              <a:spcAft>
                <a:spcPts val="1200"/>
              </a:spcAft>
              <a:buClrTx/>
              <a:buSzPct val="88000"/>
              <a:buFont typeface="+mj-lt"/>
              <a:buAutoNum type="arabicPeriod"/>
              <a:tabLst/>
              <a:defRPr/>
            </a:pPr>
            <a:r>
              <a:rPr kumimoji="0" lang="en-US" sz="14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Establish a consumer complaint channel specifically for the public to address issues like counterfeit medicines or substandard healthcare product. </a:t>
            </a:r>
          </a:p>
          <a:p>
            <a:pPr marL="342900" marR="0" lvl="0" indent="-342900" algn="just" defTabSz="914400" rtl="0" eaLnBrk="1" fontAlgn="auto" latinLnBrk="0" hangingPunct="1">
              <a:lnSpc>
                <a:spcPct val="150000"/>
              </a:lnSpc>
              <a:spcBef>
                <a:spcPts val="0"/>
              </a:spcBef>
              <a:spcAft>
                <a:spcPts val="1200"/>
              </a:spcAft>
              <a:buClrTx/>
              <a:buSzPct val="88000"/>
              <a:buFont typeface="+mj-lt"/>
              <a:buAutoNum type="arabicPeriod"/>
              <a:tabLst/>
              <a:defRPr/>
            </a:pPr>
            <a:r>
              <a:rPr kumimoji="0" lang="en-US" sz="14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Simplify and streamline digital processes (e.g., registration, query submission, and follow-ups).</a:t>
            </a:r>
          </a:p>
          <a:p>
            <a:pPr marL="342900" marR="0" lvl="0" indent="-342900" algn="just" defTabSz="914400" rtl="0" eaLnBrk="1" fontAlgn="auto" latinLnBrk="0" hangingPunct="1">
              <a:lnSpc>
                <a:spcPct val="150000"/>
              </a:lnSpc>
              <a:spcBef>
                <a:spcPts val="0"/>
              </a:spcBef>
              <a:spcAft>
                <a:spcPts val="1200"/>
              </a:spcAft>
              <a:buClrTx/>
              <a:buSzPct val="88000"/>
              <a:buFont typeface="+mj-lt"/>
              <a:buAutoNum type="arabicPeriod"/>
              <a:tabLst/>
              <a:defRPr/>
            </a:pPr>
            <a:r>
              <a:rPr kumimoji="0" lang="en-US" sz="140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Create advisory committees with representatives from different sectors (e.g., pharmaceutical companies, healthcare providers, consumer groups) to provide input on regulatory policies.</a:t>
            </a:r>
          </a:p>
          <a:p>
            <a:pPr marL="285750" marR="0" lvl="0" indent="-285750" algn="just" defTabSz="914400" rtl="0" eaLnBrk="1" fontAlgn="auto" latinLnBrk="0" hangingPunct="1">
              <a:lnSpc>
                <a:spcPct val="100000"/>
              </a:lnSpc>
              <a:spcBef>
                <a:spcPts val="0"/>
              </a:spcBef>
              <a:spcAft>
                <a:spcPts val="1200"/>
              </a:spcAft>
              <a:buClrTx/>
              <a:buSzPct val="88000"/>
              <a:buFont typeface="Wingdings" panose="05000000000000000000" pitchFamily="2" charset="2"/>
              <a:buChar char="q"/>
              <a:tabLst/>
              <a:defRPr/>
            </a:pPr>
            <a:endParaRPr kumimoji="0" lang="en-US" sz="1300" b="1" i="1"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5792333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rgbClr val="DFE7F5"/>
            </a:gs>
            <a:gs pos="100000">
              <a:schemeClr val="bg1"/>
            </a:gs>
          </a:gsLst>
          <a:lin ang="5400000" scaled="1"/>
        </a:gradFill>
        <a:effectLst/>
      </p:bgPr>
    </p:bg>
    <p:spTree>
      <p:nvGrpSpPr>
        <p:cNvPr id="1" name="">
          <a:extLst>
            <a:ext uri="{FF2B5EF4-FFF2-40B4-BE49-F238E27FC236}">
              <a16:creationId xmlns:a16="http://schemas.microsoft.com/office/drawing/2014/main" id="{68F24058-BE4B-CE76-5740-66E28387985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9453998-DE6D-B738-5277-FF85F800F5A2}"/>
              </a:ext>
            </a:extLst>
          </p:cNvPr>
          <p:cNvGrpSpPr/>
          <p:nvPr/>
        </p:nvGrpSpPr>
        <p:grpSpPr>
          <a:xfrm>
            <a:off x="0" y="1711522"/>
            <a:ext cx="12192000" cy="2584031"/>
            <a:chOff x="0" y="0"/>
            <a:chExt cx="5755345" cy="1090764"/>
          </a:xfrm>
          <a:gradFill flip="none" rotWithShape="1">
            <a:gsLst>
              <a:gs pos="0">
                <a:srgbClr val="49679E">
                  <a:shade val="30000"/>
                  <a:satMod val="115000"/>
                </a:srgbClr>
              </a:gs>
              <a:gs pos="50000">
                <a:srgbClr val="49679E">
                  <a:shade val="67500"/>
                  <a:satMod val="115000"/>
                </a:srgbClr>
              </a:gs>
              <a:gs pos="100000">
                <a:srgbClr val="49679E">
                  <a:shade val="100000"/>
                  <a:satMod val="115000"/>
                </a:srgbClr>
              </a:gs>
            </a:gsLst>
            <a:lin ang="5400000" scaled="1"/>
            <a:tileRect/>
          </a:gradFill>
        </p:grpSpPr>
        <p:sp>
          <p:nvSpPr>
            <p:cNvPr id="3" name="Freeform 3">
              <a:extLst>
                <a:ext uri="{FF2B5EF4-FFF2-40B4-BE49-F238E27FC236}">
                  <a16:creationId xmlns:a16="http://schemas.microsoft.com/office/drawing/2014/main" id="{64C95971-1B85-34EC-582E-C28ABB8975CF}"/>
                </a:ext>
              </a:extLst>
            </p:cNvPr>
            <p:cNvSpPr/>
            <p:nvPr/>
          </p:nvSpPr>
          <p:spPr>
            <a:xfrm>
              <a:off x="0" y="0"/>
              <a:ext cx="5755345" cy="1090764"/>
            </a:xfrm>
            <a:custGeom>
              <a:avLst/>
              <a:gdLst/>
              <a:ahLst/>
              <a:cxnLst/>
              <a:rect l="l" t="t" r="r" b="b"/>
              <a:pathLst>
                <a:path w="5755345" h="1090764">
                  <a:moveTo>
                    <a:pt x="0" y="0"/>
                  </a:moveTo>
                  <a:lnTo>
                    <a:pt x="5755345" y="0"/>
                  </a:lnTo>
                  <a:lnTo>
                    <a:pt x="5755345" y="1090764"/>
                  </a:lnTo>
                  <a:lnTo>
                    <a:pt x="0" y="1090764"/>
                  </a:lnTo>
                  <a:close/>
                </a:path>
              </a:pathLst>
            </a:custGeom>
            <a:gr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W" sz="1800" b="0" i="0" u="none" strike="noStrike" kern="0" cap="none" spc="0" normalizeH="0" baseline="0" noProof="0" dirty="0">
                <a:ln>
                  <a:noFill/>
                </a:ln>
                <a:solidFill>
                  <a:prstClr val="black"/>
                </a:solidFill>
                <a:effectLst/>
                <a:uLnTx/>
                <a:uFillTx/>
              </a:endParaRPr>
            </a:p>
          </p:txBody>
        </p:sp>
        <p:sp>
          <p:nvSpPr>
            <p:cNvPr id="7" name="TextBox 4">
              <a:extLst>
                <a:ext uri="{FF2B5EF4-FFF2-40B4-BE49-F238E27FC236}">
                  <a16:creationId xmlns:a16="http://schemas.microsoft.com/office/drawing/2014/main" id="{6F2F2370-BDA2-341A-DE97-3DCDDDF2B23E}"/>
                </a:ext>
              </a:extLst>
            </p:cNvPr>
            <p:cNvSpPr txBox="1"/>
            <p:nvPr/>
          </p:nvSpPr>
          <p:spPr>
            <a:xfrm>
              <a:off x="0" y="-38100"/>
              <a:ext cx="5755345" cy="1128864"/>
            </a:xfrm>
            <a:prstGeom prst="rect">
              <a:avLst/>
            </a:prstGeom>
            <a:grpFill/>
          </p:spPr>
          <p:txBody>
            <a:bodyPr lIns="50800" tIns="50800" rIns="50800" bIns="50800" rtlCol="0" anchor="ctr"/>
            <a:lstStyle/>
            <a:p>
              <a:pPr marL="0" marR="0" lvl="0" indent="0" algn="ctr" defTabSz="914400" eaLnBrk="1" fontAlgn="auto" latinLnBrk="0" hangingPunct="1">
                <a:lnSpc>
                  <a:spcPts val="2659"/>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grpSp>
      <p:sp>
        <p:nvSpPr>
          <p:cNvPr id="8" name="TextBox 5">
            <a:extLst>
              <a:ext uri="{FF2B5EF4-FFF2-40B4-BE49-F238E27FC236}">
                <a16:creationId xmlns:a16="http://schemas.microsoft.com/office/drawing/2014/main" id="{887F7E0D-7B7E-2245-67A3-ECD4E6CA730E}"/>
              </a:ext>
            </a:extLst>
          </p:cNvPr>
          <p:cNvSpPr txBox="1"/>
          <p:nvPr/>
        </p:nvSpPr>
        <p:spPr>
          <a:xfrm>
            <a:off x="1337044" y="1836294"/>
            <a:ext cx="9715097" cy="2270237"/>
          </a:xfrm>
          <a:prstGeom prst="rect">
            <a:avLst/>
          </a:prstGeom>
          <a:ln>
            <a:noFill/>
          </a:ln>
        </p:spPr>
        <p:txBody>
          <a:bodyPr wrap="square" lIns="0" tIns="0" rIns="0" bIns="0" rtlCol="0" anchor="t">
            <a:spAutoFit/>
          </a:bodyPr>
          <a:lstStyle/>
          <a:p>
            <a:pPr algn="ctr">
              <a:lnSpc>
                <a:spcPts val="21600"/>
              </a:lnSpc>
            </a:pPr>
            <a:r>
              <a:rPr lang="en-US" sz="6600" b="1" dirty="0">
                <a:solidFill>
                  <a:schemeClr val="bg1"/>
                </a:solidFill>
                <a:latin typeface="Be Vietnam Ultra-Bold"/>
                <a:ea typeface="Be Vietnam Ultra-Bold"/>
                <a:cs typeface="Be Vietnam Ultra-Bold"/>
                <a:sym typeface="Be Vietnam Ultra-Bold"/>
              </a:rPr>
              <a:t>THANK YOU</a:t>
            </a:r>
          </a:p>
        </p:txBody>
      </p:sp>
    </p:spTree>
    <p:extLst>
      <p:ext uri="{BB962C8B-B14F-4D97-AF65-F5344CB8AC3E}">
        <p14:creationId xmlns:p14="http://schemas.microsoft.com/office/powerpoint/2010/main" val="1269756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5221</TotalTime>
  <Words>11184</Words>
  <Application>Microsoft Office PowerPoint</Application>
  <PresentationFormat>Widescreen</PresentationFormat>
  <Paragraphs>1334</Paragraphs>
  <Slides>76</Slides>
  <Notes>67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76</vt:i4>
      </vt:variant>
    </vt:vector>
  </HeadingPairs>
  <TitlesOfParts>
    <vt:vector size="84" baseType="lpstr">
      <vt:lpstr>Aptos</vt:lpstr>
      <vt:lpstr>Arial</vt:lpstr>
      <vt:lpstr>Be Vietnam Ultra-Bold</vt:lpstr>
      <vt:lpstr>Bodoni MT Black</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Raymond Manyumbu</dc:creator>
  <cp:lastModifiedBy>Sandra Sithole</cp:lastModifiedBy>
  <cp:revision>202</cp:revision>
  <dcterms:created xsi:type="dcterms:W3CDTF">2024-12-02T11:47:50Z</dcterms:created>
  <dcterms:modified xsi:type="dcterms:W3CDTF">2025-01-27T13:58:27Z</dcterms:modified>
</cp:coreProperties>
</file>